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324" r:id="rId3"/>
    <p:sldId id="323" r:id="rId4"/>
    <p:sldId id="316" r:id="rId5"/>
    <p:sldId id="322" r:id="rId6"/>
    <p:sldId id="315" r:id="rId7"/>
    <p:sldId id="317" r:id="rId8"/>
    <p:sldId id="332" r:id="rId9"/>
    <p:sldId id="266" r:id="rId10"/>
    <p:sldId id="289" r:id="rId11"/>
    <p:sldId id="285" r:id="rId12"/>
    <p:sldId id="325" r:id="rId13"/>
    <p:sldId id="371" r:id="rId14"/>
    <p:sldId id="258" r:id="rId15"/>
    <p:sldId id="326" r:id="rId16"/>
    <p:sldId id="327" r:id="rId17"/>
    <p:sldId id="328" r:id="rId18"/>
    <p:sldId id="279" r:id="rId19"/>
    <p:sldId id="303" r:id="rId20"/>
    <p:sldId id="330" r:id="rId21"/>
    <p:sldId id="331" r:id="rId22"/>
    <p:sldId id="329" r:id="rId23"/>
    <p:sldId id="370" r:id="rId24"/>
    <p:sldId id="360" r:id="rId25"/>
    <p:sldId id="333" r:id="rId26"/>
    <p:sldId id="334" r:id="rId27"/>
    <p:sldId id="321" r:id="rId28"/>
    <p:sldId id="372" r:id="rId29"/>
    <p:sldId id="361" r:id="rId30"/>
    <p:sldId id="359" r:id="rId31"/>
    <p:sldId id="362" r:id="rId32"/>
    <p:sldId id="335" r:id="rId33"/>
    <p:sldId id="336" r:id="rId34"/>
    <p:sldId id="337" r:id="rId35"/>
    <p:sldId id="357" r:id="rId36"/>
    <p:sldId id="338" r:id="rId37"/>
    <p:sldId id="339" r:id="rId38"/>
    <p:sldId id="259" r:id="rId39"/>
    <p:sldId id="353" r:id="rId40"/>
    <p:sldId id="354" r:id="rId41"/>
    <p:sldId id="355" r:id="rId42"/>
    <p:sldId id="367" r:id="rId43"/>
    <p:sldId id="292" r:id="rId44"/>
    <p:sldId id="340" r:id="rId45"/>
    <p:sldId id="341" r:id="rId46"/>
    <p:sldId id="293" r:id="rId47"/>
    <p:sldId id="373" r:id="rId48"/>
    <p:sldId id="364" r:id="rId49"/>
    <p:sldId id="358" r:id="rId50"/>
    <p:sldId id="295" r:id="rId51"/>
    <p:sldId id="343" r:id="rId52"/>
    <p:sldId id="344" r:id="rId53"/>
    <p:sldId id="365" r:id="rId54"/>
    <p:sldId id="363" r:id="rId55"/>
    <p:sldId id="366" r:id="rId56"/>
    <p:sldId id="369" r:id="rId57"/>
    <p:sldId id="345" r:id="rId58"/>
    <p:sldId id="301" r:id="rId59"/>
    <p:sldId id="346" r:id="rId60"/>
    <p:sldId id="347" r:id="rId61"/>
    <p:sldId id="348" r:id="rId62"/>
    <p:sldId id="349" r:id="rId63"/>
    <p:sldId id="350" r:id="rId64"/>
    <p:sldId id="351" r:id="rId65"/>
    <p:sldId id="352" r:id="rId66"/>
    <p:sldId id="262" r:id="rId67"/>
    <p:sldId id="263" r:id="rId68"/>
    <p:sldId id="356" r:id="rId69"/>
    <p:sldId id="282" r:id="rId70"/>
    <p:sldId id="271" r:id="rId71"/>
    <p:sldId id="368" r:id="rId72"/>
    <p:sldId id="287" r:id="rId73"/>
    <p:sldId id="281" r:id="rId74"/>
    <p:sldId id="283" r:id="rId75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E5DF"/>
    <a:srgbClr val="CDD7DC"/>
    <a:srgbClr val="FCDBD4"/>
    <a:srgbClr val="E6D5C5"/>
    <a:srgbClr val="D2DCE4"/>
    <a:srgbClr val="FAFAFA"/>
    <a:srgbClr val="6E8F97"/>
    <a:srgbClr val="E8B9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5" autoAdjust="0"/>
    <p:restoredTop sz="94660"/>
  </p:normalViewPr>
  <p:slideViewPr>
    <p:cSldViewPr snapToGrid="0">
      <p:cViewPr>
        <p:scale>
          <a:sx n="119" d="100"/>
          <a:sy n="119" d="100"/>
        </p:scale>
        <p:origin x="97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6B6A6-35BF-437F-90D2-04B42D03F72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E9515-35AD-4535-B646-58E2B1790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41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6B6A6-35BF-437F-90D2-04B42D03F72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E9515-35AD-4535-B646-58E2B1790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5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6B6A6-35BF-437F-90D2-04B42D03F72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E9515-35AD-4535-B646-58E2B1790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36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6B6A6-35BF-437F-90D2-04B42D03F72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E9515-35AD-4535-B646-58E2B1790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76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6B6A6-35BF-437F-90D2-04B42D03F72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E9515-35AD-4535-B646-58E2B1790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1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6B6A6-35BF-437F-90D2-04B42D03F72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E9515-35AD-4535-B646-58E2B1790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51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6B6A6-35BF-437F-90D2-04B42D03F72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E9515-35AD-4535-B646-58E2B1790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62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6B6A6-35BF-437F-90D2-04B42D03F72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E9515-35AD-4535-B646-58E2B1790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45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6B6A6-35BF-437F-90D2-04B42D03F72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E9515-35AD-4535-B646-58E2B1790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71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6B6A6-35BF-437F-90D2-04B42D03F72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E9515-35AD-4535-B646-58E2B1790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11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6B6A6-35BF-437F-90D2-04B42D03F72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E9515-35AD-4535-B646-58E2B1790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62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6B6A6-35BF-437F-90D2-04B42D03F72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E9515-35AD-4535-B646-58E2B1790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12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56087" y="5551860"/>
            <a:ext cx="4927503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0" dirty="0">
                <a:ln w="28575">
                  <a:solidFill>
                    <a:srgbClr val="6E8F97"/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Planning</a:t>
            </a:r>
          </a:p>
          <a:p>
            <a:pPr algn="ctr"/>
            <a:r>
              <a:rPr lang="en-US" sz="10500" dirty="0">
                <a:ln w="28575">
                  <a:solidFill>
                    <a:srgbClr val="6E8F97"/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Binder</a:t>
            </a:r>
          </a:p>
        </p:txBody>
      </p:sp>
      <p:sp>
        <p:nvSpPr>
          <p:cNvPr id="2" name="Rectangle 1"/>
          <p:cNvSpPr/>
          <p:nvPr/>
        </p:nvSpPr>
        <p:spPr>
          <a:xfrm>
            <a:off x="707918" y="3345186"/>
            <a:ext cx="6477000" cy="2362200"/>
          </a:xfrm>
          <a:prstGeom prst="rect">
            <a:avLst/>
          </a:prstGeom>
          <a:solidFill>
            <a:schemeClr val="bg1"/>
          </a:solidFill>
          <a:ln>
            <a:solidFill>
              <a:srgbClr val="6E8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C7A1D3-7B57-3F0D-3F13-CC02A986D7E5}"/>
              </a:ext>
            </a:extLst>
          </p:cNvPr>
          <p:cNvSpPr txBox="1"/>
          <p:nvPr/>
        </p:nvSpPr>
        <p:spPr>
          <a:xfrm>
            <a:off x="4531896" y="9593178"/>
            <a:ext cx="3011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©www.thecurriculumcorner.com</a:t>
            </a:r>
          </a:p>
        </p:txBody>
      </p: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607966B-F3CA-C04E-C52B-376098264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437" y="771367"/>
            <a:ext cx="3247525" cy="29996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A81687-8530-0EE3-CDA4-BB900B3D4430}"/>
              </a:ext>
            </a:extLst>
          </p:cNvPr>
          <p:cNvSpPr txBox="1"/>
          <p:nvPr/>
        </p:nvSpPr>
        <p:spPr>
          <a:xfrm>
            <a:off x="4838092" y="955333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3078589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A32233D-16F2-4813-BE13-64BB6FFE98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9" y="236210"/>
            <a:ext cx="7354839" cy="95859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8898" y="9677400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0469" y="670627"/>
            <a:ext cx="2531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Tracking Growth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14400" y="1295400"/>
            <a:ext cx="5943600" cy="2590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914400" y="4038600"/>
            <a:ext cx="5943600" cy="2590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6781800"/>
            <a:ext cx="5943600" cy="2590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995333" y="1535668"/>
            <a:ext cx="1383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ollow You Into the World" panose="02000000000000000000" pitchFamily="2" charset="0"/>
              </a:rPr>
              <a:t>Date:  ________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29200" y="4191000"/>
            <a:ext cx="1383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ollow You Into the World" panose="02000000000000000000" pitchFamily="2" charset="0"/>
              </a:rPr>
              <a:t>Date:  ________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35584" y="6934200"/>
            <a:ext cx="1383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ollow You Into the World" panose="02000000000000000000" pitchFamily="2" charset="0"/>
              </a:rPr>
              <a:t>Date:  ________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1164C88-EA2B-B6CD-0604-2886B8EF6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584" y="468983"/>
            <a:ext cx="1796716" cy="92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07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17F82BC-74BD-4AB7-9776-A8727EC71A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9" y="236210"/>
            <a:ext cx="7354839" cy="95859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8898" y="9677400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32703" y="693925"/>
            <a:ext cx="2874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My Mission Statement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62000" y="1295400"/>
            <a:ext cx="6096000" cy="2590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14400" y="1374348"/>
            <a:ext cx="1875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alling Slowly" panose="02000503000000020004" pitchFamily="2" charset="0"/>
              </a:rPr>
              <a:t>As a teacher, I am: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2000" y="4038600"/>
            <a:ext cx="6096000" cy="2590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400" y="4117548"/>
            <a:ext cx="245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alling Slowly" panose="02000503000000020004" pitchFamily="2" charset="0"/>
              </a:rPr>
              <a:t>My goal as a teacher is: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2000" y="6781800"/>
            <a:ext cx="6096000" cy="2590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14400" y="6860748"/>
            <a:ext cx="2193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alling Slowly" panose="02000503000000020004" pitchFamily="2" charset="0"/>
              </a:rPr>
              <a:t>To meet my goal, I will: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A5EE733D-85DB-8C76-532B-62DFE153A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389" y="471258"/>
            <a:ext cx="1756611" cy="90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42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DCC2BB-726D-45E2-A05C-BAA473430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9" y="236210"/>
            <a:ext cx="7354839" cy="95859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8898" y="9677400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2" name="Rectangle 1"/>
          <p:cNvSpPr/>
          <p:nvPr/>
        </p:nvSpPr>
        <p:spPr>
          <a:xfrm>
            <a:off x="647700" y="990600"/>
            <a:ext cx="6476999" cy="8525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latin typeface="KG Follow You Into the World" panose="02000000000000000000" pitchFamily="2" charset="0"/>
              </a:rPr>
              <a:t>___________________’s Mission Statement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latin typeface="KG Follow You Into the World" panose="02000000000000000000" pitchFamily="2" charset="0"/>
              </a:rPr>
              <a:t> </a:t>
            </a:r>
            <a:r>
              <a:rPr lang="en-US" sz="3200" dirty="0">
                <a:latin typeface="KG Follow You Into the World" panose="02000000000000000000" pitchFamily="2" charset="0"/>
              </a:rPr>
              <a:t>I am __________________________________.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latin typeface="KG Follow You Into the World" panose="02000000000000000000" pitchFamily="2" charset="0"/>
              </a:rPr>
              <a:t>I am __________________________________.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latin typeface="KG Follow You Into the World" panose="02000000000000000000" pitchFamily="2" charset="0"/>
              </a:rPr>
              <a:t>I am __________________________________.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latin typeface="KG Follow You Into the World" panose="02000000000000000000" pitchFamily="2" charset="0"/>
              </a:rPr>
              <a:t>I want to ______________________________.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latin typeface="KG Follow You Into the World" panose="02000000000000000000" pitchFamily="2" charset="0"/>
              </a:rPr>
              <a:t>I want to ______________________________.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latin typeface="KG Follow You Into the World" panose="02000000000000000000" pitchFamily="2" charset="0"/>
              </a:rPr>
              <a:t>I want to ______________________________.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latin typeface="KG Follow You Into the World" panose="02000000000000000000" pitchFamily="2" charset="0"/>
              </a:rPr>
              <a:t>I will _________________________________.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latin typeface="KG Follow You Into the World" panose="02000000000000000000" pitchFamily="2" charset="0"/>
              </a:rPr>
              <a:t>I will _________________________________.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latin typeface="KG Follow You Into the World" panose="02000000000000000000" pitchFamily="2" charset="0"/>
              </a:rPr>
              <a:t>I will _________________________________.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latin typeface="KG Follow You Into the World" panose="02000000000000000000" pitchFamily="2" charset="0"/>
              </a:rPr>
              <a:t> Date:  ___________________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16156F60-9491-EF7A-E921-0ED1C7CE8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9718" y="8544237"/>
            <a:ext cx="1520556" cy="100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1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05615" y="9583892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83415" y="442977"/>
            <a:ext cx="1134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G Follow You Into the World" panose="02000000000000000000" pitchFamily="2" charset="0"/>
              </a:rPr>
              <a:t>Teacher: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4103" y="448856"/>
            <a:ext cx="1457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KG Follow You Into the World" panose="02000000000000000000" pitchFamily="2" charset="0"/>
              </a:rPr>
              <a:t>Class Pictures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50A5762-5E81-6975-F1F9-D307BDB980BD}"/>
              </a:ext>
            </a:extLst>
          </p:cNvPr>
          <p:cNvGraphicFramePr>
            <a:graphicFrameLocks noGrp="1"/>
          </p:cNvGraphicFramePr>
          <p:nvPr/>
        </p:nvGraphicFramePr>
        <p:xfrm>
          <a:off x="606972" y="740981"/>
          <a:ext cx="6495396" cy="8899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3849">
                  <a:extLst>
                    <a:ext uri="{9D8B030D-6E8A-4147-A177-3AD203B41FA5}">
                      <a16:colId xmlns:a16="http://schemas.microsoft.com/office/drawing/2014/main" val="571016751"/>
                    </a:ext>
                  </a:extLst>
                </a:gridCol>
                <a:gridCol w="1623849">
                  <a:extLst>
                    <a:ext uri="{9D8B030D-6E8A-4147-A177-3AD203B41FA5}">
                      <a16:colId xmlns:a16="http://schemas.microsoft.com/office/drawing/2014/main" val="1032792288"/>
                    </a:ext>
                  </a:extLst>
                </a:gridCol>
                <a:gridCol w="1623849">
                  <a:extLst>
                    <a:ext uri="{9D8B030D-6E8A-4147-A177-3AD203B41FA5}">
                      <a16:colId xmlns:a16="http://schemas.microsoft.com/office/drawing/2014/main" val="3101907818"/>
                    </a:ext>
                  </a:extLst>
                </a:gridCol>
                <a:gridCol w="1623849">
                  <a:extLst>
                    <a:ext uri="{9D8B030D-6E8A-4147-A177-3AD203B41FA5}">
                      <a16:colId xmlns:a16="http://schemas.microsoft.com/office/drawing/2014/main" val="3177155008"/>
                    </a:ext>
                  </a:extLst>
                </a:gridCol>
              </a:tblGrid>
              <a:tr h="17799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671922"/>
                  </a:ext>
                </a:extLst>
              </a:tr>
              <a:tr h="177992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386283"/>
                  </a:ext>
                </a:extLst>
              </a:tr>
              <a:tr h="177992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011164"/>
                  </a:ext>
                </a:extLst>
              </a:tr>
              <a:tr h="177992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704904"/>
                  </a:ext>
                </a:extLst>
              </a:tr>
              <a:tr h="17799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00136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A94A009B-AADA-16D7-67F6-6957EC288165}"/>
              </a:ext>
            </a:extLst>
          </p:cNvPr>
          <p:cNvSpPr/>
          <p:nvPr/>
        </p:nvSpPr>
        <p:spPr>
          <a:xfrm>
            <a:off x="729113" y="2215055"/>
            <a:ext cx="1371600" cy="260131"/>
          </a:xfrm>
          <a:prstGeom prst="rect">
            <a:avLst/>
          </a:prstGeom>
          <a:solidFill>
            <a:schemeClr val="bg1"/>
          </a:solidFill>
          <a:ln>
            <a:solidFill>
              <a:srgbClr val="D9D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DD30D5-8758-F1C4-C133-2F7E5A8FC231}"/>
              </a:ext>
            </a:extLst>
          </p:cNvPr>
          <p:cNvSpPr/>
          <p:nvPr/>
        </p:nvSpPr>
        <p:spPr>
          <a:xfrm>
            <a:off x="729113" y="4006764"/>
            <a:ext cx="1371600" cy="260131"/>
          </a:xfrm>
          <a:prstGeom prst="rect">
            <a:avLst/>
          </a:prstGeom>
          <a:solidFill>
            <a:schemeClr val="bg1"/>
          </a:solidFill>
          <a:ln>
            <a:solidFill>
              <a:srgbClr val="D9D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2B0CD1-43D1-FEF9-5DCE-2F61AB57ADE5}"/>
              </a:ext>
            </a:extLst>
          </p:cNvPr>
          <p:cNvSpPr/>
          <p:nvPr/>
        </p:nvSpPr>
        <p:spPr>
          <a:xfrm>
            <a:off x="729113" y="5766941"/>
            <a:ext cx="1371600" cy="260131"/>
          </a:xfrm>
          <a:prstGeom prst="rect">
            <a:avLst/>
          </a:prstGeom>
          <a:solidFill>
            <a:schemeClr val="bg1"/>
          </a:solidFill>
          <a:ln>
            <a:solidFill>
              <a:srgbClr val="D9D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51E13B-386D-812C-500D-C797BBEE3CD9}"/>
              </a:ext>
            </a:extLst>
          </p:cNvPr>
          <p:cNvSpPr/>
          <p:nvPr/>
        </p:nvSpPr>
        <p:spPr>
          <a:xfrm>
            <a:off x="729113" y="7550767"/>
            <a:ext cx="1371600" cy="260131"/>
          </a:xfrm>
          <a:prstGeom prst="rect">
            <a:avLst/>
          </a:prstGeom>
          <a:solidFill>
            <a:schemeClr val="bg1"/>
          </a:solidFill>
          <a:ln>
            <a:solidFill>
              <a:srgbClr val="D9D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F0754A-CE81-E935-B6E4-B2181BBACD2F}"/>
              </a:ext>
            </a:extLst>
          </p:cNvPr>
          <p:cNvSpPr/>
          <p:nvPr/>
        </p:nvSpPr>
        <p:spPr>
          <a:xfrm>
            <a:off x="729113" y="9334593"/>
            <a:ext cx="1371600" cy="260131"/>
          </a:xfrm>
          <a:prstGeom prst="rect">
            <a:avLst/>
          </a:prstGeom>
          <a:solidFill>
            <a:schemeClr val="bg1"/>
          </a:solidFill>
          <a:ln>
            <a:solidFill>
              <a:srgbClr val="D9D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06C61E-037C-953C-FFDE-BBF89D78451F}"/>
              </a:ext>
            </a:extLst>
          </p:cNvPr>
          <p:cNvSpPr/>
          <p:nvPr/>
        </p:nvSpPr>
        <p:spPr>
          <a:xfrm>
            <a:off x="2363473" y="2212106"/>
            <a:ext cx="1371600" cy="260131"/>
          </a:xfrm>
          <a:prstGeom prst="rect">
            <a:avLst/>
          </a:prstGeom>
          <a:solidFill>
            <a:schemeClr val="bg1"/>
          </a:solidFill>
          <a:ln>
            <a:solidFill>
              <a:srgbClr val="D9D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07F651-91FA-EACA-C495-D1D6A01C78CA}"/>
              </a:ext>
            </a:extLst>
          </p:cNvPr>
          <p:cNvSpPr/>
          <p:nvPr/>
        </p:nvSpPr>
        <p:spPr>
          <a:xfrm>
            <a:off x="2363473" y="4003815"/>
            <a:ext cx="1371600" cy="260131"/>
          </a:xfrm>
          <a:prstGeom prst="rect">
            <a:avLst/>
          </a:prstGeom>
          <a:solidFill>
            <a:schemeClr val="bg1"/>
          </a:solidFill>
          <a:ln>
            <a:solidFill>
              <a:srgbClr val="D9D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FC820B-B4B0-F529-918C-A9ADE2DF2379}"/>
              </a:ext>
            </a:extLst>
          </p:cNvPr>
          <p:cNvSpPr/>
          <p:nvPr/>
        </p:nvSpPr>
        <p:spPr>
          <a:xfrm>
            <a:off x="2363473" y="5763992"/>
            <a:ext cx="1371600" cy="260131"/>
          </a:xfrm>
          <a:prstGeom prst="rect">
            <a:avLst/>
          </a:prstGeom>
          <a:solidFill>
            <a:schemeClr val="bg1"/>
          </a:solidFill>
          <a:ln>
            <a:solidFill>
              <a:srgbClr val="D9D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36A251-2983-1D36-750B-B6E4E1AF1968}"/>
              </a:ext>
            </a:extLst>
          </p:cNvPr>
          <p:cNvSpPr/>
          <p:nvPr/>
        </p:nvSpPr>
        <p:spPr>
          <a:xfrm>
            <a:off x="2363473" y="7547818"/>
            <a:ext cx="1371600" cy="260131"/>
          </a:xfrm>
          <a:prstGeom prst="rect">
            <a:avLst/>
          </a:prstGeom>
          <a:solidFill>
            <a:schemeClr val="bg1"/>
          </a:solidFill>
          <a:ln>
            <a:solidFill>
              <a:srgbClr val="D9D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F86C70-65E2-7052-E956-7854D546F47E}"/>
              </a:ext>
            </a:extLst>
          </p:cNvPr>
          <p:cNvSpPr/>
          <p:nvPr/>
        </p:nvSpPr>
        <p:spPr>
          <a:xfrm>
            <a:off x="2363473" y="9331644"/>
            <a:ext cx="1371600" cy="260131"/>
          </a:xfrm>
          <a:prstGeom prst="rect">
            <a:avLst/>
          </a:prstGeom>
          <a:solidFill>
            <a:schemeClr val="bg1"/>
          </a:solidFill>
          <a:ln>
            <a:solidFill>
              <a:srgbClr val="D9D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EC8506-7BA8-EBCC-CB0B-49954D811133}"/>
              </a:ext>
            </a:extLst>
          </p:cNvPr>
          <p:cNvSpPr/>
          <p:nvPr/>
        </p:nvSpPr>
        <p:spPr>
          <a:xfrm>
            <a:off x="3982067" y="2209157"/>
            <a:ext cx="1371600" cy="260131"/>
          </a:xfrm>
          <a:prstGeom prst="rect">
            <a:avLst/>
          </a:prstGeom>
          <a:solidFill>
            <a:schemeClr val="bg1"/>
          </a:solidFill>
          <a:ln>
            <a:solidFill>
              <a:srgbClr val="D9D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5997A7-4A20-09A0-B3D5-E30DF24AFCE9}"/>
              </a:ext>
            </a:extLst>
          </p:cNvPr>
          <p:cNvSpPr/>
          <p:nvPr/>
        </p:nvSpPr>
        <p:spPr>
          <a:xfrm>
            <a:off x="3982067" y="4000866"/>
            <a:ext cx="1371600" cy="260131"/>
          </a:xfrm>
          <a:prstGeom prst="rect">
            <a:avLst/>
          </a:prstGeom>
          <a:solidFill>
            <a:schemeClr val="bg1"/>
          </a:solidFill>
          <a:ln>
            <a:solidFill>
              <a:srgbClr val="D9D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8E2185-91EC-F494-FDA3-CEC515205958}"/>
              </a:ext>
            </a:extLst>
          </p:cNvPr>
          <p:cNvSpPr/>
          <p:nvPr/>
        </p:nvSpPr>
        <p:spPr>
          <a:xfrm>
            <a:off x="3982067" y="5761043"/>
            <a:ext cx="1371600" cy="260131"/>
          </a:xfrm>
          <a:prstGeom prst="rect">
            <a:avLst/>
          </a:prstGeom>
          <a:solidFill>
            <a:schemeClr val="bg1"/>
          </a:solidFill>
          <a:ln>
            <a:solidFill>
              <a:srgbClr val="D9D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58FD08-7F22-6791-0021-55FB7C21AC6F}"/>
              </a:ext>
            </a:extLst>
          </p:cNvPr>
          <p:cNvSpPr/>
          <p:nvPr/>
        </p:nvSpPr>
        <p:spPr>
          <a:xfrm>
            <a:off x="3982067" y="7544869"/>
            <a:ext cx="1371600" cy="260131"/>
          </a:xfrm>
          <a:prstGeom prst="rect">
            <a:avLst/>
          </a:prstGeom>
          <a:solidFill>
            <a:schemeClr val="bg1"/>
          </a:solidFill>
          <a:ln>
            <a:solidFill>
              <a:srgbClr val="D9D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DEAB30-BE3E-C0D3-6094-F6444B8A40A7}"/>
              </a:ext>
            </a:extLst>
          </p:cNvPr>
          <p:cNvSpPr/>
          <p:nvPr/>
        </p:nvSpPr>
        <p:spPr>
          <a:xfrm>
            <a:off x="3982067" y="9328695"/>
            <a:ext cx="1371600" cy="260131"/>
          </a:xfrm>
          <a:prstGeom prst="rect">
            <a:avLst/>
          </a:prstGeom>
          <a:solidFill>
            <a:schemeClr val="bg1"/>
          </a:solidFill>
          <a:ln>
            <a:solidFill>
              <a:srgbClr val="D9D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93ADB1A-A108-74D7-69E9-AC8D74D4CB49}"/>
              </a:ext>
            </a:extLst>
          </p:cNvPr>
          <p:cNvSpPr/>
          <p:nvPr/>
        </p:nvSpPr>
        <p:spPr>
          <a:xfrm>
            <a:off x="5616427" y="2206208"/>
            <a:ext cx="1371600" cy="260131"/>
          </a:xfrm>
          <a:prstGeom prst="rect">
            <a:avLst/>
          </a:prstGeom>
          <a:solidFill>
            <a:schemeClr val="bg1"/>
          </a:solidFill>
          <a:ln>
            <a:solidFill>
              <a:srgbClr val="D9D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DCD4F0-8930-18DF-2EF5-7974CFBBC0DB}"/>
              </a:ext>
            </a:extLst>
          </p:cNvPr>
          <p:cNvSpPr/>
          <p:nvPr/>
        </p:nvSpPr>
        <p:spPr>
          <a:xfrm>
            <a:off x="5616427" y="3997917"/>
            <a:ext cx="1371600" cy="260131"/>
          </a:xfrm>
          <a:prstGeom prst="rect">
            <a:avLst/>
          </a:prstGeom>
          <a:solidFill>
            <a:schemeClr val="bg1"/>
          </a:solidFill>
          <a:ln>
            <a:solidFill>
              <a:srgbClr val="D9D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7C959B-3041-013B-44D4-E4CC7A003CCD}"/>
              </a:ext>
            </a:extLst>
          </p:cNvPr>
          <p:cNvSpPr/>
          <p:nvPr/>
        </p:nvSpPr>
        <p:spPr>
          <a:xfrm>
            <a:off x="5616427" y="5758094"/>
            <a:ext cx="1371600" cy="260131"/>
          </a:xfrm>
          <a:prstGeom prst="rect">
            <a:avLst/>
          </a:prstGeom>
          <a:solidFill>
            <a:schemeClr val="bg1"/>
          </a:solidFill>
          <a:ln>
            <a:solidFill>
              <a:srgbClr val="D9D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87BDA8-515E-0835-C2BD-CF7B11A43F27}"/>
              </a:ext>
            </a:extLst>
          </p:cNvPr>
          <p:cNvSpPr/>
          <p:nvPr/>
        </p:nvSpPr>
        <p:spPr>
          <a:xfrm>
            <a:off x="5616427" y="7541920"/>
            <a:ext cx="1371600" cy="260131"/>
          </a:xfrm>
          <a:prstGeom prst="rect">
            <a:avLst/>
          </a:prstGeom>
          <a:solidFill>
            <a:schemeClr val="bg1"/>
          </a:solidFill>
          <a:ln>
            <a:solidFill>
              <a:srgbClr val="D9D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65D2F8-885C-68AD-A7D5-A9C8A7AC63CF}"/>
              </a:ext>
            </a:extLst>
          </p:cNvPr>
          <p:cNvSpPr/>
          <p:nvPr/>
        </p:nvSpPr>
        <p:spPr>
          <a:xfrm>
            <a:off x="5616427" y="9325746"/>
            <a:ext cx="1371600" cy="260131"/>
          </a:xfrm>
          <a:prstGeom prst="rect">
            <a:avLst/>
          </a:prstGeom>
          <a:solidFill>
            <a:schemeClr val="bg1"/>
          </a:solidFill>
          <a:ln>
            <a:solidFill>
              <a:srgbClr val="D9D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605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88898" y="9677400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65600" y="468868"/>
            <a:ext cx="3226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Student Contact Information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173" y="1068940"/>
            <a:ext cx="6228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Teacher:  ________________________  Year: ________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85800" y="1688295"/>
          <a:ext cx="6400800" cy="7531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10312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email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0215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phone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736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parent name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02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student name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970">
                <a:tc>
                  <a:txBody>
                    <a:bodyPr/>
                    <a:lstStyle/>
                    <a:p>
                      <a:endParaRPr lang="en-US" dirty="0">
                        <a:latin typeface="Janda Closer To Free" panose="02000503000000020003" pitchFamily="2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Janda Closer To Free" panose="02000503000000020003" pitchFamily="2" charset="0"/>
                        </a:rPr>
                        <a:t>1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Janda Closer To Free" panose="02000503000000020003" pitchFamily="2" charset="0"/>
                        </a:rPr>
                        <a:t>2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Janda Closer To Free" panose="02000503000000020003" pitchFamily="2" charset="0"/>
                        </a:rPr>
                        <a:t>3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Janda Closer To Free" panose="02000503000000020003" pitchFamily="2" charset="0"/>
                        </a:rPr>
                        <a:t>4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Janda Closer To Free" panose="02000503000000020003" pitchFamily="2" charset="0"/>
                        </a:rPr>
                        <a:t>5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Janda Closer To Free" panose="02000503000000020003" pitchFamily="2" charset="0"/>
                        </a:rPr>
                        <a:t>6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Janda Closer To Free" panose="02000503000000020003" pitchFamily="2" charset="0"/>
                        </a:rPr>
                        <a:t>7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Janda Closer To Free" panose="02000503000000020003" pitchFamily="2" charset="0"/>
                        </a:rPr>
                        <a:t>8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Janda Closer To Free" panose="02000503000000020003" pitchFamily="2" charset="0"/>
                        </a:rPr>
                        <a:t>9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Janda Closer To Free" panose="02000503000000020003" pitchFamily="2" charset="0"/>
                        </a:rPr>
                        <a:t>10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Janda Closer To Free" panose="02000503000000020003" pitchFamily="2" charset="0"/>
                        </a:rPr>
                        <a:t>11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Janda Closer To Free" panose="02000503000000020003" pitchFamily="2" charset="0"/>
                        </a:rPr>
                        <a:t>12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Janda Closer To Free" panose="02000503000000020003" pitchFamily="2" charset="0"/>
                        </a:rPr>
                        <a:t>13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Janda Closer To Free" panose="02000503000000020003" pitchFamily="2" charset="0"/>
                        </a:rPr>
                        <a:t>14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14B51E4-241D-2D88-707B-46DF5E0FE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280" y="237419"/>
            <a:ext cx="1180201" cy="7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6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88898" y="9677400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3053" y="451323"/>
            <a:ext cx="3844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Student Contact Information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0361" y="1042210"/>
            <a:ext cx="6236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Teacher:  ________________________  Year: ________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680364"/>
              </p:ext>
            </p:extLst>
          </p:nvPr>
        </p:nvGraphicFramePr>
        <p:xfrm>
          <a:off x="685800" y="1688295"/>
          <a:ext cx="6400800" cy="7531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10312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email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0215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phone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736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parent name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02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student name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970">
                <a:tc>
                  <a:txBody>
                    <a:bodyPr/>
                    <a:lstStyle/>
                    <a:p>
                      <a:endParaRPr lang="en-US" dirty="0">
                        <a:latin typeface="KG Follow You Into the World" panose="02000000000000000000" pitchFamily="2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KG Follow You Into the World" panose="02000000000000000000" pitchFamily="2" charset="0"/>
                        </a:rPr>
                        <a:t>15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KG Follow You Into the World" panose="02000000000000000000" pitchFamily="2" charset="0"/>
                        </a:rPr>
                        <a:t>16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KG Follow You Into the World" panose="02000000000000000000" pitchFamily="2" charset="0"/>
                        </a:rPr>
                        <a:t>17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KG Follow You Into the World" panose="02000000000000000000" pitchFamily="2" charset="0"/>
                        </a:rPr>
                        <a:t>18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KG Follow You Into the World" panose="02000000000000000000" pitchFamily="2" charset="0"/>
                        </a:rPr>
                        <a:t>19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KG Follow You Into the World" panose="02000000000000000000" pitchFamily="2" charset="0"/>
                        </a:rPr>
                        <a:t>20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KG Follow You Into the World" panose="02000000000000000000" pitchFamily="2" charset="0"/>
                        </a:rPr>
                        <a:t>21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KG Follow You Into the World" panose="02000000000000000000" pitchFamily="2" charset="0"/>
                        </a:rPr>
                        <a:t>22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KG Follow You Into the World" panose="02000000000000000000" pitchFamily="2" charset="0"/>
                        </a:rPr>
                        <a:t>23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KG Follow You Into the World" panose="02000000000000000000" pitchFamily="2" charset="0"/>
                        </a:rPr>
                        <a:t>24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KG Follow You Into the World" panose="02000000000000000000" pitchFamily="2" charset="0"/>
                        </a:rPr>
                        <a:t>25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KG Follow You Into the World" panose="02000000000000000000" pitchFamily="2" charset="0"/>
                        </a:rPr>
                        <a:t>26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KG Follow You Into the World" panose="02000000000000000000" pitchFamily="2" charset="0"/>
                        </a:rPr>
                        <a:t>27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KG Follow You Into the World" panose="02000000000000000000" pitchFamily="2" charset="0"/>
                        </a:rPr>
                        <a:t>28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A0BAF7E8-F60D-7024-50C2-68B9605AC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537" y="183796"/>
            <a:ext cx="1614006" cy="82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35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88898" y="9677400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88741" y="495752"/>
            <a:ext cx="3234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Student Contact Information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0477" y="1137618"/>
            <a:ext cx="6236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Teacher:  ________________________  Year: ________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568585"/>
              </p:ext>
            </p:extLst>
          </p:nvPr>
        </p:nvGraphicFramePr>
        <p:xfrm>
          <a:off x="685800" y="1688295"/>
          <a:ext cx="6400800" cy="7531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10312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email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0215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phone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736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parent name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02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student name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970">
                <a:tc>
                  <a:txBody>
                    <a:bodyPr/>
                    <a:lstStyle/>
                    <a:p>
                      <a:endParaRPr lang="en-US" dirty="0">
                        <a:latin typeface="KG Follow You Into the World" panose="02000000000000000000" pitchFamily="2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KG Follow You Into the World" panose="02000000000000000000" pitchFamily="2" charset="0"/>
                        </a:rPr>
                        <a:t>29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KG Follow You Into the World" panose="02000000000000000000" pitchFamily="2" charset="0"/>
                        </a:rPr>
                        <a:t>30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KG Follow You Into the World" panose="02000000000000000000" pitchFamily="2" charset="0"/>
                        </a:rPr>
                        <a:t>31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KG Follow You Into the World" panose="02000000000000000000" pitchFamily="2" charset="0"/>
                        </a:rPr>
                        <a:t>32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KG Follow You Into the World" panose="020000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KG Follow You Into the World" panose="020000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KG Follow You Into the World" panose="020000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Janda Closer To Free" panose="02000503000000020003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Janda Closer To Free" panose="02000503000000020003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Janda Closer To Free" panose="02000503000000020003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Janda Closer To Free" panose="02000503000000020003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Janda Closer To Free" panose="02000503000000020003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Janda Closer To Free" panose="02000503000000020003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Janda Closer To Free" panose="02000503000000020003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D28717F-6A0B-2BFE-29A5-271A511E8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75439"/>
            <a:ext cx="1981524" cy="85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47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88898" y="9677400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65600" y="483081"/>
            <a:ext cx="3234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n w="1270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Student Contact Information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2086" y="1124947"/>
            <a:ext cx="6236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270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Teacher:  ________________________  Year: ________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85800" y="1688295"/>
          <a:ext cx="6400800" cy="7531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10312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email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0215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phone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736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parent name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02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student name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970">
                <a:tc>
                  <a:txBody>
                    <a:bodyPr/>
                    <a:lstStyle/>
                    <a:p>
                      <a:endParaRPr lang="en-US" dirty="0">
                        <a:latin typeface="Janda Closer To Free" panose="02000503000000020003" pitchFamily="2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Janda Closer To Free" panose="02000503000000020003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Janda Closer To Free" panose="02000503000000020003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Janda Closer To Free" panose="02000503000000020003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Janda Closer To Free" panose="02000503000000020003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Janda Closer To Free" panose="02000503000000020003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Janda Closer To Free" panose="02000503000000020003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Janda Closer To Free" panose="02000503000000020003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Janda Closer To Free" panose="02000503000000020003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Janda Closer To Free" panose="02000503000000020003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Janda Closer To Free" panose="02000503000000020003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Janda Closer To Free" panose="02000503000000020003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Janda Closer To Free" panose="02000503000000020003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Janda Closer To Free" panose="02000503000000020003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Janda Closer To Free" panose="02000503000000020003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8F6858F3-D7A5-C9BA-7DED-4D87FF84A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43304"/>
            <a:ext cx="1971464" cy="101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46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8397" y="1042627"/>
            <a:ext cx="3185440" cy="12200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13649" y="9327176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KG Follow You Into the World" panose="02000000000000000000" pitchFamily="2" charset="0"/>
              </a:rPr>
              <a:t>©www.thecurriculumcorner.com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4301" y="1047690"/>
            <a:ext cx="1550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G Follow You Into the World" panose="02000000000000000000" pitchFamily="2" charset="0"/>
              </a:rPr>
              <a:t>Student: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73016" y="454995"/>
            <a:ext cx="3374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Student Contact Form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036582" y="1042628"/>
            <a:ext cx="3088117" cy="12200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012721" y="1047690"/>
            <a:ext cx="116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G Follow You Into the World" panose="02000000000000000000" pitchFamily="2" charset="0"/>
              </a:rPr>
              <a:t>Contacts::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044092"/>
              </p:ext>
            </p:extLst>
          </p:nvPr>
        </p:nvGraphicFramePr>
        <p:xfrm>
          <a:off x="609600" y="2469176"/>
          <a:ext cx="649224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5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date:            time:</a:t>
                      </a:r>
                    </a:p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type of contact:</a:t>
                      </a:r>
                    </a:p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phone call</a:t>
                      </a:r>
                    </a:p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e-mail</a:t>
                      </a:r>
                    </a:p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note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 home</a:t>
                      </a:r>
                    </a:p>
                    <a:p>
                      <a:pPr algn="l"/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conference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contact:</a:t>
                      </a:r>
                      <a:b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</a:b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reason: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notes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 for follow-up: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878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date:            time:</a:t>
                      </a:r>
                    </a:p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type of contact:</a:t>
                      </a:r>
                    </a:p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phone call</a:t>
                      </a:r>
                    </a:p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e-mail</a:t>
                      </a:r>
                    </a:p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note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 home</a:t>
                      </a:r>
                    </a:p>
                    <a:p>
                      <a:pPr algn="l"/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conference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contact:</a:t>
                      </a:r>
                      <a:b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</a:b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reason: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notes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 for follow-up: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878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date:            time:</a:t>
                      </a:r>
                    </a:p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type of contact:</a:t>
                      </a:r>
                    </a:p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phone call</a:t>
                      </a:r>
                    </a:p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e-mail</a:t>
                      </a:r>
                    </a:p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note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 home</a:t>
                      </a:r>
                    </a:p>
                    <a:p>
                      <a:pPr algn="l"/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conference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contact:</a:t>
                      </a:r>
                      <a:b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</a:b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reason: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notes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 for follow-up: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878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date:            time:</a:t>
                      </a:r>
                    </a:p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type of contact:</a:t>
                      </a:r>
                    </a:p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phone call</a:t>
                      </a:r>
                    </a:p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e-mail</a:t>
                      </a:r>
                    </a:p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note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 home</a:t>
                      </a:r>
                    </a:p>
                    <a:p>
                      <a:pPr algn="l"/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conference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contact:</a:t>
                      </a:r>
                      <a:b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</a:b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reason: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notes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 for follow-up: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878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date:            time:</a:t>
                      </a:r>
                    </a:p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type of contact:</a:t>
                      </a:r>
                    </a:p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phone call</a:t>
                      </a:r>
                    </a:p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e-mail</a:t>
                      </a:r>
                    </a:p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note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 home</a:t>
                      </a:r>
                    </a:p>
                    <a:p>
                      <a:pPr algn="l"/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conference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contact:</a:t>
                      </a:r>
                      <a:b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</a:b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reason: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notes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 for follow-up: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73215D1-8FEE-D614-E813-D032E385C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671" y="397312"/>
            <a:ext cx="839542" cy="87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36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649" y="9491582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4800" y="528935"/>
            <a:ext cx="1658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Teacher: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589" y="1136791"/>
          <a:ext cx="6629411" cy="822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077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student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bus #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after school care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parent pick-up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other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600C287E-EABA-2C85-0785-3D621EF1A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63" y="277119"/>
            <a:ext cx="1658980" cy="97990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9589" y="578736"/>
            <a:ext cx="2865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Transportation List</a:t>
            </a:r>
          </a:p>
        </p:txBody>
      </p:sp>
    </p:spTree>
    <p:extLst>
      <p:ext uri="{BB962C8B-B14F-4D97-AF65-F5344CB8AC3E}">
        <p14:creationId xmlns:p14="http://schemas.microsoft.com/office/powerpoint/2010/main" val="1802495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35837" y="5157702"/>
            <a:ext cx="4452693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0" dirty="0">
                <a:ln w="38100">
                  <a:solidFill>
                    <a:srgbClr val="6E8F97"/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Data</a:t>
            </a:r>
          </a:p>
          <a:p>
            <a:pPr algn="ctr"/>
            <a:r>
              <a:rPr lang="en-US" sz="10500" dirty="0">
                <a:ln w="38100">
                  <a:solidFill>
                    <a:srgbClr val="6E8F97"/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Tracking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53E76E-40E8-43A2-9BD1-5AE611B88763}"/>
              </a:ext>
            </a:extLst>
          </p:cNvPr>
          <p:cNvSpPr/>
          <p:nvPr/>
        </p:nvSpPr>
        <p:spPr>
          <a:xfrm>
            <a:off x="723683" y="2929509"/>
            <a:ext cx="6477000" cy="2362200"/>
          </a:xfrm>
          <a:prstGeom prst="rect">
            <a:avLst/>
          </a:prstGeom>
          <a:solidFill>
            <a:schemeClr val="bg1"/>
          </a:solidFill>
          <a:ln>
            <a:solidFill>
              <a:srgbClr val="6E8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259AA0-DF77-C950-7B55-328906425F1E}"/>
              </a:ext>
            </a:extLst>
          </p:cNvPr>
          <p:cNvSpPr txBox="1"/>
          <p:nvPr/>
        </p:nvSpPr>
        <p:spPr>
          <a:xfrm>
            <a:off x="4531896" y="9593178"/>
            <a:ext cx="3011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©www.thecurriculumcorner.com</a:t>
            </a:r>
          </a:p>
        </p:txBody>
      </p:sp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8C76E1A5-A176-D58F-F898-DE0CBF793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93" y="504061"/>
            <a:ext cx="3879414" cy="22914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43E87C-C0EF-A6E6-16FE-3243F37B4D87}"/>
              </a:ext>
            </a:extLst>
          </p:cNvPr>
          <p:cNvSpPr txBox="1"/>
          <p:nvPr/>
        </p:nvSpPr>
        <p:spPr>
          <a:xfrm>
            <a:off x="4838092" y="955333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2845595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62200" y="9390966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589" y="1136788"/>
          <a:ext cx="6629411" cy="8159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2787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student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1F25B86-C7F9-50BC-9D3A-A684E6A1C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63" y="277119"/>
            <a:ext cx="1658980" cy="979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9B051A-F9CB-6959-469D-1A5B5B19284D}"/>
              </a:ext>
            </a:extLst>
          </p:cNvPr>
          <p:cNvSpPr txBox="1"/>
          <p:nvPr/>
        </p:nvSpPr>
        <p:spPr>
          <a:xfrm>
            <a:off x="4114800" y="528935"/>
            <a:ext cx="1473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Teacher: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D82952-027C-CB66-ACB8-7CCD78E763DA}"/>
              </a:ext>
            </a:extLst>
          </p:cNvPr>
          <p:cNvSpPr txBox="1"/>
          <p:nvPr/>
        </p:nvSpPr>
        <p:spPr>
          <a:xfrm>
            <a:off x="609589" y="559712"/>
            <a:ext cx="2480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Transportation List</a:t>
            </a:r>
          </a:p>
        </p:txBody>
      </p:sp>
    </p:spTree>
    <p:extLst>
      <p:ext uri="{BB962C8B-B14F-4D97-AF65-F5344CB8AC3E}">
        <p14:creationId xmlns:p14="http://schemas.microsoft.com/office/powerpoint/2010/main" val="1721064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88897" y="9390966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16215" y="528935"/>
            <a:ext cx="1497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Teacher: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589" y="1136788"/>
          <a:ext cx="6400811" cy="8159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9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1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2787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student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318201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396671ED-3D92-8E68-58BE-D2FCC031D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6" y="274024"/>
            <a:ext cx="1746933" cy="97595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9589" y="561946"/>
            <a:ext cx="2460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Class Birthdays</a:t>
            </a:r>
          </a:p>
        </p:txBody>
      </p:sp>
    </p:spTree>
    <p:extLst>
      <p:ext uri="{BB962C8B-B14F-4D97-AF65-F5344CB8AC3E}">
        <p14:creationId xmlns:p14="http://schemas.microsoft.com/office/powerpoint/2010/main" val="3091398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643" y="9507516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50415" y="513545"/>
            <a:ext cx="1658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Teacher: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589" y="1136778"/>
          <a:ext cx="6553210" cy="825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8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1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15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20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974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student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will be turning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notes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495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495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495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495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495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495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495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495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7495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7495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7495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7495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7495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7495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7495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7495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7495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7495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7495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7495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17495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317495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317495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317495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49099EDB-009C-05C7-C57E-1F6D0E608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6" y="274024"/>
            <a:ext cx="1746933" cy="97595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5978" y="496614"/>
            <a:ext cx="2785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Class Birthdays</a:t>
            </a:r>
          </a:p>
        </p:txBody>
      </p:sp>
    </p:spTree>
    <p:extLst>
      <p:ext uri="{BB962C8B-B14F-4D97-AF65-F5344CB8AC3E}">
        <p14:creationId xmlns:p14="http://schemas.microsoft.com/office/powerpoint/2010/main" val="427991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89849" y="9390966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83415" y="498157"/>
            <a:ext cx="1473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Teacher: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09600" y="1028700"/>
          <a:ext cx="6705600" cy="8267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7795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January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February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795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March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April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795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May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June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795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July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August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795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September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October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7795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November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December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38D8C995-8C2E-D1D5-21D7-739438946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3" y="113602"/>
            <a:ext cx="1746933" cy="97595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87013" y="505480"/>
            <a:ext cx="2460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Class Birthdays</a:t>
            </a:r>
          </a:p>
        </p:txBody>
      </p:sp>
    </p:spTree>
    <p:extLst>
      <p:ext uri="{BB962C8B-B14F-4D97-AF65-F5344CB8AC3E}">
        <p14:creationId xmlns:p14="http://schemas.microsoft.com/office/powerpoint/2010/main" val="2288412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649" y="9519176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34414" y="498157"/>
            <a:ext cx="1326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alling Slowly" panose="02000503000000020004" pitchFamily="2" charset="0"/>
              </a:rPr>
              <a:t>Teacher: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575140"/>
              </p:ext>
            </p:extLst>
          </p:nvPr>
        </p:nvGraphicFramePr>
        <p:xfrm>
          <a:off x="609599" y="1028700"/>
          <a:ext cx="6484883" cy="852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4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This classroom is #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Office number:</a:t>
                      </a:r>
                    </a:p>
                    <a:p>
                      <a:pPr algn="l"/>
                      <a:endParaRPr lang="en-US" sz="2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Who to go to for help: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7950"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Fire drill procedures: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7950"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Tornado procedures: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77950"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Lockdown procedures: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77950"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Other information: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842316"/>
                  </a:ext>
                </a:extLst>
              </a:tr>
            </a:tbl>
          </a:graphicData>
        </a:graphic>
      </p:graphicFrame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686522D-4DF6-F5C0-2D46-FCD323216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22" y="216093"/>
            <a:ext cx="1740568" cy="89755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9600" y="498157"/>
            <a:ext cx="3465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Be Still And Know" panose="02000503000000020004" pitchFamily="2" charset="0"/>
              </a:rPr>
              <a:t>Emergency Procedures</a:t>
            </a:r>
          </a:p>
        </p:txBody>
      </p:sp>
    </p:spTree>
    <p:extLst>
      <p:ext uri="{BB962C8B-B14F-4D97-AF65-F5344CB8AC3E}">
        <p14:creationId xmlns:p14="http://schemas.microsoft.com/office/powerpoint/2010/main" val="2077228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643" y="9458647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57755" y="523036"/>
            <a:ext cx="1345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Subject: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805991"/>
              </p:ext>
            </p:extLst>
          </p:nvPr>
        </p:nvGraphicFramePr>
        <p:xfrm>
          <a:off x="609589" y="1136779"/>
          <a:ext cx="6553211" cy="8183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28668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918"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918"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918"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918"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918"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918"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918"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918"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918"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918"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918"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918"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918"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4918"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4918"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4918"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4918"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4918"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4918"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74918"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74918"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74918"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74918"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74918"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74918"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5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pic>
        <p:nvPicPr>
          <p:cNvPr id="4" name="Picture 3" descr="A picture containing text, silhouette, vector graphics, clipart&#10;&#10;Description automatically generated">
            <a:extLst>
              <a:ext uri="{FF2B5EF4-FFF2-40B4-BE49-F238E27FC236}">
                <a16:creationId xmlns:a16="http://schemas.microsoft.com/office/drawing/2014/main" id="{205C27B0-454B-6C15-35AB-EF38D156E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4" y="523036"/>
            <a:ext cx="2241173" cy="178148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9600" y="523036"/>
            <a:ext cx="2706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Assignment Check</a:t>
            </a:r>
          </a:p>
        </p:txBody>
      </p:sp>
    </p:spTree>
    <p:extLst>
      <p:ext uri="{BB962C8B-B14F-4D97-AF65-F5344CB8AC3E}">
        <p14:creationId xmlns:p14="http://schemas.microsoft.com/office/powerpoint/2010/main" val="2810811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643" y="9403505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267089"/>
              </p:ext>
            </p:extLst>
          </p:nvPr>
        </p:nvGraphicFramePr>
        <p:xfrm>
          <a:off x="609589" y="1136778"/>
          <a:ext cx="6553210" cy="823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29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8712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student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missing assignment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date completed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418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418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418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418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418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418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418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418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0418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0418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0418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0418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40418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40418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40418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40418"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40418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3698CFB-632C-7557-7070-6ADCB24B7A9D}"/>
              </a:ext>
            </a:extLst>
          </p:cNvPr>
          <p:cNvSpPr txBox="1"/>
          <p:nvPr/>
        </p:nvSpPr>
        <p:spPr>
          <a:xfrm>
            <a:off x="4481247" y="492258"/>
            <a:ext cx="1326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Teacher: </a:t>
            </a:r>
          </a:p>
        </p:txBody>
      </p:sp>
      <p:pic>
        <p:nvPicPr>
          <p:cNvPr id="4" name="Picture 3" descr="A picture containing text, mollusk&#10;&#10;Description automatically generated">
            <a:extLst>
              <a:ext uri="{FF2B5EF4-FFF2-40B4-BE49-F238E27FC236}">
                <a16:creationId xmlns:a16="http://schemas.microsoft.com/office/drawing/2014/main" id="{22B99EA4-0ABC-4F1D-2E0E-68972EE27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2" y="117897"/>
            <a:ext cx="2478505" cy="12574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9600" y="523036"/>
            <a:ext cx="3050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Missing Assignments Log</a:t>
            </a:r>
          </a:p>
        </p:txBody>
      </p:sp>
    </p:spTree>
    <p:extLst>
      <p:ext uri="{BB962C8B-B14F-4D97-AF65-F5344CB8AC3E}">
        <p14:creationId xmlns:p14="http://schemas.microsoft.com/office/powerpoint/2010/main" val="18324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8397" y="1042627"/>
            <a:ext cx="2124803" cy="29949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88898" y="9462543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836" y="1062335"/>
            <a:ext cx="22308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KG Primary Penmanship" panose="02000506000000020003" pitchFamily="2" charset="0"/>
              </a:rPr>
              <a:t>Medical</a:t>
            </a:r>
          </a:p>
          <a:p>
            <a:r>
              <a:rPr lang="en-US" sz="2400" dirty="0">
                <a:latin typeface="KG Primary Penmanship" panose="02000506000000020003" pitchFamily="2" charset="0"/>
              </a:rPr>
              <a:t>Glasses:   Y  N</a:t>
            </a:r>
          </a:p>
          <a:p>
            <a:r>
              <a:rPr lang="en-US" sz="2400" dirty="0">
                <a:latin typeface="KG Primary Penmanship" panose="02000506000000020003" pitchFamily="2" charset="0"/>
              </a:rPr>
              <a:t>Seizures:  Y  N</a:t>
            </a:r>
          </a:p>
          <a:p>
            <a:r>
              <a:rPr lang="en-US" sz="2400" dirty="0">
                <a:latin typeface="KG Primary Penmanship" panose="02000506000000020003" pitchFamily="2" charset="0"/>
              </a:rPr>
              <a:t>Allergies:  Y N</a:t>
            </a:r>
          </a:p>
          <a:p>
            <a:r>
              <a:rPr lang="en-US" sz="2400" dirty="0">
                <a:latin typeface="KG Primary Penmanship" panose="02000506000000020003" pitchFamily="2" charset="0"/>
              </a:rPr>
              <a:t>Meds:  ____________</a:t>
            </a:r>
          </a:p>
          <a:p>
            <a:r>
              <a:rPr lang="en-US" sz="2400" dirty="0">
                <a:latin typeface="KG Primary Penmanship" panose="02000506000000020003" pitchFamily="2" charset="0"/>
              </a:rPr>
              <a:t>____________________</a:t>
            </a:r>
          </a:p>
          <a:p>
            <a:r>
              <a:rPr lang="en-US" sz="2400" dirty="0">
                <a:latin typeface="KG Primary Penmanship" panose="02000506000000020003" pitchFamily="2" charset="0"/>
              </a:rPr>
              <a:t>Notes:</a:t>
            </a:r>
          </a:p>
        </p:txBody>
      </p:sp>
      <p:sp>
        <p:nvSpPr>
          <p:cNvPr id="9" name="Rectangle 8"/>
          <p:cNvSpPr/>
          <p:nvPr/>
        </p:nvSpPr>
        <p:spPr>
          <a:xfrm>
            <a:off x="618397" y="4343399"/>
            <a:ext cx="6593834" cy="1008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748277" y="505212"/>
            <a:ext cx="1357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Student: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4013" y="536975"/>
            <a:ext cx="2610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IEP at a Glance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831620" y="1042628"/>
            <a:ext cx="4293079" cy="12200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869721" y="1044714"/>
            <a:ext cx="4254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G Primary Penmanship" panose="02000506000000020003" pitchFamily="2" charset="0"/>
              </a:rPr>
              <a:t>Grade:  ______ Teacher:  _______________</a:t>
            </a:r>
          </a:p>
          <a:p>
            <a:r>
              <a:rPr lang="en-US" sz="2400" dirty="0">
                <a:latin typeface="KG Primary Penmanship" panose="02000506000000020003" pitchFamily="2" charset="0"/>
              </a:rPr>
              <a:t>Eligibility:  _____________________________</a:t>
            </a:r>
          </a:p>
          <a:p>
            <a:r>
              <a:rPr lang="en-US" sz="2400" dirty="0">
                <a:latin typeface="KG Primary Penmanship" panose="02000506000000020003" pitchFamily="2" charset="0"/>
              </a:rPr>
              <a:t>TOS: ___________________________________</a:t>
            </a:r>
            <a:endParaRPr lang="en-US" dirty="0">
              <a:latin typeface="KG Primary Penmanship" panose="02000506000000020003" pitchFamily="2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18397" y="5486400"/>
            <a:ext cx="3243052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969179" y="5467350"/>
            <a:ext cx="3243052" cy="1543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869722" y="2436278"/>
            <a:ext cx="4342509" cy="16012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04375" y="4343842"/>
            <a:ext cx="26516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Primary Penmanship" panose="02000506000000020003" pitchFamily="2" charset="0"/>
              </a:rPr>
              <a:t>Behavior Plan     Y      N</a:t>
            </a:r>
          </a:p>
          <a:p>
            <a:r>
              <a:rPr lang="en-US" sz="2400" dirty="0">
                <a:latin typeface="KG Primary Penmanship" panose="02000506000000020003" pitchFamily="2" charset="0"/>
              </a:rPr>
              <a:t>Notes: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69723" y="2436278"/>
            <a:ext cx="43425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KG Primary Penmanship" panose="02000506000000020003" pitchFamily="2" charset="0"/>
              </a:rPr>
              <a:t>Supports</a:t>
            </a:r>
          </a:p>
          <a:p>
            <a:pPr algn="ctr"/>
            <a:r>
              <a:rPr lang="en-US" sz="2400" dirty="0">
                <a:latin typeface="KG Primary Penmanship" panose="02000506000000020003" pitchFamily="2" charset="0"/>
              </a:rPr>
              <a:t>SLP      OT      PT</a:t>
            </a:r>
          </a:p>
          <a:p>
            <a:r>
              <a:rPr lang="en-US" sz="2400" dirty="0">
                <a:latin typeface="KG Primary Penmanship" panose="02000506000000020003" pitchFamily="2" charset="0"/>
              </a:rPr>
              <a:t>Assistive Tech</a:t>
            </a:r>
          </a:p>
          <a:p>
            <a:r>
              <a:rPr lang="en-US" sz="2400" dirty="0">
                <a:latin typeface="KG Primary Penmanship" panose="02000506000000020003" pitchFamily="2" charset="0"/>
              </a:rPr>
              <a:t>Transportation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8397" y="5486400"/>
            <a:ext cx="1200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Primary Penmanship" panose="02000506000000020003" pitchFamily="2" charset="0"/>
              </a:rPr>
              <a:t>Strengths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69179" y="5486400"/>
            <a:ext cx="1696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Primary Penmanship" panose="02000506000000020003" pitchFamily="2" charset="0"/>
              </a:rPr>
              <a:t>Areas of Need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8397" y="7162800"/>
            <a:ext cx="3243052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38836" y="7205008"/>
            <a:ext cx="339868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Primary Penmanship" panose="02000506000000020003" pitchFamily="2" charset="0"/>
              </a:rPr>
              <a:t>Parent Contact:</a:t>
            </a:r>
          </a:p>
          <a:p>
            <a:r>
              <a:rPr lang="en-US" sz="2400" dirty="0">
                <a:latin typeface="KG Primary Penmanship" panose="02000506000000020003" pitchFamily="2" charset="0"/>
              </a:rPr>
              <a:t>Name:  ________________________</a:t>
            </a:r>
          </a:p>
          <a:p>
            <a:r>
              <a:rPr lang="en-US" sz="2400" dirty="0">
                <a:latin typeface="KG Primary Penmanship" panose="02000506000000020003" pitchFamily="2" charset="0"/>
              </a:rPr>
              <a:t>Number:  ______________________</a:t>
            </a:r>
          </a:p>
          <a:p>
            <a:r>
              <a:rPr lang="en-US" sz="2400" dirty="0">
                <a:latin typeface="KG Primary Penmanship" panose="02000506000000020003" pitchFamily="2" charset="0"/>
              </a:rPr>
              <a:t>E-mail:  _______________________</a:t>
            </a:r>
          </a:p>
          <a:p>
            <a:r>
              <a:rPr lang="en-US" sz="2400" dirty="0">
                <a:latin typeface="KG Primary Penmanship" panose="02000506000000020003" pitchFamily="2" charset="0"/>
              </a:rPr>
              <a:t>Other: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988760" y="7162800"/>
            <a:ext cx="3243052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988760" y="7147858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Primary Penmanship" panose="02000506000000020003" pitchFamily="2" charset="0"/>
              </a:rPr>
              <a:t>Suggested Interventions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7DF5332-19F5-2E9F-DEF4-183C8CDD9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638" y="400810"/>
            <a:ext cx="763273" cy="77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26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649" y="9421743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70804" y="467380"/>
            <a:ext cx="1514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Teacher: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606174"/>
              </p:ext>
            </p:extLst>
          </p:nvPr>
        </p:nvGraphicFramePr>
        <p:xfrm>
          <a:off x="609600" y="1028700"/>
          <a:ext cx="6705600" cy="8267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7795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January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February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795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March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April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795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May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June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795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July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August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795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September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October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7795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November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December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FA28273A-C975-06CD-3936-B31293182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9" y="202930"/>
            <a:ext cx="1812758" cy="93477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9600" y="503247"/>
            <a:ext cx="2968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Conference Reminders</a:t>
            </a:r>
          </a:p>
        </p:txBody>
      </p:sp>
    </p:spTree>
    <p:extLst>
      <p:ext uri="{BB962C8B-B14F-4D97-AF65-F5344CB8AC3E}">
        <p14:creationId xmlns:p14="http://schemas.microsoft.com/office/powerpoint/2010/main" val="3577581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649" y="9390966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48951" y="446297"/>
            <a:ext cx="1473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Teacher: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948986"/>
              </p:ext>
            </p:extLst>
          </p:nvPr>
        </p:nvGraphicFramePr>
        <p:xfrm>
          <a:off x="609600" y="1028700"/>
          <a:ext cx="6705600" cy="8267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7795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January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February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795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March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April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795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May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June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795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July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August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795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September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October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7795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November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December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BFDB8A9-9D2E-AAE2-6E1E-E1A560EE7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5503"/>
            <a:ext cx="1700463" cy="8848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4185" y="475889"/>
            <a:ext cx="4215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Case Conference Reminders</a:t>
            </a:r>
          </a:p>
        </p:txBody>
      </p:sp>
    </p:spTree>
    <p:extLst>
      <p:ext uri="{BB962C8B-B14F-4D97-AF65-F5344CB8AC3E}">
        <p14:creationId xmlns:p14="http://schemas.microsoft.com/office/powerpoint/2010/main" val="3838947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D05402-CA4D-4C00-9877-2385EB2C34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9" y="236210"/>
            <a:ext cx="7354839" cy="95859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4469" y="9320439"/>
            <a:ext cx="21034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0" y="607156"/>
            <a:ext cx="3970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19050">
                  <a:solidFill>
                    <a:srgbClr val="6E8F97"/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Goals for this year…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9555" y="1371434"/>
            <a:ext cx="6058445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99555" y="1413933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Janda Closer To Free" panose="02000503000000020003" pitchFamily="2" charset="0"/>
              </a:rPr>
              <a:t>1.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99555" y="3022434"/>
            <a:ext cx="6058445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99555" y="3064933"/>
            <a:ext cx="444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Janda Closer To Free" panose="02000503000000020003" pitchFamily="2" charset="0"/>
              </a:rPr>
              <a:t>2.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99555" y="4694767"/>
            <a:ext cx="6058445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99555" y="4715933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Janda Closer To Free" panose="02000503000000020003" pitchFamily="2" charset="0"/>
              </a:rPr>
              <a:t>3.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99555" y="6345767"/>
            <a:ext cx="6058445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99555" y="6366933"/>
            <a:ext cx="444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Janda Closer To Free" panose="02000503000000020003" pitchFamily="2" charset="0"/>
              </a:rPr>
              <a:t>4.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99555" y="7996767"/>
            <a:ext cx="6058445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9555" y="8017933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Janda Closer To Free" panose="02000503000000020003" pitchFamily="2" charset="0"/>
              </a:rPr>
              <a:t>5.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33EE97D-78B8-1317-010D-A168C58B5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39486"/>
            <a:ext cx="882907" cy="86642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38C2AC7-50D0-39AA-7A5C-F02FC6B6F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7276">
            <a:off x="1045822" y="670201"/>
            <a:ext cx="562531" cy="57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91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8397" y="1042627"/>
            <a:ext cx="3185440" cy="12200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13649" y="9461364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32157" y="483016"/>
            <a:ext cx="2448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Student Schedules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036582" y="1042628"/>
            <a:ext cx="3088117" cy="12200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047382" y="1048290"/>
            <a:ext cx="116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G Follow You Into the World" panose="02000000000000000000" pitchFamily="2" charset="0"/>
              </a:rPr>
              <a:t>Notes: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689245"/>
              </p:ext>
            </p:extLst>
          </p:nvPr>
        </p:nvGraphicFramePr>
        <p:xfrm>
          <a:off x="670560" y="2581646"/>
          <a:ext cx="6492240" cy="6729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5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1507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Student: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Destination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Days/ Times</a:t>
                      </a:r>
                    </a:p>
                    <a:p>
                      <a:pPr algn="l"/>
                      <a:endParaRPr lang="en-US" sz="16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  <a:p>
                      <a:pPr algn="l"/>
                      <a:endParaRPr lang="en-US" sz="16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862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Student: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Destination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Days/ Times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862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Student: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Destination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Days/ Times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862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Student: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Destination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Days/ Times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862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Student: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Destination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Days/ Times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3862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Student: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Destination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Days/ Times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3862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Student: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Destination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Days/ Times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43862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Student: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Destination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Days/ Times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B5BB453-9BBE-8CA9-703F-74A7E1019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5" y="136751"/>
            <a:ext cx="1659135" cy="12200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8397" y="1047991"/>
            <a:ext cx="1550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G Follow You Into the World" panose="02000000000000000000" pitchFamily="2" charset="0"/>
              </a:rPr>
              <a:t>Teacher:</a:t>
            </a:r>
          </a:p>
        </p:txBody>
      </p:sp>
    </p:spTree>
    <p:extLst>
      <p:ext uri="{BB962C8B-B14F-4D97-AF65-F5344CB8AC3E}">
        <p14:creationId xmlns:p14="http://schemas.microsoft.com/office/powerpoint/2010/main" val="38266721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649" y="9448800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13649" y="392666"/>
            <a:ext cx="3131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Behavior Documentation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077876"/>
              </p:ext>
            </p:extLst>
          </p:nvPr>
        </p:nvGraphicFramePr>
        <p:xfrm>
          <a:off x="685800" y="1371600"/>
          <a:ext cx="6476998" cy="7924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8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8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88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88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88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88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881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881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791804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follow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 up info.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1804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action taken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761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behavior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3194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student name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387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KG Follow You Into the World" panose="02000000000000000000" pitchFamily="2" charset="0"/>
                        </a:rPr>
                        <a:t>date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9623845-DC1C-72A2-2C0C-0360B97E2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76010"/>
            <a:ext cx="1730836" cy="13719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4571" y="880201"/>
            <a:ext cx="5366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Teacher:  ________________________  Year: ________</a:t>
            </a:r>
          </a:p>
        </p:txBody>
      </p:sp>
    </p:spTree>
    <p:extLst>
      <p:ext uri="{BB962C8B-B14F-4D97-AF65-F5344CB8AC3E}">
        <p14:creationId xmlns:p14="http://schemas.microsoft.com/office/powerpoint/2010/main" val="19183034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648" y="9418519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79315" y="458820"/>
            <a:ext cx="3131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Behavior Documentation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78820"/>
              </p:ext>
            </p:extLst>
          </p:nvPr>
        </p:nvGraphicFramePr>
        <p:xfrm>
          <a:off x="685800" y="1371600"/>
          <a:ext cx="6400800" cy="7924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1791804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follow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 up info.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1804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action taken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761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behavior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3194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student name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387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KG Follow You Into the World" panose="02000000000000000000" pitchFamily="2" charset="0"/>
                        </a:rPr>
                        <a:t>date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KG Follow You Into the World" panose="020000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3C61639-1F4E-69C2-76AB-BAFD18280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76010"/>
            <a:ext cx="1730836" cy="13719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2086" y="950269"/>
            <a:ext cx="5366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Teacher:  ________________________  Year: ________</a:t>
            </a:r>
          </a:p>
        </p:txBody>
      </p:sp>
    </p:spTree>
    <p:extLst>
      <p:ext uri="{BB962C8B-B14F-4D97-AF65-F5344CB8AC3E}">
        <p14:creationId xmlns:p14="http://schemas.microsoft.com/office/powerpoint/2010/main" val="27754015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649" y="9416981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22887" y="427112"/>
            <a:ext cx="312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Behavior Documentation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85800" y="1371600"/>
          <a:ext cx="6476998" cy="7924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8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8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88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88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88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88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881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881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791804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follow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 up info.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1804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parent communication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761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action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 taken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3194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behavior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3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KG Falling Slowly" panose="02000503000000020004" pitchFamily="2" charset="0"/>
                        </a:rPr>
                        <a:t>date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BDC69B6-9DCC-8FAF-D386-858DAA533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09" y="76010"/>
            <a:ext cx="1730836" cy="13719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2459" y="949067"/>
            <a:ext cx="5488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Student:  ______________________ Teacher: ________</a:t>
            </a:r>
          </a:p>
        </p:txBody>
      </p:sp>
    </p:spTree>
    <p:extLst>
      <p:ext uri="{BB962C8B-B14F-4D97-AF65-F5344CB8AC3E}">
        <p14:creationId xmlns:p14="http://schemas.microsoft.com/office/powerpoint/2010/main" val="12416804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649" y="9400366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94597" y="1371600"/>
            <a:ext cx="64770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94597" y="3022600"/>
            <a:ext cx="64770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99555" y="3064933"/>
            <a:ext cx="1266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Copy me!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94597" y="4673600"/>
            <a:ext cx="64770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99555" y="4715933"/>
            <a:ext cx="1736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Get in touch!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94597" y="6324600"/>
            <a:ext cx="64770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99555" y="6366933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To make!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94597" y="7975600"/>
            <a:ext cx="64770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9555" y="8017933"/>
            <a:ext cx="3697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Looking ahead to next week!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80912" y="637344"/>
            <a:ext cx="1046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Week of: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4059AE6-39F3-75E8-3DA9-9732762CA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0" y="160602"/>
            <a:ext cx="1871615" cy="17537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8997" y="580198"/>
            <a:ext cx="196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Things to Do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99555" y="1413933"/>
            <a:ext cx="1742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Don’t forget!</a:t>
            </a:r>
          </a:p>
        </p:txBody>
      </p:sp>
    </p:spTree>
    <p:extLst>
      <p:ext uri="{BB962C8B-B14F-4D97-AF65-F5344CB8AC3E}">
        <p14:creationId xmlns:p14="http://schemas.microsoft.com/office/powerpoint/2010/main" val="3935246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649" y="9395703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94597" y="1371600"/>
            <a:ext cx="64770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94597" y="3022600"/>
            <a:ext cx="64770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99555" y="3064933"/>
            <a:ext cx="1218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Tuesday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94597" y="4673600"/>
            <a:ext cx="64770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99555" y="4715933"/>
            <a:ext cx="1638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Wednesday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94597" y="6324600"/>
            <a:ext cx="64770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99555" y="6366933"/>
            <a:ext cx="1359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Thursday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94597" y="7975600"/>
            <a:ext cx="64770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9555" y="8017933"/>
            <a:ext cx="946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Friday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14800" y="677697"/>
            <a:ext cx="1046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Week of: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53900F5A-D6DD-817E-B29B-5C20C50E2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50" y="283402"/>
            <a:ext cx="1832524" cy="14018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997" y="578372"/>
            <a:ext cx="196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Things to Do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99555" y="1413933"/>
            <a:ext cx="1218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Monday</a:t>
            </a:r>
          </a:p>
        </p:txBody>
      </p:sp>
    </p:spTree>
    <p:extLst>
      <p:ext uri="{BB962C8B-B14F-4D97-AF65-F5344CB8AC3E}">
        <p14:creationId xmlns:p14="http://schemas.microsoft.com/office/powerpoint/2010/main" val="33462312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694597" y="4038600"/>
            <a:ext cx="6477000" cy="2590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13649" y="9485196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94597" y="1371600"/>
            <a:ext cx="6477000" cy="2590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60392" y="1519535"/>
            <a:ext cx="1218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Monday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98017" y="4110335"/>
            <a:ext cx="1218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Tuesday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14800" y="715634"/>
            <a:ext cx="1046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Week of: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94597" y="6781800"/>
            <a:ext cx="6477000" cy="2590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6929735"/>
            <a:ext cx="1638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Wednesday</a:t>
            </a:r>
          </a:p>
        </p:txBody>
      </p:sp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19862D76-ABB0-9926-1304-5F557EEFF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50" y="178820"/>
            <a:ext cx="2776113" cy="1411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597" y="622805"/>
            <a:ext cx="1975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Things to Do</a:t>
            </a:r>
          </a:p>
        </p:txBody>
      </p:sp>
    </p:spTree>
    <p:extLst>
      <p:ext uri="{BB962C8B-B14F-4D97-AF65-F5344CB8AC3E}">
        <p14:creationId xmlns:p14="http://schemas.microsoft.com/office/powerpoint/2010/main" val="14495761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694597" y="4038600"/>
            <a:ext cx="6477000" cy="2590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48355" y="9520535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94597" y="1371600"/>
            <a:ext cx="6477000" cy="2590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60392" y="1519535"/>
            <a:ext cx="1359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Thursday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98017" y="4110335"/>
            <a:ext cx="946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Friday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14800" y="666690"/>
            <a:ext cx="1220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Week of: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94597" y="6781800"/>
            <a:ext cx="6477000" cy="2590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6929735"/>
            <a:ext cx="2327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Saturday/Sunday</a:t>
            </a:r>
          </a:p>
        </p:txBody>
      </p:sp>
      <p:pic>
        <p:nvPicPr>
          <p:cNvPr id="11" name="Picture 10" descr="Icon&#10;&#10;Description automatically generated with low confidence">
            <a:extLst>
              <a:ext uri="{FF2B5EF4-FFF2-40B4-BE49-F238E27FC236}">
                <a16:creationId xmlns:a16="http://schemas.microsoft.com/office/drawing/2014/main" id="{26755342-D27D-A161-6030-C7A4840DE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87" y="199311"/>
            <a:ext cx="2776113" cy="1411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9990" y="617702"/>
            <a:ext cx="2228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Things to Do</a:t>
            </a:r>
          </a:p>
        </p:txBody>
      </p:sp>
    </p:spTree>
    <p:extLst>
      <p:ext uri="{BB962C8B-B14F-4D97-AF65-F5344CB8AC3E}">
        <p14:creationId xmlns:p14="http://schemas.microsoft.com/office/powerpoint/2010/main" val="11701432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649" y="9404356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7741" y="657945"/>
            <a:ext cx="3771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Passwords to Remember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617246"/>
              </p:ext>
            </p:extLst>
          </p:nvPr>
        </p:nvGraphicFramePr>
        <p:xfrm>
          <a:off x="685800" y="1447796"/>
          <a:ext cx="6477000" cy="77724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ysClr val="windowText" lastClr="000000"/>
                          </a:solidFill>
                          <a:latin typeface="KG Follow You Into the World" panose="02000000000000000000" pitchFamily="2" charset="0"/>
                        </a:rPr>
                        <a:t>web site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ysClr val="windowText" lastClr="000000"/>
                          </a:solidFill>
                          <a:latin typeface="KG Follow You Into the World" panose="02000000000000000000" pitchFamily="2" charset="0"/>
                        </a:rPr>
                        <a:t>log</a:t>
                      </a:r>
                      <a:r>
                        <a:rPr lang="en-US" sz="2400" b="0" baseline="0" dirty="0">
                          <a:solidFill>
                            <a:sysClr val="windowText" lastClr="000000"/>
                          </a:solidFill>
                          <a:latin typeface="KG Follow You Into the World" panose="02000000000000000000" pitchFamily="2" charset="0"/>
                        </a:rPr>
                        <a:t> in</a:t>
                      </a:r>
                      <a:endParaRPr lang="en-US" sz="2400" b="0" dirty="0">
                        <a:solidFill>
                          <a:sysClr val="windowText" lastClr="000000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ysClr val="windowText" lastClr="000000"/>
                          </a:solidFill>
                          <a:latin typeface="KG Follow You Into the World" panose="02000000000000000000" pitchFamily="2" charset="0"/>
                        </a:rPr>
                        <a:t>password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www.thecurriculumcorner.com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None needed!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None needed!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81862CBC-2109-0FCC-A4EB-3CBAE6B42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368" y="230210"/>
            <a:ext cx="2334127" cy="137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35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649" y="9525000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6137" y="499690"/>
            <a:ext cx="3154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Books to Purchase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890072"/>
              </p:ext>
            </p:extLst>
          </p:nvPr>
        </p:nvGraphicFramePr>
        <p:xfrm>
          <a:off x="685800" y="1447796"/>
          <a:ext cx="6477000" cy="7848605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23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ysClr val="windowText" lastClr="000000"/>
                          </a:solidFill>
                          <a:latin typeface="KG Follow You Into the World" panose="02000000000000000000" pitchFamily="2" charset="0"/>
                        </a:rPr>
                        <a:t>title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ysClr val="windowText" lastClr="000000"/>
                          </a:solidFill>
                          <a:latin typeface="KG Follow You Into the World" panose="02000000000000000000" pitchFamily="2" charset="0"/>
                        </a:rPr>
                        <a:t>author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ysClr val="windowText" lastClr="000000"/>
                          </a:solidFill>
                          <a:latin typeface="KG Follow You Into the World" panose="02000000000000000000" pitchFamily="2" charset="0"/>
                        </a:rPr>
                        <a:t>genre/unit</a:t>
                      </a:r>
                      <a:r>
                        <a:rPr lang="en-US" b="0" baseline="0" dirty="0">
                          <a:solidFill>
                            <a:sysClr val="windowText" lastClr="000000"/>
                          </a:solidFill>
                          <a:latin typeface="KG Follow You Into the World" panose="02000000000000000000" pitchFamily="2" charset="0"/>
                        </a:rPr>
                        <a:t> of study</a:t>
                      </a:r>
                      <a:endParaRPr lang="en-US" b="0" dirty="0">
                        <a:solidFill>
                          <a:sysClr val="windowText" lastClr="000000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6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6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6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6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6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6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6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6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66C4581-A48D-EF99-9C5D-9803C1086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50" y="139920"/>
            <a:ext cx="1758981" cy="16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95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F8422F1-DCD8-4C25-810E-A3051E974E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9" y="236210"/>
            <a:ext cx="7354839" cy="95859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8898" y="9677400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2000" y="1371600"/>
            <a:ext cx="60198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99555" y="1413933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Janda Closer To Free" panose="02000503000000020003" pitchFamily="2" charset="0"/>
              </a:rPr>
              <a:t>1.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2000" y="3022600"/>
            <a:ext cx="60198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99555" y="3064933"/>
            <a:ext cx="444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Janda Closer To Free" panose="02000503000000020003" pitchFamily="2" charset="0"/>
              </a:rPr>
              <a:t>2.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62000" y="4673600"/>
            <a:ext cx="60198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99555" y="4715933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Janda Closer To Free" panose="02000503000000020003" pitchFamily="2" charset="0"/>
              </a:rPr>
              <a:t>3.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2000" y="6324600"/>
            <a:ext cx="60198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99555" y="6366933"/>
            <a:ext cx="444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Janda Closer To Free" panose="02000503000000020003" pitchFamily="2" charset="0"/>
              </a:rPr>
              <a:t>4.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62000" y="7975600"/>
            <a:ext cx="60198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9555" y="8017933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Janda Closer To Free" panose="02000503000000020003" pitchFamily="2" charset="0"/>
              </a:rPr>
              <a:t>5.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49851F59-2CA4-1901-AEB2-B37AF085C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084" y="509691"/>
            <a:ext cx="846221" cy="81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428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51749" y="9456161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616" y="680617"/>
            <a:ext cx="4520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Professional Resources to Purchase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286228"/>
              </p:ext>
            </p:extLst>
          </p:nvPr>
        </p:nvGraphicFramePr>
        <p:xfrm>
          <a:off x="685800" y="1447796"/>
          <a:ext cx="6477000" cy="787633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233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title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author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Why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it’s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great…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D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D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D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D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D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D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D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D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D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D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F6D9D59B-7D68-DBD9-383A-5E8CE10A6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418" y="263685"/>
            <a:ext cx="1665920" cy="129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935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649" y="9422091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24299" y="675724"/>
            <a:ext cx="1331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Budget: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418407"/>
              </p:ext>
            </p:extLst>
          </p:nvPr>
        </p:nvGraphicFramePr>
        <p:xfrm>
          <a:off x="685800" y="1447796"/>
          <a:ext cx="6476999" cy="7848605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19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5233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purchase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store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amount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receipt turned 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6BB7449-7B02-7888-67CC-49B96EF31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6" y="112954"/>
            <a:ext cx="2442888" cy="15487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4693" y="656516"/>
            <a:ext cx="260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Classroom Expenses</a:t>
            </a:r>
          </a:p>
        </p:txBody>
      </p:sp>
    </p:spTree>
    <p:extLst>
      <p:ext uri="{BB962C8B-B14F-4D97-AF65-F5344CB8AC3E}">
        <p14:creationId xmlns:p14="http://schemas.microsoft.com/office/powerpoint/2010/main" val="23402518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649" y="9525000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74725" y="634422"/>
            <a:ext cx="3201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Read Aloud Ideas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019029"/>
              </p:ext>
            </p:extLst>
          </p:nvPr>
        </p:nvGraphicFramePr>
        <p:xfrm>
          <a:off x="685800" y="1447796"/>
          <a:ext cx="6477000" cy="7848605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23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ysClr val="windowText" lastClr="000000"/>
                          </a:solidFill>
                          <a:latin typeface="KG Falling Slowly" panose="02000503000000020004" pitchFamily="2" charset="0"/>
                        </a:rPr>
                        <a:t>title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ysClr val="windowText" lastClr="000000"/>
                          </a:solidFill>
                          <a:latin typeface="KG Falling Slowly" panose="02000503000000020004" pitchFamily="2" charset="0"/>
                        </a:rPr>
                        <a:t>author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ysClr val="windowText" lastClr="000000"/>
                          </a:solidFill>
                          <a:latin typeface="KG Falling Slowly" panose="02000503000000020004" pitchFamily="2" charset="0"/>
                        </a:rPr>
                        <a:t>genre/unit</a:t>
                      </a:r>
                      <a:r>
                        <a:rPr lang="en-US" b="0" baseline="0" dirty="0">
                          <a:solidFill>
                            <a:sysClr val="windowText" lastClr="000000"/>
                          </a:solidFill>
                          <a:latin typeface="KG Falling Slowly" panose="02000503000000020004" pitchFamily="2" charset="0"/>
                        </a:rPr>
                        <a:t> of study/time of year</a:t>
                      </a:r>
                      <a:endParaRPr lang="en-US" b="0" dirty="0">
                        <a:solidFill>
                          <a:sysClr val="windowText" lastClr="000000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87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4FB3259E-ECAA-5F8C-4712-8C1967DD3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85" y="194846"/>
            <a:ext cx="1662862" cy="152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665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09600" y="1066800"/>
            <a:ext cx="6638197" cy="4038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18901" y="1228695"/>
            <a:ext cx="5079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G Follow You Into the World" panose="02000000000000000000" pitchFamily="2" charset="0"/>
              </a:rPr>
              <a:t>Date:  ________________________  Topic:  __________________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13649" y="9477345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63127" y="504795"/>
            <a:ext cx="217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Meeting Notes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914400" y="1752600"/>
          <a:ext cx="6132756" cy="3131821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6132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74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4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4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4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4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74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4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3" name="Rounded Rectangle 22"/>
          <p:cNvSpPr/>
          <p:nvPr/>
        </p:nvSpPr>
        <p:spPr>
          <a:xfrm>
            <a:off x="609600" y="5314950"/>
            <a:ext cx="6638197" cy="4038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018901" y="5476845"/>
            <a:ext cx="5079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G Follow You Into the World" panose="02000000000000000000" pitchFamily="2" charset="0"/>
              </a:rPr>
              <a:t>Date:  ________________________  Topic:  __________________</a:t>
            </a:r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914400" y="6000750"/>
          <a:ext cx="6132756" cy="3131821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6132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74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4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4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4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4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74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4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503B881-B144-8926-956A-726EEC739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79" y="195201"/>
            <a:ext cx="1565423" cy="149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113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09600" y="1066800"/>
            <a:ext cx="6638197" cy="4876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90600" y="1179908"/>
            <a:ext cx="6053067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KG Falling Slowly" panose="02000503000000020004" pitchFamily="2" charset="0"/>
              </a:rPr>
              <a:t>Date:  _____________________   Topic:  _______________</a:t>
            </a:r>
          </a:p>
          <a:p>
            <a:endParaRPr lang="en-US" sz="2200" dirty="0">
              <a:latin typeface="KG Falling Slowly" panose="02000503000000020004" pitchFamily="2" charset="0"/>
            </a:endParaRPr>
          </a:p>
          <a:p>
            <a:r>
              <a:rPr lang="en-US" sz="2200" dirty="0">
                <a:latin typeface="KG Falling Slowly" panose="02000503000000020004" pitchFamily="2" charset="0"/>
              </a:rPr>
              <a:t>Committee:  _______________________________________</a:t>
            </a:r>
          </a:p>
          <a:p>
            <a:endParaRPr lang="en-US" sz="2200" dirty="0">
              <a:latin typeface="KG Falling Slowly" panose="02000503000000020004" pitchFamily="2" charset="0"/>
            </a:endParaRPr>
          </a:p>
          <a:p>
            <a:r>
              <a:rPr lang="en-US" sz="2200" dirty="0">
                <a:latin typeface="KG Falling Slowly" panose="02000503000000020004" pitchFamily="2" charset="0"/>
              </a:rPr>
              <a:t>Members Present:  ________________________________</a:t>
            </a:r>
          </a:p>
          <a:p>
            <a:r>
              <a:rPr lang="en-US" sz="2200" dirty="0">
                <a:latin typeface="KG Falling Slowly" panose="02000503000000020004" pitchFamily="2" charset="0"/>
              </a:rPr>
              <a:t>___________________________________________________</a:t>
            </a:r>
          </a:p>
          <a:p>
            <a:r>
              <a:rPr lang="en-US" sz="2200" dirty="0">
                <a:latin typeface="KG Falling Slowly" panose="02000503000000020004" pitchFamily="2" charset="0"/>
              </a:rPr>
              <a:t>___________________________________________________</a:t>
            </a:r>
          </a:p>
          <a:p>
            <a:endParaRPr lang="en-US" sz="2200" dirty="0">
              <a:latin typeface="KG Falling Slowly" panose="02000503000000020004" pitchFamily="2" charset="0"/>
            </a:endParaRPr>
          </a:p>
          <a:p>
            <a:r>
              <a:rPr lang="en-US" sz="2200" dirty="0">
                <a:latin typeface="KG Falling Slowly" panose="02000503000000020004" pitchFamily="2" charset="0"/>
              </a:rPr>
              <a:t>Follow-Up:  _______________________________________</a:t>
            </a:r>
          </a:p>
          <a:p>
            <a:r>
              <a:rPr lang="en-US" sz="2200" dirty="0">
                <a:latin typeface="KG Falling Slowly" panose="02000503000000020004" pitchFamily="2" charset="0"/>
              </a:rPr>
              <a:t>___________________________________________________</a:t>
            </a:r>
          </a:p>
          <a:p>
            <a:r>
              <a:rPr lang="en-US" sz="2200" dirty="0">
                <a:latin typeface="KG Falling Slowly" panose="02000503000000020004" pitchFamily="2" charset="0"/>
              </a:rPr>
              <a:t>___________________________________________________</a:t>
            </a:r>
          </a:p>
          <a:p>
            <a:r>
              <a:rPr lang="en-US" sz="2200" dirty="0">
                <a:latin typeface="KG Falling Slowly" panose="02000503000000020004" pitchFamily="2" charset="0"/>
              </a:rPr>
              <a:t>___________________________________________________</a:t>
            </a:r>
          </a:p>
          <a:p>
            <a:r>
              <a:rPr lang="en-US" sz="2200" dirty="0">
                <a:latin typeface="KG Falling Slowly" panose="02000503000000020004" pitchFamily="2" charset="0"/>
              </a:rPr>
              <a:t>___________________________________________________</a:t>
            </a:r>
          </a:p>
          <a:p>
            <a:r>
              <a:rPr lang="en-US" sz="2200" dirty="0">
                <a:latin typeface="KG Falling Slowly" panose="02000503000000020004" pitchFamily="2" charset="0"/>
              </a:rPr>
              <a:t>________________________________________________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13649" y="9464221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5990" y="603943"/>
            <a:ext cx="2262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270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Committee Notes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838200" y="6172200"/>
          <a:ext cx="6132756" cy="3131821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6132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7403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Notes: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4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4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4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4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74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4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Picture 3" descr="A picture containing text, balloon, transport, aircraft&#10;&#10;Description automatically generated">
            <a:extLst>
              <a:ext uri="{FF2B5EF4-FFF2-40B4-BE49-F238E27FC236}">
                <a16:creationId xmlns:a16="http://schemas.microsoft.com/office/drawing/2014/main" id="{21313BCF-8FBF-93B4-12B1-D2615FC4E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155" y="167201"/>
            <a:ext cx="1075601" cy="179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282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09600" y="1066800"/>
            <a:ext cx="6638197" cy="57912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90600" y="1207800"/>
            <a:ext cx="5196423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KG Follow You Into the World" panose="02000000000000000000" pitchFamily="2" charset="0"/>
              </a:rPr>
              <a:t>Date:  _____________________   Topic:  _______________</a:t>
            </a:r>
          </a:p>
          <a:p>
            <a:endParaRPr lang="en-US" sz="2200" dirty="0">
              <a:latin typeface="KG Follow You Into the World" panose="02000000000000000000" pitchFamily="2" charset="0"/>
            </a:endParaRPr>
          </a:p>
          <a:p>
            <a:r>
              <a:rPr lang="en-US" sz="2200" dirty="0">
                <a:latin typeface="KG Follow You Into the World" panose="02000000000000000000" pitchFamily="2" charset="0"/>
              </a:rPr>
              <a:t>Members Present:  ________________________________</a:t>
            </a:r>
          </a:p>
          <a:p>
            <a:r>
              <a:rPr lang="en-US" sz="2200" dirty="0">
                <a:latin typeface="KG Follow You Into the World" panose="02000000000000000000" pitchFamily="2" charset="0"/>
              </a:rPr>
              <a:t>___________________________________________________</a:t>
            </a:r>
          </a:p>
          <a:p>
            <a:r>
              <a:rPr lang="en-US" sz="2200" dirty="0">
                <a:latin typeface="KG Follow You Into the World" panose="02000000000000000000" pitchFamily="2" charset="0"/>
              </a:rPr>
              <a:t>___________________________________________________</a:t>
            </a:r>
          </a:p>
          <a:p>
            <a:endParaRPr lang="en-US" sz="2200" dirty="0">
              <a:latin typeface="KG Follow You Into the World" panose="02000000000000000000" pitchFamily="2" charset="0"/>
            </a:endParaRPr>
          </a:p>
          <a:p>
            <a:r>
              <a:rPr lang="en-US" sz="2200" dirty="0">
                <a:latin typeface="KG Follow You Into the World" panose="02000000000000000000" pitchFamily="2" charset="0"/>
              </a:rPr>
              <a:t>Goal:  _____________________________________________</a:t>
            </a:r>
          </a:p>
          <a:p>
            <a:r>
              <a:rPr lang="en-US" sz="2200" dirty="0">
                <a:latin typeface="KG Follow You Into the World" panose="02000000000000000000" pitchFamily="2" charset="0"/>
              </a:rPr>
              <a:t>___________________________________________________</a:t>
            </a:r>
          </a:p>
          <a:p>
            <a:endParaRPr lang="en-US" sz="2200" dirty="0">
              <a:latin typeface="KG Follow You Into the World" panose="02000000000000000000" pitchFamily="2" charset="0"/>
            </a:endParaRPr>
          </a:p>
          <a:p>
            <a:r>
              <a:rPr lang="en-US" sz="2200" dirty="0">
                <a:latin typeface="KG Follow You Into the World" panose="02000000000000000000" pitchFamily="2" charset="0"/>
              </a:rPr>
              <a:t>Data Shared:</a:t>
            </a:r>
          </a:p>
          <a:p>
            <a:endParaRPr lang="en-US" sz="2200" dirty="0">
              <a:latin typeface="KG Follow You Into the World" panose="02000000000000000000" pitchFamily="2" charset="0"/>
            </a:endParaRPr>
          </a:p>
          <a:p>
            <a:endParaRPr lang="en-US" sz="2200" dirty="0">
              <a:latin typeface="KG Follow You Into the World" panose="02000000000000000000" pitchFamily="2" charset="0"/>
            </a:endParaRPr>
          </a:p>
          <a:p>
            <a:endParaRPr lang="en-US" sz="2200" dirty="0">
              <a:latin typeface="KG Follow You Into the World" panose="02000000000000000000" pitchFamily="2" charset="0"/>
            </a:endParaRPr>
          </a:p>
          <a:p>
            <a:r>
              <a:rPr lang="en-US" sz="2200" dirty="0">
                <a:latin typeface="KG Follow You Into the World" panose="02000000000000000000" pitchFamily="2" charset="0"/>
              </a:rPr>
              <a:t>Next Steps:  ______________________________________</a:t>
            </a:r>
          </a:p>
          <a:p>
            <a:r>
              <a:rPr lang="en-US" sz="2200" dirty="0">
                <a:latin typeface="KG Follow You Into the World" panose="02000000000000000000" pitchFamily="2" charset="0"/>
              </a:rPr>
              <a:t>___________________________________________________</a:t>
            </a:r>
          </a:p>
          <a:p>
            <a:r>
              <a:rPr lang="en-US" sz="2200" dirty="0">
                <a:latin typeface="KG Follow You Into the World" panose="02000000000000000000" pitchFamily="2" charset="0"/>
              </a:rPr>
              <a:t>___________________________________________________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13649" y="9497785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8414" y="522332"/>
            <a:ext cx="1840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PLC Notes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304489"/>
              </p:ext>
            </p:extLst>
          </p:nvPr>
        </p:nvGraphicFramePr>
        <p:xfrm>
          <a:off x="838200" y="7059385"/>
          <a:ext cx="6132756" cy="2237015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6132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7403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Notes: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4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4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4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4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D163A09-36CF-6B93-DF3D-C3EFA33E0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411" y="279217"/>
            <a:ext cx="1488127" cy="145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794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94597" y="2819400"/>
            <a:ext cx="6477000" cy="16002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94597" y="1066800"/>
            <a:ext cx="6477000" cy="16002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14400" y="1145748"/>
            <a:ext cx="66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ollow You Into the World" panose="02000000000000000000" pitchFamily="2" charset="0"/>
              </a:rPr>
              <a:t>Goal: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6239" y="2907268"/>
            <a:ext cx="671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ollow You Into the World" panose="02000000000000000000" pitchFamily="2" charset="0"/>
              </a:rPr>
              <a:t>Data: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88898" y="9418409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927" y="475547"/>
            <a:ext cx="1635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PLC Notes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07168" y="521714"/>
            <a:ext cx="701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Date: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14725" y="7543800"/>
            <a:ext cx="6477000" cy="16002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14725" y="4572000"/>
            <a:ext cx="6477000" cy="2819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4648200"/>
            <a:ext cx="1645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ollow You Into the World" panose="02000000000000000000" pitchFamily="2" charset="0"/>
              </a:rPr>
              <a:t>Discussion notes: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4446" y="7620000"/>
            <a:ext cx="121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ollow You Into the World" panose="02000000000000000000" pitchFamily="2" charset="0"/>
              </a:rPr>
              <a:t>Next steps:</a:t>
            </a: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2AEAF76D-CA48-F34B-249D-94654B99A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372" y="296822"/>
            <a:ext cx="1557321" cy="81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278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8397" y="1042627"/>
            <a:ext cx="2124803" cy="29949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88898" y="9525000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835" y="1062335"/>
            <a:ext cx="21043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KG Follow You Into the World" panose="02000000000000000000" pitchFamily="2" charset="0"/>
              </a:rPr>
              <a:t>Students will arrive at:</a:t>
            </a:r>
          </a:p>
          <a:p>
            <a:pPr algn="ctr"/>
            <a:endParaRPr lang="en-US" sz="2400" dirty="0">
              <a:latin typeface="KG Follow You Into the World" panose="02000000000000000000" pitchFamily="2" charset="0"/>
            </a:endParaRPr>
          </a:p>
          <a:p>
            <a:pPr algn="ctr"/>
            <a:r>
              <a:rPr lang="en-US" sz="2400" dirty="0">
                <a:latin typeface="KG Follow You Into the World" panose="02000000000000000000" pitchFamily="2" charset="0"/>
              </a:rPr>
              <a:t>Breakfast:</a:t>
            </a:r>
          </a:p>
          <a:p>
            <a:pPr algn="ctr"/>
            <a:endParaRPr lang="en-US" sz="2400" dirty="0">
              <a:latin typeface="KG Follow You Into the World" panose="02000000000000000000" pitchFamily="2" charset="0"/>
            </a:endParaRPr>
          </a:p>
          <a:p>
            <a:pPr algn="ctr"/>
            <a:r>
              <a:rPr lang="en-US" sz="2400" dirty="0">
                <a:latin typeface="KG Follow You Into the World" panose="02000000000000000000" pitchFamily="2" charset="0"/>
              </a:rPr>
              <a:t>The day will start:</a:t>
            </a:r>
          </a:p>
          <a:p>
            <a:pPr algn="ctr"/>
            <a:endParaRPr lang="en-US" sz="2400" dirty="0">
              <a:latin typeface="KG Follow You Into the World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8397" y="4191001"/>
            <a:ext cx="6593834" cy="11609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869722" y="1042628"/>
            <a:ext cx="4254977" cy="29949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882661" y="1001413"/>
            <a:ext cx="4902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G Follow You Into the World" panose="02000000000000000000" pitchFamily="2" charset="0"/>
              </a:rPr>
              <a:t>Morning Checklist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18397" y="5486400"/>
            <a:ext cx="3243052" cy="17978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969179" y="5467350"/>
            <a:ext cx="3243052" cy="18203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38835" y="4230152"/>
            <a:ext cx="1087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G Follow You Into the World" panose="02000000000000000000" pitchFamily="2" charset="0"/>
              </a:rPr>
              <a:t>Meetings: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8397" y="5486400"/>
            <a:ext cx="1868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G Follow You Into the World" panose="02000000000000000000" pitchFamily="2" charset="0"/>
              </a:rPr>
              <a:t>Student Helpers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69179" y="5486400"/>
            <a:ext cx="947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G Follow You Into the World" panose="02000000000000000000" pitchFamily="2" charset="0"/>
              </a:rPr>
              <a:t>To Call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8397" y="7440116"/>
            <a:ext cx="3243052" cy="19324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18397" y="7497266"/>
            <a:ext cx="94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G Follow You Into the World" panose="02000000000000000000" pitchFamily="2" charset="0"/>
              </a:rPr>
              <a:t>To Copy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988760" y="7440116"/>
            <a:ext cx="3243052" cy="19324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968321" y="7440116"/>
            <a:ext cx="1480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G Follow You Into the World" panose="02000000000000000000" pitchFamily="2" charset="0"/>
              </a:rPr>
              <a:t>Don’t forget!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F6613C-AE83-6946-0B66-57C0BEFD08EA}"/>
              </a:ext>
            </a:extLst>
          </p:cNvPr>
          <p:cNvSpPr/>
          <p:nvPr/>
        </p:nvSpPr>
        <p:spPr>
          <a:xfrm>
            <a:off x="2979683" y="1331330"/>
            <a:ext cx="220717" cy="229455"/>
          </a:xfrm>
          <a:prstGeom prst="rect">
            <a:avLst/>
          </a:prstGeom>
          <a:solidFill>
            <a:schemeClr val="bg1"/>
          </a:solidFill>
          <a:ln>
            <a:solidFill>
              <a:srgbClr val="D9D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98B55B5-F3DD-0368-5C6D-844275012681}"/>
              </a:ext>
            </a:extLst>
          </p:cNvPr>
          <p:cNvSpPr/>
          <p:nvPr/>
        </p:nvSpPr>
        <p:spPr>
          <a:xfrm>
            <a:off x="2984331" y="1659447"/>
            <a:ext cx="220717" cy="229455"/>
          </a:xfrm>
          <a:prstGeom prst="rect">
            <a:avLst/>
          </a:prstGeom>
          <a:solidFill>
            <a:schemeClr val="bg1"/>
          </a:solidFill>
          <a:ln>
            <a:solidFill>
              <a:srgbClr val="D9D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BE18E45-D310-A253-073B-905C407F4299}"/>
              </a:ext>
            </a:extLst>
          </p:cNvPr>
          <p:cNvSpPr/>
          <p:nvPr/>
        </p:nvSpPr>
        <p:spPr>
          <a:xfrm>
            <a:off x="2988979" y="1987564"/>
            <a:ext cx="220717" cy="229455"/>
          </a:xfrm>
          <a:prstGeom prst="rect">
            <a:avLst/>
          </a:prstGeom>
          <a:solidFill>
            <a:schemeClr val="bg1"/>
          </a:solidFill>
          <a:ln>
            <a:solidFill>
              <a:srgbClr val="D9D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60CCDA7-9E92-6A3A-2D2A-736DDCD00C93}"/>
              </a:ext>
            </a:extLst>
          </p:cNvPr>
          <p:cNvSpPr/>
          <p:nvPr/>
        </p:nvSpPr>
        <p:spPr>
          <a:xfrm>
            <a:off x="2988978" y="2315681"/>
            <a:ext cx="220717" cy="229455"/>
          </a:xfrm>
          <a:prstGeom prst="rect">
            <a:avLst/>
          </a:prstGeom>
          <a:solidFill>
            <a:schemeClr val="bg1"/>
          </a:solidFill>
          <a:ln>
            <a:solidFill>
              <a:srgbClr val="D9D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E079F5-0150-5F88-5147-139125FD1F1B}"/>
              </a:ext>
            </a:extLst>
          </p:cNvPr>
          <p:cNvSpPr/>
          <p:nvPr/>
        </p:nvSpPr>
        <p:spPr>
          <a:xfrm>
            <a:off x="2979683" y="2643798"/>
            <a:ext cx="220717" cy="229455"/>
          </a:xfrm>
          <a:prstGeom prst="rect">
            <a:avLst/>
          </a:prstGeom>
          <a:solidFill>
            <a:schemeClr val="bg1"/>
          </a:solidFill>
          <a:ln>
            <a:solidFill>
              <a:srgbClr val="D9D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43F9E89-8F58-C009-473C-7ED380A859DE}"/>
              </a:ext>
            </a:extLst>
          </p:cNvPr>
          <p:cNvSpPr/>
          <p:nvPr/>
        </p:nvSpPr>
        <p:spPr>
          <a:xfrm>
            <a:off x="2988977" y="2971915"/>
            <a:ext cx="220717" cy="229455"/>
          </a:xfrm>
          <a:prstGeom prst="rect">
            <a:avLst/>
          </a:prstGeom>
          <a:solidFill>
            <a:schemeClr val="bg1"/>
          </a:solidFill>
          <a:ln>
            <a:solidFill>
              <a:srgbClr val="D9D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B2666C3-0E91-4EA1-2E41-28D0D75F0E56}"/>
              </a:ext>
            </a:extLst>
          </p:cNvPr>
          <p:cNvSpPr/>
          <p:nvPr/>
        </p:nvSpPr>
        <p:spPr>
          <a:xfrm>
            <a:off x="2988977" y="3300032"/>
            <a:ext cx="220717" cy="229455"/>
          </a:xfrm>
          <a:prstGeom prst="rect">
            <a:avLst/>
          </a:prstGeom>
          <a:solidFill>
            <a:schemeClr val="bg1"/>
          </a:solidFill>
          <a:ln>
            <a:solidFill>
              <a:srgbClr val="D9D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08433A8-25E6-73CF-5955-0E76EB66DFC9}"/>
              </a:ext>
            </a:extLst>
          </p:cNvPr>
          <p:cNvSpPr/>
          <p:nvPr/>
        </p:nvSpPr>
        <p:spPr>
          <a:xfrm>
            <a:off x="2979683" y="3633009"/>
            <a:ext cx="220717" cy="229455"/>
          </a:xfrm>
          <a:prstGeom prst="rect">
            <a:avLst/>
          </a:prstGeom>
          <a:solidFill>
            <a:schemeClr val="bg1"/>
          </a:solidFill>
          <a:ln>
            <a:solidFill>
              <a:srgbClr val="D9D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6CF300BB-33A2-9248-BB31-FC0D7972B4D1}"/>
              </a:ext>
            </a:extLst>
          </p:cNvPr>
          <p:cNvGraphicFramePr>
            <a:graphicFrameLocks noGrp="1"/>
          </p:cNvGraphicFramePr>
          <p:nvPr/>
        </p:nvGraphicFramePr>
        <p:xfrm>
          <a:off x="3293431" y="1258843"/>
          <a:ext cx="3728941" cy="2690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8941">
                  <a:extLst>
                    <a:ext uri="{9D8B030D-6E8A-4147-A177-3AD203B41FA5}">
                      <a16:colId xmlns:a16="http://schemas.microsoft.com/office/drawing/2014/main" val="815060545"/>
                    </a:ext>
                  </a:extLst>
                </a:gridCol>
              </a:tblGrid>
              <a:tr h="3363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5232029"/>
                  </a:ext>
                </a:extLst>
              </a:tr>
              <a:tr h="336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7369579"/>
                  </a:ext>
                </a:extLst>
              </a:tr>
              <a:tr h="336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8045533"/>
                  </a:ext>
                </a:extLst>
              </a:tr>
              <a:tr h="336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5988017"/>
                  </a:ext>
                </a:extLst>
              </a:tr>
              <a:tr h="336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3496231"/>
                  </a:ext>
                </a:extLst>
              </a:tr>
              <a:tr h="3363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9651685"/>
                  </a:ext>
                </a:extLst>
              </a:tr>
              <a:tr h="336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7405548"/>
                  </a:ext>
                </a:extLst>
              </a:tr>
              <a:tr h="3363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6713073"/>
                  </a:ext>
                </a:extLst>
              </a:tr>
            </a:tbl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81FC2699-6A0D-BA54-C551-9C2C949D410F}"/>
              </a:ext>
            </a:extLst>
          </p:cNvPr>
          <p:cNvSpPr txBox="1"/>
          <p:nvPr/>
        </p:nvSpPr>
        <p:spPr>
          <a:xfrm>
            <a:off x="4301897" y="431606"/>
            <a:ext cx="909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Date:</a:t>
            </a: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1B3FC7BC-0DCE-D8F2-9981-ABF1DB2E1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5" y="17990"/>
            <a:ext cx="2124803" cy="10956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8397" y="431606"/>
            <a:ext cx="2216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Morning Notes</a:t>
            </a:r>
          </a:p>
        </p:txBody>
      </p:sp>
    </p:spTree>
    <p:extLst>
      <p:ext uri="{BB962C8B-B14F-4D97-AF65-F5344CB8AC3E}">
        <p14:creationId xmlns:p14="http://schemas.microsoft.com/office/powerpoint/2010/main" val="8727091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8397" y="1042627"/>
            <a:ext cx="2124803" cy="29949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88898" y="9525000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8397" y="1207801"/>
            <a:ext cx="21043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KG Follow You Into the World" panose="02000000000000000000" pitchFamily="2" charset="0"/>
              </a:rPr>
              <a:t>Students will arrive at:</a:t>
            </a:r>
          </a:p>
          <a:p>
            <a:pPr algn="ctr"/>
            <a:endParaRPr lang="en-US" sz="2000" dirty="0">
              <a:latin typeface="KG Follow You Into the World" panose="02000000000000000000" pitchFamily="2" charset="0"/>
            </a:endParaRPr>
          </a:p>
          <a:p>
            <a:pPr algn="ctr"/>
            <a:r>
              <a:rPr lang="en-US" sz="2000" dirty="0">
                <a:latin typeface="KG Follow You Into the World" panose="02000000000000000000" pitchFamily="2" charset="0"/>
              </a:rPr>
              <a:t>Breakfast:</a:t>
            </a:r>
          </a:p>
          <a:p>
            <a:pPr algn="ctr"/>
            <a:endParaRPr lang="en-US" sz="2000" dirty="0">
              <a:latin typeface="KG Follow You Into the World" panose="02000000000000000000" pitchFamily="2" charset="0"/>
            </a:endParaRPr>
          </a:p>
          <a:p>
            <a:pPr algn="ctr"/>
            <a:r>
              <a:rPr lang="en-US" sz="2000" dirty="0">
                <a:latin typeface="KG Follow You Into the World" panose="02000000000000000000" pitchFamily="2" charset="0"/>
              </a:rPr>
              <a:t>The day will start:</a:t>
            </a:r>
          </a:p>
          <a:p>
            <a:pPr algn="ctr"/>
            <a:endParaRPr lang="en-US" sz="2000" dirty="0">
              <a:latin typeface="KG Follow You Into the World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8397" y="4191001"/>
            <a:ext cx="6593834" cy="11609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96158" y="500837"/>
            <a:ext cx="4453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Sub Notes / Our Class at a Glance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869722" y="1042628"/>
            <a:ext cx="4254977" cy="14974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882661" y="1093086"/>
            <a:ext cx="49026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KG Follow You Into the World" panose="02000000000000000000" pitchFamily="2" charset="0"/>
              </a:rPr>
              <a:t>Office #:</a:t>
            </a:r>
          </a:p>
          <a:p>
            <a:r>
              <a:rPr lang="en-US" sz="2000" dirty="0">
                <a:latin typeface="KG Follow You Into the World" panose="02000000000000000000" pitchFamily="2" charset="0"/>
              </a:rPr>
              <a:t>Principal’s Name</a:t>
            </a:r>
            <a:r>
              <a:rPr lang="en-US" sz="1600" dirty="0">
                <a:latin typeface="KG Follow You Into the World" panose="02000000000000000000" pitchFamily="2" charset="0"/>
              </a:rPr>
              <a:t>:</a:t>
            </a:r>
          </a:p>
          <a:p>
            <a:r>
              <a:rPr lang="en-US" sz="2000" dirty="0">
                <a:latin typeface="KG Follow You Into the World" panose="02000000000000000000" pitchFamily="2" charset="0"/>
              </a:rPr>
              <a:t>Principal's #:</a:t>
            </a:r>
          </a:p>
          <a:p>
            <a:r>
              <a:rPr lang="en-US" sz="2000" dirty="0">
                <a:latin typeface="KG Follow You Into the World" panose="02000000000000000000" pitchFamily="2" charset="0"/>
              </a:rPr>
              <a:t>In an emergency call: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18397" y="5486400"/>
            <a:ext cx="3243052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969179" y="5467350"/>
            <a:ext cx="3243052" cy="1543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869722" y="2614374"/>
            <a:ext cx="4254977" cy="14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38835" y="4269406"/>
            <a:ext cx="6299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KG Follow You Into the World" panose="02000000000000000000" pitchFamily="2" charset="0"/>
              </a:rPr>
              <a:t>Students who will be leaving for support or activities throughout the day: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37895" y="2599316"/>
            <a:ext cx="4342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KG Follow You Into the World" panose="02000000000000000000" pitchFamily="2" charset="0"/>
              </a:rPr>
              <a:t>Adults who will support the class throughout the day: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8397" y="5486400"/>
            <a:ext cx="1808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G Follow You Into the World" panose="02000000000000000000" pitchFamily="2" charset="0"/>
              </a:rPr>
              <a:t>Student Helpers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69179" y="5486400"/>
            <a:ext cx="2202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G Follow You Into the World" panose="02000000000000000000" pitchFamily="2" charset="0"/>
              </a:rPr>
              <a:t>Students to Support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8397" y="7162800"/>
            <a:ext cx="3243052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38836" y="7205008"/>
            <a:ext cx="2661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Classroom Rewards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988760" y="7162800"/>
            <a:ext cx="3243052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988760" y="7147858"/>
            <a:ext cx="321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Suggested Interventions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C29986F-0CE7-7115-D0A5-DC7366155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494" y="180671"/>
            <a:ext cx="1604211" cy="103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229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8397" y="1042627"/>
            <a:ext cx="2637665" cy="29949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32466" y="9525000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835" y="1062335"/>
            <a:ext cx="26172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Guest teacher name:</a:t>
            </a:r>
          </a:p>
          <a:p>
            <a:endParaRPr lang="en-US" sz="2400" dirty="0">
              <a:latin typeface="KG Follow You Into the World" panose="02000000000000000000" pitchFamily="2" charset="0"/>
            </a:endParaRPr>
          </a:p>
          <a:p>
            <a:r>
              <a:rPr lang="en-US" sz="2400" dirty="0">
                <a:latin typeface="KG Follow You Into the World" panose="02000000000000000000" pitchFamily="2" charset="0"/>
              </a:rPr>
              <a:t>Date:</a:t>
            </a:r>
          </a:p>
          <a:p>
            <a:endParaRPr lang="en-US" sz="2400" dirty="0">
              <a:latin typeface="KG Follow You Into the World" panose="02000000000000000000" pitchFamily="2" charset="0"/>
            </a:endParaRPr>
          </a:p>
          <a:p>
            <a:r>
              <a:rPr lang="en-US" sz="2400" dirty="0">
                <a:latin typeface="KG Follow You Into the World" panose="02000000000000000000" pitchFamily="2" charset="0"/>
              </a:rPr>
              <a:t>Contact info if needed;</a:t>
            </a:r>
          </a:p>
          <a:p>
            <a:pPr algn="ctr"/>
            <a:endParaRPr lang="en-US" sz="2400" dirty="0">
              <a:latin typeface="KG Follow You Into the World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8397" y="4343399"/>
            <a:ext cx="6593834" cy="1008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517422" y="1042628"/>
            <a:ext cx="3607277" cy="29949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18397" y="5486400"/>
            <a:ext cx="3243052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969179" y="5467350"/>
            <a:ext cx="3243052" cy="1543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805017" y="1062335"/>
            <a:ext cx="2905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KG Follow You Into the World" panose="02000000000000000000" pitchFamily="2" charset="0"/>
              </a:rPr>
              <a:t>Today’s STAR Students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8397" y="5486400"/>
            <a:ext cx="2513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Things we finished: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69179" y="5486400"/>
            <a:ext cx="2286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Unfinished items: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8397" y="7162800"/>
            <a:ext cx="6593834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57885" y="7162800"/>
            <a:ext cx="1726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Other Notes: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8396" y="4386028"/>
            <a:ext cx="2443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Behavior concerns:</a:t>
            </a: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4F05AFE1-E3AE-1F0D-81C5-2C7DE0326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08" y="213080"/>
            <a:ext cx="1289340" cy="104737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2010" y="508105"/>
            <a:ext cx="27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Notes From Your Day</a:t>
            </a:r>
          </a:p>
        </p:txBody>
      </p:sp>
    </p:spTree>
    <p:extLst>
      <p:ext uri="{BB962C8B-B14F-4D97-AF65-F5344CB8AC3E}">
        <p14:creationId xmlns:p14="http://schemas.microsoft.com/office/powerpoint/2010/main" val="2925151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59440D3-1262-4ED6-AC8C-38ACF4ECAA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9" y="236210"/>
            <a:ext cx="7354839" cy="95859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3982" y="9661077"/>
            <a:ext cx="2252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88898" y="689138"/>
            <a:ext cx="3105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9050">
                  <a:solidFill>
                    <a:srgbClr val="6E8F97"/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Visualizing our Class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920918" y="3925706"/>
            <a:ext cx="2945101" cy="3429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15081" y="3946476"/>
            <a:ext cx="155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KG Follow You Into the World" panose="02000000000000000000" pitchFamily="2" charset="0"/>
              </a:rPr>
              <a:t>name / picture: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0" y="1354583"/>
            <a:ext cx="3099448" cy="245541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527233" y="1380976"/>
            <a:ext cx="1131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KG Follow You Into the World" panose="02000000000000000000" pitchFamily="2" charset="0"/>
              </a:rPr>
              <a:t>Teamwork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013848" y="1354582"/>
            <a:ext cx="2844152" cy="245541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985696" y="1340782"/>
            <a:ext cx="1132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KG Follow You Into the World" panose="02000000000000000000" pitchFamily="2" charset="0"/>
              </a:rPr>
              <a:t>Motivators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04850" y="7543801"/>
            <a:ext cx="3175648" cy="176961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472898" y="7605357"/>
            <a:ext cx="130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KG Follow You Into the World" panose="02000000000000000000" pitchFamily="2" charset="0"/>
              </a:rPr>
              <a:t>Organization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032898" y="7533624"/>
            <a:ext cx="2825102" cy="176961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11535" y="7605357"/>
            <a:ext cx="1525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KG Follow You Into the World" panose="02000000000000000000" pitchFamily="2" charset="0"/>
              </a:rPr>
              <a:t>To think about: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8C2D650-5DD7-67B5-6EA2-0FADC3F5D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1" y="3978560"/>
            <a:ext cx="3173921" cy="32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162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94597" y="1676400"/>
            <a:ext cx="6477000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66367" y="1695450"/>
            <a:ext cx="947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ollow You Into the World" panose="02000000000000000000" pitchFamily="2" charset="0"/>
              </a:rPr>
              <a:t>Student: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62200" y="9372600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94597" y="3200400"/>
            <a:ext cx="6477000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866367" y="3219450"/>
            <a:ext cx="947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ollow You Into the World" panose="02000000000000000000" pitchFamily="2" charset="0"/>
              </a:rPr>
              <a:t>Student: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94597" y="4724400"/>
            <a:ext cx="6477000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866367" y="4743450"/>
            <a:ext cx="947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ollow You Into the World" panose="02000000000000000000" pitchFamily="2" charset="0"/>
              </a:rPr>
              <a:t>Student: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94597" y="6248400"/>
            <a:ext cx="6477000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866367" y="6267450"/>
            <a:ext cx="947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ollow You Into the World" panose="02000000000000000000" pitchFamily="2" charset="0"/>
              </a:rPr>
              <a:t>Student: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94597" y="7772400"/>
            <a:ext cx="6477000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866367" y="7791450"/>
            <a:ext cx="947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ollow You Into the World" panose="02000000000000000000" pitchFamily="2" charset="0"/>
              </a:rPr>
              <a:t>Student:</a:t>
            </a: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3129E92-91A3-A749-2096-17D7AE41C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80" y="424194"/>
            <a:ext cx="1884947" cy="11950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8986" y="556677"/>
            <a:ext cx="563442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Supports Needed</a:t>
            </a:r>
          </a:p>
          <a:p>
            <a:pPr algn="ctr"/>
            <a:endParaRPr lang="en-US" sz="1600" b="1" dirty="0">
              <a:ln w="19050">
                <a:solidFill>
                  <a:schemeClr val="accent5">
                    <a:lumMod val="50000"/>
                  </a:schemeClr>
                </a:solidFill>
              </a:ln>
              <a:solidFill>
                <a:srgbClr val="D6E5DF"/>
              </a:solidFill>
              <a:latin typeface="KG Follow You Into the World" panose="02000000000000000000" pitchFamily="2" charset="0"/>
            </a:endParaRPr>
          </a:p>
          <a:p>
            <a:r>
              <a:rPr lang="en-US" sz="20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Teacher:  ________________________________________ Grade:  ____</a:t>
            </a:r>
          </a:p>
        </p:txBody>
      </p:sp>
    </p:spTree>
    <p:extLst>
      <p:ext uri="{BB962C8B-B14F-4D97-AF65-F5344CB8AC3E}">
        <p14:creationId xmlns:p14="http://schemas.microsoft.com/office/powerpoint/2010/main" val="15912873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649" y="9510355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761697"/>
              </p:ext>
            </p:extLst>
          </p:nvPr>
        </p:nvGraphicFramePr>
        <p:xfrm>
          <a:off x="609600" y="965776"/>
          <a:ext cx="6553200" cy="8483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8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1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9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884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Subject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5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Time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D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71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KG Follow You Into the World" panose="02000000000000000000" pitchFamily="2" charset="0"/>
                        </a:rPr>
                        <a:t>Monday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C2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71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KG Follow You Into the World" panose="02000000000000000000" pitchFamily="2" charset="0"/>
                        </a:rPr>
                        <a:t>Tuesday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C2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71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KG Follow You Into the World" panose="02000000000000000000" pitchFamily="2" charset="0"/>
                        </a:rPr>
                        <a:t>Wednesday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C2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671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KG Follow You Into the World" panose="02000000000000000000" pitchFamily="2" charset="0"/>
                        </a:rPr>
                        <a:t>Thursday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C2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671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KG Follow You Into the World" panose="02000000000000000000" pitchFamily="2" charset="0"/>
                        </a:rPr>
                        <a:t>Friday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C2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KG Falling Slowly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8E3BCE3C-A283-1DC5-8C16-1AD4EC401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21" y="257527"/>
            <a:ext cx="1589218" cy="81950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2073" y="257527"/>
            <a:ext cx="550529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b="1" dirty="0">
              <a:ln w="19050">
                <a:solidFill>
                  <a:schemeClr val="accent5">
                    <a:lumMod val="50000"/>
                  </a:schemeClr>
                </a:solidFill>
              </a:ln>
              <a:solidFill>
                <a:srgbClr val="D6E5DF"/>
              </a:solidFill>
              <a:latin typeface="KG Follow You Into the World" panose="02000000000000000000" pitchFamily="2" charset="0"/>
            </a:endParaRPr>
          </a:p>
          <a:p>
            <a:r>
              <a:rPr lang="en-US" sz="20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Lesson Plans for the Week of:  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41793769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75549" y="9535572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311274"/>
              </p:ext>
            </p:extLst>
          </p:nvPr>
        </p:nvGraphicFramePr>
        <p:xfrm>
          <a:off x="609600" y="965776"/>
          <a:ext cx="6477001" cy="8533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884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Subject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523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Time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D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79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KG Follow You Into the World" panose="02000000000000000000" pitchFamily="2" charset="0"/>
                        </a:rPr>
                        <a:t>Monday</a:t>
                      </a:r>
                    </a:p>
                  </a:txBody>
                  <a:tcPr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71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KG Follow You Into the World" panose="02000000000000000000" pitchFamily="2" charset="0"/>
                        </a:rPr>
                        <a:t>Tuesday</a:t>
                      </a:r>
                    </a:p>
                  </a:txBody>
                  <a:tcPr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71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KG Follow You Into the World" panose="02000000000000000000" pitchFamily="2" charset="0"/>
                        </a:rPr>
                        <a:t>Wednesday</a:t>
                      </a:r>
                    </a:p>
                  </a:txBody>
                  <a:tcPr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671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KG Follow You Into the World" panose="02000000000000000000" pitchFamily="2" charset="0"/>
                        </a:rPr>
                        <a:t>Thursday</a:t>
                      </a:r>
                    </a:p>
                  </a:txBody>
                  <a:tcPr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671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KG Follow You Into the World" panose="02000000000000000000" pitchFamily="2" charset="0"/>
                        </a:rPr>
                        <a:t>Friday</a:t>
                      </a:r>
                    </a:p>
                  </a:txBody>
                  <a:tcPr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1BEE9BE0-56AF-3C5F-30F9-8E7E92C1A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383" y="209401"/>
            <a:ext cx="1589218" cy="81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402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618397" y="4724400"/>
            <a:ext cx="3243052" cy="2135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969179" y="4724400"/>
            <a:ext cx="3243052" cy="2135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18397" y="7012522"/>
            <a:ext cx="3243052" cy="2135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969179" y="7012522"/>
            <a:ext cx="3243052" cy="2135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8397" y="1042627"/>
            <a:ext cx="2124803" cy="12200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88898" y="9475251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453" y="1051956"/>
            <a:ext cx="1550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G Follow You Into the World" panose="02000000000000000000" pitchFamily="2" charset="0"/>
              </a:rPr>
              <a:t>Subject:</a:t>
            </a:r>
          </a:p>
        </p:txBody>
      </p:sp>
      <p:sp>
        <p:nvSpPr>
          <p:cNvPr id="9" name="Rectangle 8"/>
          <p:cNvSpPr/>
          <p:nvPr/>
        </p:nvSpPr>
        <p:spPr>
          <a:xfrm>
            <a:off x="618397" y="2436278"/>
            <a:ext cx="3243052" cy="2135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160581" y="554949"/>
            <a:ext cx="805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Date: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19152" y="1039152"/>
            <a:ext cx="4293079" cy="12200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651337" y="1051956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G Follow You Into the World" panose="02000000000000000000" pitchFamily="2" charset="0"/>
              </a:rPr>
              <a:t>Unit of Study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969179" y="2436278"/>
            <a:ext cx="3243052" cy="2135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25765" y="2436278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Goals: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62400" y="2436277"/>
            <a:ext cx="299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Standards to Address: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9600" y="4739607"/>
            <a:ext cx="2869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KG Follow You Into the World" panose="02000000000000000000" pitchFamily="2" charset="0"/>
              </a:rPr>
              <a:t>Anticipated Areas of Concern: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62400" y="4739607"/>
            <a:ext cx="2654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Supports to Provide: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1118" y="7012523"/>
            <a:ext cx="1707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Assessments: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F94AAD3-012C-5D68-3D75-73197AE8D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73" y="123180"/>
            <a:ext cx="1996426" cy="100553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038600" y="7012522"/>
            <a:ext cx="894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Notes: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4013" y="536975"/>
            <a:ext cx="1773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Unit Outline</a:t>
            </a:r>
          </a:p>
        </p:txBody>
      </p:sp>
    </p:spTree>
    <p:extLst>
      <p:ext uri="{BB962C8B-B14F-4D97-AF65-F5344CB8AC3E}">
        <p14:creationId xmlns:p14="http://schemas.microsoft.com/office/powerpoint/2010/main" val="22990533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3969179" y="4724400"/>
            <a:ext cx="3243052" cy="2135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18397" y="7012522"/>
            <a:ext cx="3243052" cy="2135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88898" y="9457299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9" name="Rectangle 8"/>
          <p:cNvSpPr/>
          <p:nvPr/>
        </p:nvSpPr>
        <p:spPr>
          <a:xfrm>
            <a:off x="618397" y="2436278"/>
            <a:ext cx="3243052" cy="2135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loud 1"/>
          <p:cNvSpPr/>
          <p:nvPr/>
        </p:nvSpPr>
        <p:spPr>
          <a:xfrm>
            <a:off x="199066" y="4381500"/>
            <a:ext cx="4033918" cy="2821522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743200" y="552363"/>
            <a:ext cx="805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Date: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831620" y="1042628"/>
            <a:ext cx="4293079" cy="12200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809570" y="1021975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KG Follow You Into the World" panose="02000000000000000000" pitchFamily="2" charset="0"/>
              </a:rPr>
              <a:t>Unit of Study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969179" y="2436278"/>
            <a:ext cx="3243052" cy="2135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25765" y="2436278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Goals: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62400" y="2436277"/>
            <a:ext cx="299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Standards to Address: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53289" y="4640087"/>
            <a:ext cx="1871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KG Follow You Into the World" panose="02000000000000000000" pitchFamily="2" charset="0"/>
              </a:rPr>
              <a:t>Anticipated</a:t>
            </a:r>
          </a:p>
          <a:p>
            <a:pPr algn="ctr"/>
            <a:r>
              <a:rPr lang="en-US" sz="1800" dirty="0">
                <a:latin typeface="KG Follow You Into the World" panose="02000000000000000000" pitchFamily="2" charset="0"/>
              </a:rPr>
              <a:t>Areas of Concern: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435600" y="4724400"/>
            <a:ext cx="2654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Supports to Provide: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6013" y="7164622"/>
            <a:ext cx="1707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Assessments:</a:t>
            </a:r>
          </a:p>
        </p:txBody>
      </p:sp>
      <p:sp>
        <p:nvSpPr>
          <p:cNvPr id="3" name="U-Turn Arrow 2"/>
          <p:cNvSpPr/>
          <p:nvPr/>
        </p:nvSpPr>
        <p:spPr>
          <a:xfrm flipH="1">
            <a:off x="4435600" y="359791"/>
            <a:ext cx="2989395" cy="18288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53125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Up Ribbon 5"/>
          <p:cNvSpPr/>
          <p:nvPr/>
        </p:nvSpPr>
        <p:spPr>
          <a:xfrm>
            <a:off x="246195" y="980475"/>
            <a:ext cx="3441927" cy="1219090"/>
          </a:xfrm>
          <a:prstGeom prst="ribbon2">
            <a:avLst>
              <a:gd name="adj1" fmla="val 33333"/>
              <a:gd name="adj2" fmla="val 50000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799" y="990600"/>
            <a:ext cx="190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G Follow You Into the World" panose="02000000000000000000" pitchFamily="2" charset="0"/>
              </a:rPr>
              <a:t>Subject:</a:t>
            </a:r>
          </a:p>
        </p:txBody>
      </p:sp>
      <p:sp>
        <p:nvSpPr>
          <p:cNvPr id="8" name="32-Point Star 7"/>
          <p:cNvSpPr/>
          <p:nvPr/>
        </p:nvSpPr>
        <p:spPr>
          <a:xfrm>
            <a:off x="3095060" y="6746882"/>
            <a:ext cx="4329936" cy="2667001"/>
          </a:xfrm>
          <a:prstGeom prst="star32">
            <a:avLst>
              <a:gd name="adj" fmla="val 41786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311400" y="7010400"/>
            <a:ext cx="894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Notes:</a:t>
            </a:r>
          </a:p>
        </p:txBody>
      </p:sp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F09F662-CDA2-218F-083F-8F328C8D0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66" y="88783"/>
            <a:ext cx="1351474" cy="10712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42334" y="530323"/>
            <a:ext cx="1773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Unit Outline</a:t>
            </a:r>
          </a:p>
        </p:txBody>
      </p:sp>
    </p:spTree>
    <p:extLst>
      <p:ext uri="{BB962C8B-B14F-4D97-AF65-F5344CB8AC3E}">
        <p14:creationId xmlns:p14="http://schemas.microsoft.com/office/powerpoint/2010/main" val="42489435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618397" y="4724400"/>
            <a:ext cx="3243052" cy="2135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969179" y="2436278"/>
            <a:ext cx="3243052" cy="44238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18397" y="7012522"/>
            <a:ext cx="3243052" cy="2135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969179" y="7012522"/>
            <a:ext cx="3243052" cy="2135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8397" y="1042627"/>
            <a:ext cx="2124803" cy="12200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88898" y="9475251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7313" y="1067345"/>
            <a:ext cx="1550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G Follow You Into the World" panose="02000000000000000000" pitchFamily="2" charset="0"/>
              </a:rPr>
              <a:t>Theme:</a:t>
            </a:r>
          </a:p>
        </p:txBody>
      </p:sp>
      <p:sp>
        <p:nvSpPr>
          <p:cNvPr id="9" name="Rectangle 8"/>
          <p:cNvSpPr/>
          <p:nvPr/>
        </p:nvSpPr>
        <p:spPr>
          <a:xfrm>
            <a:off x="618397" y="2436278"/>
            <a:ext cx="3243052" cy="2135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160581" y="554949"/>
            <a:ext cx="805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Date: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19152" y="1039152"/>
            <a:ext cx="4293079" cy="12200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919152" y="1016614"/>
            <a:ext cx="834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G Follow You Into the World" panose="02000000000000000000" pitchFamily="2" charset="0"/>
              </a:rPr>
              <a:t>Goals: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9600" y="2426874"/>
            <a:ext cx="2519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G Follow You Into the World" panose="02000000000000000000" pitchFamily="2" charset="0"/>
              </a:rPr>
              <a:t>Standards to Address: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8397" y="4719698"/>
            <a:ext cx="2244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G Follow You Into the World" panose="02000000000000000000" pitchFamily="2" charset="0"/>
              </a:rPr>
              <a:t>Supports to Provide: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1118" y="7012523"/>
            <a:ext cx="1707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Assessments: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38600" y="7012522"/>
            <a:ext cx="894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Notes: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30CAB8-ED5D-426B-1610-40CA57FCE4B3}"/>
              </a:ext>
            </a:extLst>
          </p:cNvPr>
          <p:cNvSpPr txBox="1"/>
          <p:nvPr/>
        </p:nvSpPr>
        <p:spPr>
          <a:xfrm>
            <a:off x="3986868" y="2458917"/>
            <a:ext cx="160383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G Follow You Into the World" panose="02000000000000000000" pitchFamily="2" charset="0"/>
              </a:rPr>
              <a:t>Reading</a:t>
            </a:r>
          </a:p>
          <a:p>
            <a:endParaRPr lang="en-US" sz="2000" dirty="0">
              <a:latin typeface="KG Follow You Into the World" panose="02000000000000000000" pitchFamily="2" charset="0"/>
            </a:endParaRPr>
          </a:p>
          <a:p>
            <a:r>
              <a:rPr lang="en-US" sz="2000" dirty="0">
                <a:latin typeface="KG Follow You Into the World" panose="02000000000000000000" pitchFamily="2" charset="0"/>
              </a:rPr>
              <a:t>Writing</a:t>
            </a:r>
          </a:p>
          <a:p>
            <a:endParaRPr lang="en-US" sz="2000" dirty="0">
              <a:latin typeface="KG Follow You Into the World" panose="02000000000000000000" pitchFamily="2" charset="0"/>
            </a:endParaRPr>
          </a:p>
          <a:p>
            <a:r>
              <a:rPr lang="en-US" sz="2000" dirty="0">
                <a:latin typeface="KG Follow You Into the World" panose="02000000000000000000" pitchFamily="2" charset="0"/>
              </a:rPr>
              <a:t>Math</a:t>
            </a:r>
          </a:p>
          <a:p>
            <a:endParaRPr lang="en-US" sz="2000" dirty="0">
              <a:latin typeface="KG Follow You Into the World" panose="02000000000000000000" pitchFamily="2" charset="0"/>
            </a:endParaRPr>
          </a:p>
          <a:p>
            <a:r>
              <a:rPr lang="en-US" sz="2000" dirty="0">
                <a:latin typeface="KG Follow You Into the World" panose="02000000000000000000" pitchFamily="2" charset="0"/>
              </a:rPr>
              <a:t>Science</a:t>
            </a:r>
          </a:p>
          <a:p>
            <a:br>
              <a:rPr lang="en-US" sz="2000" dirty="0">
                <a:latin typeface="KG Follow You Into the World" panose="02000000000000000000" pitchFamily="2" charset="0"/>
              </a:rPr>
            </a:br>
            <a:r>
              <a:rPr lang="en-US" sz="2000" dirty="0">
                <a:latin typeface="KG Follow You Into the World" panose="02000000000000000000" pitchFamily="2" charset="0"/>
              </a:rPr>
              <a:t>Social studies</a:t>
            </a:r>
          </a:p>
          <a:p>
            <a:endParaRPr lang="en-US" sz="2000" dirty="0">
              <a:latin typeface="KG Follow You Into the World" panose="02000000000000000000" pitchFamily="2" charset="0"/>
            </a:endParaRPr>
          </a:p>
          <a:p>
            <a:r>
              <a:rPr lang="en-US" sz="2000" dirty="0">
                <a:latin typeface="KG Follow You Into the World" panose="02000000000000000000" pitchFamily="2" charset="0"/>
              </a:rPr>
              <a:t>Art</a:t>
            </a:r>
          </a:p>
          <a:p>
            <a:endParaRPr lang="en-US" sz="2000" dirty="0">
              <a:latin typeface="KG Follow You Into the World" panose="02000000000000000000" pitchFamily="2" charset="0"/>
            </a:endParaRPr>
          </a:p>
          <a:p>
            <a:r>
              <a:rPr lang="en-US" sz="2000" dirty="0">
                <a:latin typeface="KG Follow You Into the World" panose="02000000000000000000" pitchFamily="2" charset="0"/>
              </a:rPr>
              <a:t>Movement</a:t>
            </a:r>
          </a:p>
          <a:p>
            <a:endParaRPr lang="en-US" sz="2000" dirty="0">
              <a:latin typeface="KG Follow You Into the World" panose="02000000000000000000" pitchFamily="2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D2F8EDD4-FDC3-4E0E-A589-FA42F5F46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09" y="77148"/>
            <a:ext cx="2061411" cy="106300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4013" y="536975"/>
            <a:ext cx="1773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Unit Outline</a:t>
            </a:r>
          </a:p>
        </p:txBody>
      </p:sp>
    </p:spTree>
    <p:extLst>
      <p:ext uri="{BB962C8B-B14F-4D97-AF65-F5344CB8AC3E}">
        <p14:creationId xmlns:p14="http://schemas.microsoft.com/office/powerpoint/2010/main" val="9360132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8397" y="1042627"/>
            <a:ext cx="2124803" cy="12200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76023" y="9415522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1067331"/>
            <a:ext cx="1550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G Follow You Into the World" panose="02000000000000000000" pitchFamily="2" charset="0"/>
              </a:rPr>
              <a:t>Subject:</a:t>
            </a:r>
          </a:p>
        </p:txBody>
      </p:sp>
      <p:sp>
        <p:nvSpPr>
          <p:cNvPr id="9" name="Rectangle 8"/>
          <p:cNvSpPr/>
          <p:nvPr/>
        </p:nvSpPr>
        <p:spPr>
          <a:xfrm>
            <a:off x="618397" y="2436278"/>
            <a:ext cx="3243052" cy="32025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029200" y="528935"/>
            <a:ext cx="909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270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Date: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882660" y="1042627"/>
            <a:ext cx="4293079" cy="12200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882660" y="1067331"/>
            <a:ext cx="116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G Follow You Into the World" panose="02000000000000000000" pitchFamily="2" charset="0"/>
              </a:rPr>
              <a:t>Teacher: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38835" y="5943600"/>
            <a:ext cx="3243052" cy="32025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969179" y="5943600"/>
            <a:ext cx="3243052" cy="32025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969179" y="2436278"/>
            <a:ext cx="3243052" cy="32025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25765" y="2436278"/>
            <a:ext cx="1046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Group 1: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51638" y="2436277"/>
            <a:ext cx="1169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Group 2: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6344" y="5943601"/>
            <a:ext cx="1166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Group 3: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22217" y="5943600"/>
            <a:ext cx="1166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Group 4: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D05DE9AA-3F19-D35D-53C7-B0D21638A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01" y="180148"/>
            <a:ext cx="1805145" cy="9392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8397" y="562476"/>
            <a:ext cx="2363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270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Student Groupings</a:t>
            </a:r>
          </a:p>
        </p:txBody>
      </p:sp>
    </p:spTree>
    <p:extLst>
      <p:ext uri="{BB962C8B-B14F-4D97-AF65-F5344CB8AC3E}">
        <p14:creationId xmlns:p14="http://schemas.microsoft.com/office/powerpoint/2010/main" val="14949633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618397" y="4724400"/>
            <a:ext cx="3243052" cy="2135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969179" y="4724400"/>
            <a:ext cx="3243052" cy="2135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18397" y="7012522"/>
            <a:ext cx="3243052" cy="2135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969179" y="7012522"/>
            <a:ext cx="3243052" cy="2135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8397" y="1042627"/>
            <a:ext cx="2124803" cy="12200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88898" y="9360188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9" name="Rectangle 8"/>
          <p:cNvSpPr/>
          <p:nvPr/>
        </p:nvSpPr>
        <p:spPr>
          <a:xfrm>
            <a:off x="618397" y="2436278"/>
            <a:ext cx="3243052" cy="2135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029200" y="528935"/>
            <a:ext cx="805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Date: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831620" y="1042628"/>
            <a:ext cx="4293079" cy="12200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831620" y="1113397"/>
            <a:ext cx="116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G Follow You Into the World" panose="02000000000000000000" pitchFamily="2" charset="0"/>
              </a:rPr>
              <a:t>Teacher: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969179" y="2436278"/>
            <a:ext cx="3243052" cy="2135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25765" y="2436278"/>
            <a:ext cx="1046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Group 1: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62400" y="2436277"/>
            <a:ext cx="1169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Group 2: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6344" y="4739607"/>
            <a:ext cx="1166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Group 3: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38600" y="4739606"/>
            <a:ext cx="1166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Group 4: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1118" y="7012523"/>
            <a:ext cx="1172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Group 5: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38600" y="7012522"/>
            <a:ext cx="1169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Group 6:</a:t>
            </a: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4F4DA94-D45F-276C-A295-9AB0DC6DC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48" y="243276"/>
            <a:ext cx="1477254" cy="108627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8397" y="555700"/>
            <a:ext cx="1994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Student Groupings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1926" y="1113397"/>
            <a:ext cx="1550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G Follow You Into the World" panose="02000000000000000000" pitchFamily="2" charset="0"/>
              </a:rPr>
              <a:t>Subject:</a:t>
            </a:r>
          </a:p>
        </p:txBody>
      </p:sp>
    </p:spTree>
    <p:extLst>
      <p:ext uri="{BB962C8B-B14F-4D97-AF65-F5344CB8AC3E}">
        <p14:creationId xmlns:p14="http://schemas.microsoft.com/office/powerpoint/2010/main" val="12489726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8397" y="1042627"/>
            <a:ext cx="2124803" cy="12200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76023" y="9415522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1067331"/>
            <a:ext cx="1550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G Follow You Into the World" panose="02000000000000000000" pitchFamily="2" charset="0"/>
              </a:rPr>
              <a:t>Subject:</a:t>
            </a:r>
          </a:p>
        </p:txBody>
      </p:sp>
      <p:sp>
        <p:nvSpPr>
          <p:cNvPr id="9" name="Rectangle 8"/>
          <p:cNvSpPr/>
          <p:nvPr/>
        </p:nvSpPr>
        <p:spPr>
          <a:xfrm>
            <a:off x="618397" y="2436278"/>
            <a:ext cx="3243052" cy="32025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029200" y="528935"/>
            <a:ext cx="909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270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Date: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882660" y="1042627"/>
            <a:ext cx="4293079" cy="12200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882660" y="1067331"/>
            <a:ext cx="116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G Follow You Into the World" panose="02000000000000000000" pitchFamily="2" charset="0"/>
              </a:rPr>
              <a:t>Teacher: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38835" y="5943600"/>
            <a:ext cx="3243052" cy="32025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969179" y="5943600"/>
            <a:ext cx="3243052" cy="32025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969179" y="2436278"/>
            <a:ext cx="3243052" cy="32025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18397" y="2444666"/>
            <a:ext cx="865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KG Follow You Into the World" panose="02000000000000000000" pitchFamily="2" charset="0"/>
              </a:rPr>
              <a:t>Student: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000980-6DDD-D78B-6AF3-A1BD7D49FCED}"/>
              </a:ext>
            </a:extLst>
          </p:cNvPr>
          <p:cNvSpPr txBox="1"/>
          <p:nvPr/>
        </p:nvSpPr>
        <p:spPr>
          <a:xfrm>
            <a:off x="618397" y="5935840"/>
            <a:ext cx="865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KG Follow You Into the World" panose="02000000000000000000" pitchFamily="2" charset="0"/>
              </a:rPr>
              <a:t>Student: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CF7A33-A778-CD44-D6E9-B15D2883C295}"/>
              </a:ext>
            </a:extLst>
          </p:cNvPr>
          <p:cNvSpPr txBox="1"/>
          <p:nvPr/>
        </p:nvSpPr>
        <p:spPr>
          <a:xfrm>
            <a:off x="3948741" y="2444666"/>
            <a:ext cx="865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KG Follow You Into the World" panose="02000000000000000000" pitchFamily="2" charset="0"/>
              </a:rPr>
              <a:t>Student: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FBD658-3B83-CA79-E866-8FDB6245E532}"/>
              </a:ext>
            </a:extLst>
          </p:cNvPr>
          <p:cNvSpPr txBox="1"/>
          <p:nvPr/>
        </p:nvSpPr>
        <p:spPr>
          <a:xfrm>
            <a:off x="3948741" y="5935840"/>
            <a:ext cx="865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KG Follow You Into the World" panose="02000000000000000000" pitchFamily="2" charset="0"/>
              </a:rPr>
              <a:t>Student:</a:t>
            </a:r>
          </a:p>
        </p:txBody>
      </p:sp>
      <p:pic>
        <p:nvPicPr>
          <p:cNvPr id="3" name="Picture 2" descr="A picture containing text, mollusk&#10;&#10;Description automatically generated">
            <a:extLst>
              <a:ext uri="{FF2B5EF4-FFF2-40B4-BE49-F238E27FC236}">
                <a16:creationId xmlns:a16="http://schemas.microsoft.com/office/drawing/2014/main" id="{CEFD6358-4267-3F75-E6ED-B989A92DB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53" y="187889"/>
            <a:ext cx="1841026" cy="93401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5479" y="521738"/>
            <a:ext cx="2509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270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Intervention Notes</a:t>
            </a:r>
          </a:p>
        </p:txBody>
      </p:sp>
    </p:spTree>
    <p:extLst>
      <p:ext uri="{BB962C8B-B14F-4D97-AF65-F5344CB8AC3E}">
        <p14:creationId xmlns:p14="http://schemas.microsoft.com/office/powerpoint/2010/main" val="10136094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618397" y="4724400"/>
            <a:ext cx="3243052" cy="2135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969179" y="4724400"/>
            <a:ext cx="3243052" cy="2135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8397" y="1042627"/>
            <a:ext cx="2124803" cy="12200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13649" y="9516804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102" y="1032572"/>
            <a:ext cx="1550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G Follow You Into the World" panose="02000000000000000000" pitchFamily="2" charset="0"/>
              </a:rPr>
              <a:t>Subject:</a:t>
            </a:r>
          </a:p>
        </p:txBody>
      </p:sp>
      <p:sp>
        <p:nvSpPr>
          <p:cNvPr id="9" name="Rectangle 8"/>
          <p:cNvSpPr/>
          <p:nvPr/>
        </p:nvSpPr>
        <p:spPr>
          <a:xfrm>
            <a:off x="618397" y="2436278"/>
            <a:ext cx="3243052" cy="2135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029200" y="528935"/>
            <a:ext cx="808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Date: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831620" y="1042628"/>
            <a:ext cx="4293079" cy="12200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717321" y="1027420"/>
            <a:ext cx="116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G Follow You Into the World" panose="02000000000000000000" pitchFamily="2" charset="0"/>
              </a:rPr>
              <a:t>Teacher: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969179" y="2436278"/>
            <a:ext cx="3243052" cy="2135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25765" y="2436278"/>
            <a:ext cx="1046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Group 1: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62400" y="2436277"/>
            <a:ext cx="1169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Group 2: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6344" y="4739607"/>
            <a:ext cx="1166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Group 3: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38600" y="4739606"/>
            <a:ext cx="1166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Group 4: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14013" y="6974422"/>
            <a:ext cx="6510686" cy="23219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25765" y="6974422"/>
            <a:ext cx="2483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Notes/Observations:</a:t>
            </a: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4E5F9930-9F78-A836-CAF5-DB1300A80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62" y="171832"/>
            <a:ext cx="1772718" cy="99035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4013" y="555700"/>
            <a:ext cx="2363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Student Groupings</a:t>
            </a:r>
          </a:p>
        </p:txBody>
      </p:sp>
    </p:spTree>
    <p:extLst>
      <p:ext uri="{BB962C8B-B14F-4D97-AF65-F5344CB8AC3E}">
        <p14:creationId xmlns:p14="http://schemas.microsoft.com/office/powerpoint/2010/main" val="3489806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3C9029-02AE-4F03-A772-6B4860FA2D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9" y="236210"/>
            <a:ext cx="7354839" cy="95859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3604" y="9655544"/>
            <a:ext cx="2252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©www.thecurriculumcorner.com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7615" y="693822"/>
            <a:ext cx="3332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rgbClr val="6E8F97"/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All About Great Teachers!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57984" y="877575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KG Follow You Into the World" panose="02000000000000000000" pitchFamily="2" charset="0"/>
              </a:rPr>
              <a:t>Draw yourself.  Surround yourself with words and phrases that describe great teachers.</a:t>
            </a:r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6B725862-BBB7-E0B2-05F0-CCACA7CE4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177" y="261565"/>
            <a:ext cx="1592608" cy="178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240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9347" y="1128790"/>
            <a:ext cx="6563453" cy="42052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81475" y="9430451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0947" y="1267361"/>
            <a:ext cx="2838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G Follow You Into the World" panose="02000000000000000000" pitchFamily="2" charset="0"/>
              </a:rPr>
              <a:t>Focus:</a:t>
            </a:r>
          </a:p>
          <a:p>
            <a:r>
              <a:rPr lang="en-US" dirty="0">
                <a:latin typeface="KG Follow You Into the World" panose="02000000000000000000" pitchFamily="2" charset="0"/>
              </a:rPr>
              <a:t>Standards:</a:t>
            </a:r>
          </a:p>
          <a:p>
            <a:r>
              <a:rPr lang="en-US" dirty="0">
                <a:latin typeface="KG Follow You Into the World" panose="02000000000000000000" pitchFamily="2" charset="0"/>
              </a:rPr>
              <a:t>Text(s) to be used:</a:t>
            </a:r>
          </a:p>
          <a:p>
            <a:endParaRPr lang="en-US" dirty="0">
              <a:latin typeface="KG Follow You Into the World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41926" y="448218"/>
            <a:ext cx="963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Week of:</a:t>
            </a:r>
          </a:p>
          <a:p>
            <a:r>
              <a:rPr lang="en-US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Teacher: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443002"/>
              </p:ext>
            </p:extLst>
          </p:nvPr>
        </p:nvGraphicFramePr>
        <p:xfrm>
          <a:off x="745500" y="2286000"/>
          <a:ext cx="6248400" cy="220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7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0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96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Monday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Tuesday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Wednesday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Thursday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Friday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69300" y="4495800"/>
            <a:ext cx="2838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G Follow You Into the World" panose="02000000000000000000" pitchFamily="2" charset="0"/>
              </a:rPr>
              <a:t>Assessment:</a:t>
            </a:r>
          </a:p>
          <a:p>
            <a:r>
              <a:rPr lang="en-US" dirty="0">
                <a:latin typeface="KG Follow You Into the World" panose="02000000000000000000" pitchFamily="2" charset="0"/>
              </a:rPr>
              <a:t>Notes: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88666" y="1128790"/>
            <a:ext cx="187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ollow You Into the World" panose="02000000000000000000" pitchFamily="2" charset="0"/>
              </a:rPr>
              <a:t>Reading Workshop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3673" y="5486400"/>
            <a:ext cx="6563453" cy="38416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69299" y="5624971"/>
            <a:ext cx="283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G Follow You Into the World" panose="02000000000000000000" pitchFamily="2" charset="0"/>
              </a:rPr>
              <a:t>Centers: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88472"/>
              </p:ext>
            </p:extLst>
          </p:nvPr>
        </p:nvGraphicFramePr>
        <p:xfrm>
          <a:off x="729826" y="6568440"/>
          <a:ext cx="6248400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4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20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20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96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KG Primary Penmanship" panose="0200050600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Text/level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focus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Group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>
                        <a:solidFill>
                          <a:schemeClr val="tx1"/>
                        </a:solidFill>
                        <a:latin typeface="KG Primary Penmanship" panose="02000506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>
                        <a:solidFill>
                          <a:schemeClr val="tx1"/>
                        </a:solidFill>
                        <a:latin typeface="KG Primary Penmanship" panose="02000506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Group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>
                        <a:solidFill>
                          <a:schemeClr val="tx1"/>
                        </a:solidFill>
                        <a:latin typeface="KG Primary Penmanship" panose="02000506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>
                        <a:solidFill>
                          <a:schemeClr val="tx1"/>
                        </a:solidFill>
                        <a:latin typeface="KG Primary Penmanship" panose="02000506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Group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>
                        <a:solidFill>
                          <a:schemeClr val="tx1"/>
                        </a:solidFill>
                        <a:latin typeface="KG Primary Penmanship" panose="02000506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>
                        <a:solidFill>
                          <a:schemeClr val="tx1"/>
                        </a:solidFill>
                        <a:latin typeface="KG Primary Penmanship" panose="02000506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Group 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>
                        <a:solidFill>
                          <a:schemeClr val="tx1"/>
                        </a:solidFill>
                        <a:latin typeface="KG Primary Penmanship" panose="02000506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>
                        <a:solidFill>
                          <a:schemeClr val="tx1"/>
                        </a:solidFill>
                        <a:latin typeface="KG Primary Penmanship" panose="02000506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Group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>
                        <a:solidFill>
                          <a:schemeClr val="tx1"/>
                        </a:solidFill>
                        <a:latin typeface="KG Primary Penmanship" panose="02000506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>
                        <a:solidFill>
                          <a:schemeClr val="tx1"/>
                        </a:solidFill>
                        <a:latin typeface="KG Primary Penmanship" panose="02000506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4228322" y="5486400"/>
            <a:ext cx="246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ollow You Into the World" panose="02000000000000000000" pitchFamily="2" charset="0"/>
              </a:rPr>
              <a:t>Small Group Instruction</a:t>
            </a:r>
          </a:p>
        </p:txBody>
      </p:sp>
      <p:pic>
        <p:nvPicPr>
          <p:cNvPr id="6" name="Picture 5" descr="Icon&#10;&#10;Description automatically generated with low confidence">
            <a:extLst>
              <a:ext uri="{FF2B5EF4-FFF2-40B4-BE49-F238E27FC236}">
                <a16:creationId xmlns:a16="http://schemas.microsoft.com/office/drawing/2014/main" id="{4F6D7532-5DC0-BD90-E70F-EAC04D067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03" y="334090"/>
            <a:ext cx="1997242" cy="10152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3673" y="530296"/>
            <a:ext cx="3018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Curriculum Framework</a:t>
            </a:r>
          </a:p>
        </p:txBody>
      </p:sp>
    </p:spTree>
    <p:extLst>
      <p:ext uri="{BB962C8B-B14F-4D97-AF65-F5344CB8AC3E}">
        <p14:creationId xmlns:p14="http://schemas.microsoft.com/office/powerpoint/2010/main" val="16315097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721E0A0-2027-1F5B-BDEB-3420C41F7475}"/>
              </a:ext>
            </a:extLst>
          </p:cNvPr>
          <p:cNvSpPr/>
          <p:nvPr/>
        </p:nvSpPr>
        <p:spPr>
          <a:xfrm>
            <a:off x="583672" y="8778433"/>
            <a:ext cx="6563453" cy="10313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99347" y="533400"/>
            <a:ext cx="6563453" cy="42052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5837228" y="6976076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7447" y="671971"/>
            <a:ext cx="2838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G Follow You Into the World" panose="02000000000000000000" pitchFamily="2" charset="0"/>
              </a:rPr>
              <a:t>Focus:</a:t>
            </a:r>
          </a:p>
          <a:p>
            <a:r>
              <a:rPr lang="en-US" dirty="0">
                <a:latin typeface="KG Follow You Into the World" panose="02000000000000000000" pitchFamily="2" charset="0"/>
              </a:rPr>
              <a:t>Standards:</a:t>
            </a:r>
          </a:p>
          <a:p>
            <a:r>
              <a:rPr lang="en-US" dirty="0">
                <a:latin typeface="KG Follow You Into the World" panose="02000000000000000000" pitchFamily="2" charset="0"/>
              </a:rPr>
              <a:t>Text(s) to be used:</a:t>
            </a:r>
          </a:p>
          <a:p>
            <a:endParaRPr lang="en-US" dirty="0">
              <a:latin typeface="KG Follow You Into the World" panose="02000000000000000000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62000" y="1690610"/>
          <a:ext cx="6248400" cy="220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7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0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96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Monday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Tuesday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Wednesday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Thursday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Friday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85800" y="3900410"/>
            <a:ext cx="2838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G Follow You Into the World" panose="02000000000000000000" pitchFamily="2" charset="0"/>
              </a:rPr>
              <a:t>Assessment:</a:t>
            </a:r>
          </a:p>
          <a:p>
            <a:r>
              <a:rPr lang="en-US" dirty="0">
                <a:latin typeface="KG Follow You Into the World" panose="02000000000000000000" pitchFamily="2" charset="0"/>
              </a:rPr>
              <a:t>Notes: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76902" y="601303"/>
            <a:ext cx="178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ollow You Into the World" panose="02000000000000000000" pitchFamily="2" charset="0"/>
              </a:rPr>
              <a:t>Writing Workshop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3673" y="4845151"/>
            <a:ext cx="6563453" cy="38416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237529" y="4845151"/>
            <a:ext cx="1637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ollow You Into the World" panose="02000000000000000000" pitchFamily="2" charset="0"/>
              </a:rPr>
              <a:t>Math Workshop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1773" y="4845151"/>
            <a:ext cx="2838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G Follow You Into the World" panose="02000000000000000000" pitchFamily="2" charset="0"/>
              </a:rPr>
              <a:t>Focus:</a:t>
            </a:r>
          </a:p>
          <a:p>
            <a:r>
              <a:rPr lang="en-US" dirty="0">
                <a:latin typeface="KG Follow You Into the World" panose="02000000000000000000" pitchFamily="2" charset="0"/>
              </a:rPr>
              <a:t>Standards:</a:t>
            </a:r>
          </a:p>
          <a:p>
            <a:r>
              <a:rPr lang="en-US" dirty="0">
                <a:latin typeface="KG Follow You Into the World" panose="02000000000000000000" pitchFamily="2" charset="0"/>
              </a:rPr>
              <a:t>Manipulatives to be used:</a:t>
            </a:r>
          </a:p>
          <a:p>
            <a:endParaRPr lang="en-US" dirty="0">
              <a:latin typeface="KG Follow You Into the World" panose="02000000000000000000" pitchFamily="2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746326" y="5863790"/>
          <a:ext cx="6248400" cy="220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7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0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96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Monday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Tuesday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Wednesday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Thursday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Friday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70126" y="8073590"/>
            <a:ext cx="2838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G Follow You Into the World" panose="02000000000000000000" pitchFamily="2" charset="0"/>
              </a:rPr>
              <a:t>Assessment:</a:t>
            </a:r>
          </a:p>
          <a:p>
            <a:r>
              <a:rPr lang="en-US" dirty="0">
                <a:latin typeface="KG Follow You Into the World" panose="02000000000000000000" pitchFamily="2" charset="0"/>
              </a:rPr>
              <a:t>Notes: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1772" y="8793341"/>
            <a:ext cx="283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KG Follow You Into the World" panose="02000000000000000000" pitchFamily="2" charset="0"/>
              </a:rPr>
              <a:t>Notes:</a:t>
            </a:r>
          </a:p>
        </p:txBody>
      </p:sp>
    </p:spTree>
    <p:extLst>
      <p:ext uri="{BB962C8B-B14F-4D97-AF65-F5344CB8AC3E}">
        <p14:creationId xmlns:p14="http://schemas.microsoft.com/office/powerpoint/2010/main" val="24712442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649" y="9147804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600" y="202710"/>
            <a:ext cx="36897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b="1" dirty="0">
              <a:ln w="19050">
                <a:solidFill>
                  <a:schemeClr val="accent5">
                    <a:lumMod val="50000"/>
                  </a:schemeClr>
                </a:solidFill>
              </a:ln>
              <a:solidFill>
                <a:srgbClr val="D6E5DF"/>
              </a:solidFill>
              <a:latin typeface="KG Follow You Into the World" panose="02000000000000000000" pitchFamily="2" charset="0"/>
            </a:endParaRPr>
          </a:p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School Year Curriculum Map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12480"/>
              </p:ext>
            </p:extLst>
          </p:nvPr>
        </p:nvGraphicFramePr>
        <p:xfrm>
          <a:off x="770021" y="965776"/>
          <a:ext cx="6392779" cy="7924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8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1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9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884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Subject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Reading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Writing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Math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71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KG Follow You Into the World" panose="02000000000000000000" pitchFamily="2" charset="0"/>
                        </a:rPr>
                        <a:t>August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B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71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KG Follow You Into the World" panose="02000000000000000000" pitchFamily="2" charset="0"/>
                        </a:rPr>
                        <a:t>September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B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71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KG Follow You Into the World" panose="02000000000000000000" pitchFamily="2" charset="0"/>
                        </a:rPr>
                        <a:t>October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B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71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KG Follow You Into the World" panose="02000000000000000000" pitchFamily="2" charset="0"/>
                        </a:rPr>
                        <a:t>November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B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671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KG Follow You Into the World" panose="02000000000000000000" pitchFamily="2" charset="0"/>
                        </a:rPr>
                        <a:t>December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B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9C2942E9-5045-6148-C573-9FEEF21E5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379" y="67427"/>
            <a:ext cx="1957136" cy="100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379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649" y="9203436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783339"/>
              </p:ext>
            </p:extLst>
          </p:nvPr>
        </p:nvGraphicFramePr>
        <p:xfrm>
          <a:off x="742463" y="990600"/>
          <a:ext cx="6486767" cy="7924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9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9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69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884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Reading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Writing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Math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Subject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713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KG Follow You Into the World" panose="02000000000000000000" pitchFamily="2" charset="0"/>
                        </a:rPr>
                        <a:t>January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713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KG Follow You Into the World" panose="02000000000000000000" pitchFamily="2" charset="0"/>
                        </a:rPr>
                        <a:t>February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KG Follow You Into the World" panose="02000000000000000000" pitchFamily="2" charset="0"/>
                        </a:rPr>
                        <a:t>March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KG Follow You Into the World" panose="02000000000000000000" pitchFamily="2" charset="0"/>
                        </a:rPr>
                        <a:t>April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6713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KG Follow You Into the World" panose="02000000000000000000" pitchFamily="2" charset="0"/>
                        </a:rPr>
                        <a:t>May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D791C52-8263-083F-46BC-1C9AA4B8024D}"/>
              </a:ext>
            </a:extLst>
          </p:cNvPr>
          <p:cNvSpPr txBox="1"/>
          <p:nvPr/>
        </p:nvSpPr>
        <p:spPr>
          <a:xfrm>
            <a:off x="3601453" y="147078"/>
            <a:ext cx="36897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b="1" dirty="0">
              <a:ln w="19050">
                <a:solidFill>
                  <a:schemeClr val="accent5">
                    <a:lumMod val="50000"/>
                  </a:schemeClr>
                </a:solidFill>
              </a:ln>
              <a:solidFill>
                <a:srgbClr val="D6E5DF"/>
              </a:solidFill>
              <a:latin typeface="KG Follow You Into the World" panose="02000000000000000000" pitchFamily="2" charset="0"/>
            </a:endParaRPr>
          </a:p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School Year Curriculum Map</a:t>
            </a:r>
          </a:p>
        </p:txBody>
      </p:sp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73D2A1AB-59EC-3F95-7BB2-6A08ADAB4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00" y="126049"/>
            <a:ext cx="1957136" cy="100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900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62200" y="9502170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795407"/>
              </p:ext>
            </p:extLst>
          </p:nvPr>
        </p:nvGraphicFramePr>
        <p:xfrm>
          <a:off x="457200" y="1066800"/>
          <a:ext cx="6858000" cy="838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97000"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August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September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October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November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December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Reading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Writing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Math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70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Social Studies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970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Science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FBFC648-3576-D8FB-42F0-D14901DA85F9}"/>
              </a:ext>
            </a:extLst>
          </p:cNvPr>
          <p:cNvSpPr txBox="1"/>
          <p:nvPr/>
        </p:nvSpPr>
        <p:spPr>
          <a:xfrm>
            <a:off x="368969" y="218784"/>
            <a:ext cx="36897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b="1" dirty="0">
              <a:ln w="19050">
                <a:solidFill>
                  <a:schemeClr val="accent5">
                    <a:lumMod val="50000"/>
                  </a:schemeClr>
                </a:solidFill>
              </a:ln>
              <a:solidFill>
                <a:srgbClr val="D6E5DF"/>
              </a:solidFill>
              <a:latin typeface="KG Follow You Into the World" panose="02000000000000000000" pitchFamily="2" charset="0"/>
            </a:endParaRPr>
          </a:p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School Year Curriculum Map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AA8C86A-DCA4-09CF-F684-F4F0E4DC8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261" y="217676"/>
            <a:ext cx="2687053" cy="139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312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649" y="9502170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268205"/>
              </p:ext>
            </p:extLst>
          </p:nvPr>
        </p:nvGraphicFramePr>
        <p:xfrm>
          <a:off x="457200" y="1066800"/>
          <a:ext cx="6858000" cy="838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97000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January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February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March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April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May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Reading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Writing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Math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70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Social Studies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9700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Science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5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134D291-1CCD-5CAA-D74D-DD109F2CFB06}"/>
              </a:ext>
            </a:extLst>
          </p:cNvPr>
          <p:cNvSpPr txBox="1"/>
          <p:nvPr/>
        </p:nvSpPr>
        <p:spPr>
          <a:xfrm>
            <a:off x="3625472" y="146563"/>
            <a:ext cx="36897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b="1" dirty="0">
              <a:ln w="19050">
                <a:solidFill>
                  <a:schemeClr val="accent5">
                    <a:lumMod val="50000"/>
                  </a:schemeClr>
                </a:solidFill>
              </a:ln>
              <a:solidFill>
                <a:srgbClr val="D6E5DF"/>
              </a:solidFill>
              <a:latin typeface="KG Follow You Into the World" panose="02000000000000000000" pitchFamily="2" charset="0"/>
            </a:endParaRPr>
          </a:p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School Year Curriculum Map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F1CA626-D8C8-54ED-0850-62098E550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6" y="146563"/>
            <a:ext cx="2687053" cy="139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512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649" y="9374991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561947"/>
            <a:ext cx="2908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Important Reminders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290147"/>
              </p:ext>
            </p:extLst>
          </p:nvPr>
        </p:nvGraphicFramePr>
        <p:xfrm>
          <a:off x="685800" y="1143000"/>
          <a:ext cx="6629400" cy="8153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77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KG Falling Slowly" panose="02000503000000020004" pitchFamily="2" charset="0"/>
                        </a:rPr>
                        <a:t>Notes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7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7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97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200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934B08F-6E13-5E23-D4C6-C7B2C5D4A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10" y="152399"/>
            <a:ext cx="1524172" cy="140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373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649" y="9067800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3507" y="478304"/>
            <a:ext cx="1405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WOW!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0" y="1600200"/>
          <a:ext cx="6400800" cy="716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32560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2560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2560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2560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2560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24077" y="1110734"/>
            <a:ext cx="5332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KG Follow You Into the World" panose="02000000000000000000" pitchFamily="2" charset="0"/>
              </a:rPr>
              <a:t>Each week, work to record one WOW for each student.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2A41777-01CA-45C4-CD38-296550D5C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676">
            <a:off x="6222503" y="8957153"/>
            <a:ext cx="764732" cy="775590"/>
          </a:xfrm>
          <a:prstGeom prst="rect">
            <a:avLst/>
          </a:prstGeom>
        </p:spPr>
      </p:pic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F146BE-E3D8-CDBE-85B3-7C03C4A4B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8783457"/>
            <a:ext cx="888653" cy="112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429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649" y="9432496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0" y="1600200"/>
          <a:ext cx="6400800" cy="777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95400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Janda Closer To Free" panose="0200050300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B7B7962-91CC-897D-C8E4-FAA88815A213}"/>
              </a:ext>
            </a:extLst>
          </p:cNvPr>
          <p:cNvSpPr txBox="1"/>
          <p:nvPr/>
        </p:nvSpPr>
        <p:spPr>
          <a:xfrm>
            <a:off x="3183507" y="478304"/>
            <a:ext cx="1405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WOW!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FC18C1-6EB1-3ECC-1463-615BEEBB818A}"/>
              </a:ext>
            </a:extLst>
          </p:cNvPr>
          <p:cNvSpPr txBox="1"/>
          <p:nvPr/>
        </p:nvSpPr>
        <p:spPr>
          <a:xfrm>
            <a:off x="1424077" y="1110734"/>
            <a:ext cx="5332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KG Follow You Into the World" panose="02000000000000000000" pitchFamily="2" charset="0"/>
              </a:rPr>
              <a:t>Each week, work to record one WOW for each student.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0D9F340-0E7E-F1B8-9E8E-AADBCF923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676">
            <a:off x="6410282" y="349674"/>
            <a:ext cx="764732" cy="775590"/>
          </a:xfrm>
          <a:prstGeom prst="rect">
            <a:avLst/>
          </a:prstGeom>
        </p:spPr>
      </p:pic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9073C27-F1E4-8217-5F1D-06AF00339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24" y="417322"/>
            <a:ext cx="888653" cy="112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278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648" y="9494703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5111A0-8F0D-774B-42E9-B246A8BDB844}"/>
              </a:ext>
            </a:extLst>
          </p:cNvPr>
          <p:cNvSpPr txBox="1"/>
          <p:nvPr/>
        </p:nvSpPr>
        <p:spPr>
          <a:xfrm>
            <a:off x="4070132" y="462565"/>
            <a:ext cx="805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Date: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2A297D4-B289-3DCE-4C7B-A6A29A8485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71807"/>
              </p:ext>
            </p:extLst>
          </p:nvPr>
        </p:nvGraphicFramePr>
        <p:xfrm>
          <a:off x="472966" y="1103586"/>
          <a:ext cx="6750794" cy="83911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1520418233"/>
                    </a:ext>
                  </a:extLst>
                </a:gridCol>
                <a:gridCol w="2270234">
                  <a:extLst>
                    <a:ext uri="{9D8B030D-6E8A-4147-A177-3AD203B41FA5}">
                      <a16:colId xmlns:a16="http://schemas.microsoft.com/office/drawing/2014/main" val="103434910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1425968849"/>
                    </a:ext>
                  </a:extLst>
                </a:gridCol>
              </a:tblGrid>
              <a:tr h="645471">
                <a:tc>
                  <a:txBody>
                    <a:bodyPr/>
                    <a:lstStyle/>
                    <a:p>
                      <a:r>
                        <a:rPr lang="en-US" dirty="0">
                          <a:latin typeface="KG Follow You Into the World" panose="02000000000000000000" pitchFamily="2" charset="0"/>
                        </a:rPr>
                        <a:t>To-Do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KG Follow You Into the World" panose="02000000000000000000" pitchFamily="2" charset="0"/>
                        </a:rPr>
                        <a:t>Date Due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KG Follow You Into the World" panose="02000000000000000000" pitchFamily="2" charset="0"/>
                        </a:rPr>
                        <a:t>Notes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408816"/>
                  </a:ext>
                </a:extLst>
              </a:tr>
              <a:tr h="6454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518003"/>
                  </a:ext>
                </a:extLst>
              </a:tr>
              <a:tr h="6454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490769"/>
                  </a:ext>
                </a:extLst>
              </a:tr>
              <a:tr h="6454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772976"/>
                  </a:ext>
                </a:extLst>
              </a:tr>
              <a:tr h="6454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396657"/>
                  </a:ext>
                </a:extLst>
              </a:tr>
              <a:tr h="6454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396077"/>
                  </a:ext>
                </a:extLst>
              </a:tr>
              <a:tr h="6454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151816"/>
                  </a:ext>
                </a:extLst>
              </a:tr>
              <a:tr h="6454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11826"/>
                  </a:ext>
                </a:extLst>
              </a:tr>
              <a:tr h="6454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93938"/>
                  </a:ext>
                </a:extLst>
              </a:tr>
              <a:tr h="6454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896674"/>
                  </a:ext>
                </a:extLst>
              </a:tr>
              <a:tr h="6454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587967"/>
                  </a:ext>
                </a:extLst>
              </a:tr>
              <a:tr h="6454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26664"/>
                  </a:ext>
                </a:extLst>
              </a:tr>
              <a:tr h="6454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29772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F23CF20-4F1A-4A42-8C86-E19C9F4A14BA}"/>
              </a:ext>
            </a:extLst>
          </p:cNvPr>
          <p:cNvSpPr/>
          <p:nvPr/>
        </p:nvSpPr>
        <p:spPr>
          <a:xfrm>
            <a:off x="548640" y="1954924"/>
            <a:ext cx="260131" cy="268014"/>
          </a:xfrm>
          <a:prstGeom prst="rect">
            <a:avLst/>
          </a:prstGeom>
          <a:solidFill>
            <a:schemeClr val="bg1"/>
          </a:solidFill>
          <a:ln>
            <a:solidFill>
              <a:srgbClr val="D5B8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E4D88B-AFE8-E516-3C28-DAA30A0E1782}"/>
              </a:ext>
            </a:extLst>
          </p:cNvPr>
          <p:cNvSpPr/>
          <p:nvPr/>
        </p:nvSpPr>
        <p:spPr>
          <a:xfrm>
            <a:off x="548640" y="2584717"/>
            <a:ext cx="260131" cy="268014"/>
          </a:xfrm>
          <a:prstGeom prst="rect">
            <a:avLst/>
          </a:prstGeom>
          <a:solidFill>
            <a:schemeClr val="bg1"/>
          </a:solidFill>
          <a:ln>
            <a:solidFill>
              <a:srgbClr val="D5B8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B49207-2DAB-9C17-84A6-F8CB49B3AE63}"/>
              </a:ext>
            </a:extLst>
          </p:cNvPr>
          <p:cNvSpPr/>
          <p:nvPr/>
        </p:nvSpPr>
        <p:spPr>
          <a:xfrm>
            <a:off x="548640" y="3246042"/>
            <a:ext cx="260131" cy="268014"/>
          </a:xfrm>
          <a:prstGeom prst="rect">
            <a:avLst/>
          </a:prstGeom>
          <a:solidFill>
            <a:schemeClr val="bg1"/>
          </a:solidFill>
          <a:ln>
            <a:solidFill>
              <a:srgbClr val="D5B8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ED64C17-FD1D-2827-5490-09950C550C00}"/>
              </a:ext>
            </a:extLst>
          </p:cNvPr>
          <p:cNvSpPr/>
          <p:nvPr/>
        </p:nvSpPr>
        <p:spPr>
          <a:xfrm>
            <a:off x="548640" y="3899484"/>
            <a:ext cx="260131" cy="268014"/>
          </a:xfrm>
          <a:prstGeom prst="rect">
            <a:avLst/>
          </a:prstGeom>
          <a:solidFill>
            <a:schemeClr val="bg1"/>
          </a:solidFill>
          <a:ln>
            <a:solidFill>
              <a:srgbClr val="D5B8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BB5D0D-09B6-2962-CA1A-2FF3E40235E6}"/>
              </a:ext>
            </a:extLst>
          </p:cNvPr>
          <p:cNvSpPr/>
          <p:nvPr/>
        </p:nvSpPr>
        <p:spPr>
          <a:xfrm>
            <a:off x="548640" y="4521394"/>
            <a:ext cx="260131" cy="268014"/>
          </a:xfrm>
          <a:prstGeom prst="rect">
            <a:avLst/>
          </a:prstGeom>
          <a:solidFill>
            <a:schemeClr val="bg1"/>
          </a:solidFill>
          <a:ln>
            <a:solidFill>
              <a:srgbClr val="D5B8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59064A-7719-3A7D-C3F3-706BB2EDEBAC}"/>
              </a:ext>
            </a:extLst>
          </p:cNvPr>
          <p:cNvSpPr/>
          <p:nvPr/>
        </p:nvSpPr>
        <p:spPr>
          <a:xfrm>
            <a:off x="548640" y="5174836"/>
            <a:ext cx="260131" cy="268014"/>
          </a:xfrm>
          <a:prstGeom prst="rect">
            <a:avLst/>
          </a:prstGeom>
          <a:solidFill>
            <a:schemeClr val="bg1"/>
          </a:solidFill>
          <a:ln>
            <a:solidFill>
              <a:srgbClr val="D5B8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FC7877-3DF3-14FD-4D47-A5B975B315F3}"/>
              </a:ext>
            </a:extLst>
          </p:cNvPr>
          <p:cNvSpPr/>
          <p:nvPr/>
        </p:nvSpPr>
        <p:spPr>
          <a:xfrm>
            <a:off x="548640" y="5828278"/>
            <a:ext cx="260131" cy="268014"/>
          </a:xfrm>
          <a:prstGeom prst="rect">
            <a:avLst/>
          </a:prstGeom>
          <a:solidFill>
            <a:schemeClr val="bg1"/>
          </a:solidFill>
          <a:ln>
            <a:solidFill>
              <a:srgbClr val="D5B8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AD80029-5BE5-FAB2-01DC-D350A1A119A6}"/>
              </a:ext>
            </a:extLst>
          </p:cNvPr>
          <p:cNvSpPr/>
          <p:nvPr/>
        </p:nvSpPr>
        <p:spPr>
          <a:xfrm>
            <a:off x="548640" y="6473837"/>
            <a:ext cx="260131" cy="268014"/>
          </a:xfrm>
          <a:prstGeom prst="rect">
            <a:avLst/>
          </a:prstGeom>
          <a:solidFill>
            <a:schemeClr val="bg1"/>
          </a:solidFill>
          <a:ln>
            <a:solidFill>
              <a:srgbClr val="D5B8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531FB5D-A834-71A2-0329-5849CAD43F6F}"/>
              </a:ext>
            </a:extLst>
          </p:cNvPr>
          <p:cNvSpPr/>
          <p:nvPr/>
        </p:nvSpPr>
        <p:spPr>
          <a:xfrm>
            <a:off x="548640" y="7112205"/>
            <a:ext cx="260131" cy="268014"/>
          </a:xfrm>
          <a:prstGeom prst="rect">
            <a:avLst/>
          </a:prstGeom>
          <a:solidFill>
            <a:schemeClr val="bg1"/>
          </a:solidFill>
          <a:ln>
            <a:solidFill>
              <a:srgbClr val="D5B8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CDA50B9-74A5-C916-89B5-1E10C0BB49CE}"/>
              </a:ext>
            </a:extLst>
          </p:cNvPr>
          <p:cNvSpPr/>
          <p:nvPr/>
        </p:nvSpPr>
        <p:spPr>
          <a:xfrm>
            <a:off x="548640" y="7780721"/>
            <a:ext cx="260131" cy="268014"/>
          </a:xfrm>
          <a:prstGeom prst="rect">
            <a:avLst/>
          </a:prstGeom>
          <a:solidFill>
            <a:schemeClr val="bg1"/>
          </a:solidFill>
          <a:ln>
            <a:solidFill>
              <a:srgbClr val="D5B8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5620E1-C37A-70F9-43B0-BF0F54A16354}"/>
              </a:ext>
            </a:extLst>
          </p:cNvPr>
          <p:cNvSpPr/>
          <p:nvPr/>
        </p:nvSpPr>
        <p:spPr>
          <a:xfrm>
            <a:off x="548640" y="8393079"/>
            <a:ext cx="260131" cy="268014"/>
          </a:xfrm>
          <a:prstGeom prst="rect">
            <a:avLst/>
          </a:prstGeom>
          <a:solidFill>
            <a:schemeClr val="bg1"/>
          </a:solidFill>
          <a:ln>
            <a:solidFill>
              <a:srgbClr val="D5B8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6C41F0-8A49-9115-935E-C145E1F7F1FE}"/>
              </a:ext>
            </a:extLst>
          </p:cNvPr>
          <p:cNvSpPr/>
          <p:nvPr/>
        </p:nvSpPr>
        <p:spPr>
          <a:xfrm>
            <a:off x="548640" y="9056240"/>
            <a:ext cx="260131" cy="268014"/>
          </a:xfrm>
          <a:prstGeom prst="rect">
            <a:avLst/>
          </a:prstGeom>
          <a:solidFill>
            <a:schemeClr val="bg1"/>
          </a:solidFill>
          <a:ln>
            <a:solidFill>
              <a:srgbClr val="D5B8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FD996FAF-633A-A612-7451-B5118B113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05" y="172801"/>
            <a:ext cx="2188036" cy="1128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9683" y="431062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To-Do List</a:t>
            </a:r>
          </a:p>
        </p:txBody>
      </p:sp>
    </p:spTree>
    <p:extLst>
      <p:ext uri="{BB962C8B-B14F-4D97-AF65-F5344CB8AC3E}">
        <p14:creationId xmlns:p14="http://schemas.microsoft.com/office/powerpoint/2010/main" val="2315293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3B02F4-CED5-4E92-B907-AEE574F470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9" y="236210"/>
            <a:ext cx="7354839" cy="95859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8898" y="9677400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402" y="673306"/>
            <a:ext cx="3706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n w="19050">
                  <a:solidFill>
                    <a:srgbClr val="6E8F97"/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Being a great team member!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43799" y="8560306"/>
            <a:ext cx="5045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6E8F97"/>
                </a:solidFill>
                <a:latin typeface="KG Follow You Into the World" panose="02000000000000000000" pitchFamily="2" charset="0"/>
              </a:rPr>
              <a:t>Draw a picture of you working with your team.  Surround your picture with words and phrases that tell about being a positive member of a team.</a:t>
            </a: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5D149308-FEED-6E32-7625-96D3E1857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283" y="456789"/>
            <a:ext cx="2136957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895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1443335"/>
            <a:ext cx="6629400" cy="6140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84727" y="9529466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17964" y="457200"/>
            <a:ext cx="227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Week Of: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1371600"/>
            <a:ext cx="1529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My goal is: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800" y="2131478"/>
            <a:ext cx="6629400" cy="1373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5800" y="3604123"/>
            <a:ext cx="6629400" cy="1373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85800" y="5076768"/>
            <a:ext cx="6629400" cy="1373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5800" y="6549413"/>
            <a:ext cx="6629400" cy="1373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5800" y="8022058"/>
            <a:ext cx="6629400" cy="1373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85800" y="2131478"/>
            <a:ext cx="1221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Monday: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5800" y="3653135"/>
            <a:ext cx="1223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Tuesday: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00" y="5105400"/>
            <a:ext cx="1698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Wednesday: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0" y="6557665"/>
            <a:ext cx="1420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Thursday: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5800" y="8009930"/>
            <a:ext cx="991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G Follow You Into the World" panose="02000000000000000000" pitchFamily="2" charset="0"/>
              </a:rPr>
              <a:t>Friday:</a:t>
            </a:r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D2618AA6-F6F7-FD37-A5DF-4D61BA29A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1002"/>
            <a:ext cx="2277447" cy="12723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1631" y="514559"/>
            <a:ext cx="3677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Workings towards my goals!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3400" y="987623"/>
            <a:ext cx="4763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KG Follow You Into the World" panose="02000000000000000000" pitchFamily="2" charset="0"/>
              </a:rPr>
              <a:t>Record the steps you took to meet your goal each day.</a:t>
            </a:r>
          </a:p>
        </p:txBody>
      </p:sp>
    </p:spTree>
    <p:extLst>
      <p:ext uri="{BB962C8B-B14F-4D97-AF65-F5344CB8AC3E}">
        <p14:creationId xmlns:p14="http://schemas.microsoft.com/office/powerpoint/2010/main" val="40192121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1245171"/>
            <a:ext cx="6629400" cy="7339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13648" y="9494703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9852" y="645751"/>
            <a:ext cx="2323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Favorite Quotes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1240" y="1288958"/>
            <a:ext cx="5249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G Follow You Into the World" panose="02000000000000000000" pitchFamily="2" charset="0"/>
              </a:rPr>
              <a:t>Record quotes that motivate you below.  These can be used to help you keep going when you need a push!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800" y="2131478"/>
            <a:ext cx="6629400" cy="1373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5800" y="3604123"/>
            <a:ext cx="6629400" cy="1373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85800" y="5076768"/>
            <a:ext cx="6629400" cy="1373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5800" y="6549413"/>
            <a:ext cx="6629400" cy="1373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5800" y="8022058"/>
            <a:ext cx="6629400" cy="1373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A20DD8F3-BA1E-93B4-3D8E-A47A172E3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47" y="386578"/>
            <a:ext cx="1070009" cy="13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763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649" y="9448799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15923" y="531168"/>
            <a:ext cx="4459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Professional Development Dreams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178788"/>
              </p:ext>
            </p:extLst>
          </p:nvPr>
        </p:nvGraphicFramePr>
        <p:xfrm>
          <a:off x="685800" y="1143000"/>
          <a:ext cx="6629400" cy="8153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89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0695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Name/ Conference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5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Recommended by/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KG Follow You Into the World" panose="02000000000000000000" pitchFamily="2" charset="0"/>
                        </a:rPr>
                        <a:t> Why I want to attend:</a:t>
                      </a:r>
                      <a:endParaRPr lang="en-US" b="0" dirty="0">
                        <a:solidFill>
                          <a:schemeClr val="tx1"/>
                        </a:solidFill>
                        <a:latin typeface="KG Follow You Into the Worl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5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069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069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069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069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069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6069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927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927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" name="Picture 3" descr="A picture containing text, silhouette, vector graphics, clipart&#10;&#10;Description automatically generated">
            <a:extLst>
              <a:ext uri="{FF2B5EF4-FFF2-40B4-BE49-F238E27FC236}">
                <a16:creationId xmlns:a16="http://schemas.microsoft.com/office/drawing/2014/main" id="{4B62F3BE-21A9-D5EE-03D7-2E7CDD76B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2" y="209150"/>
            <a:ext cx="1514871" cy="141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314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1365013"/>
            <a:ext cx="6629400" cy="6140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13649" y="9304200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000" y="2281756"/>
            <a:ext cx="2971800" cy="32025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152899" y="2281756"/>
            <a:ext cx="2971800" cy="32025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62000" y="5789078"/>
            <a:ext cx="2971800" cy="32025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152899" y="5789078"/>
            <a:ext cx="2971800" cy="32025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47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1365013"/>
            <a:ext cx="6629400" cy="6140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13649" y="9395780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800" y="2131478"/>
            <a:ext cx="6629400" cy="1373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5800" y="3604123"/>
            <a:ext cx="6629400" cy="1373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85800" y="5076768"/>
            <a:ext cx="6629400" cy="1373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5800" y="6549413"/>
            <a:ext cx="6629400" cy="1373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5800" y="8022058"/>
            <a:ext cx="6629400" cy="1373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524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89849" y="9390966"/>
            <a:ext cx="294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83415" y="498157"/>
            <a:ext cx="1473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Teacher: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0145" y="519752"/>
            <a:ext cx="2273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Monthly Themes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573426"/>
              </p:ext>
            </p:extLst>
          </p:nvPr>
        </p:nvGraphicFramePr>
        <p:xfrm>
          <a:off x="609600" y="1028700"/>
          <a:ext cx="6705600" cy="8267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7795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6E8F97"/>
                          </a:solidFill>
                          <a:latin typeface="KG Falling Slowly" panose="02000503000000020004" pitchFamily="2" charset="0"/>
                        </a:rPr>
                        <a:t>January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6E8F97"/>
                          </a:solidFill>
                          <a:latin typeface="KG Falling Slowly" panose="02000503000000020004" pitchFamily="2" charset="0"/>
                        </a:rPr>
                        <a:t>February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795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6E8F97"/>
                          </a:solidFill>
                          <a:latin typeface="KG Falling Slowly" panose="02000503000000020004" pitchFamily="2" charset="0"/>
                        </a:rPr>
                        <a:t>March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6E8F97"/>
                          </a:solidFill>
                          <a:latin typeface="KG Falling Slowly" panose="02000503000000020004" pitchFamily="2" charset="0"/>
                        </a:rPr>
                        <a:t>April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795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6E8F97"/>
                          </a:solidFill>
                          <a:latin typeface="KG Falling Slowly" panose="02000503000000020004" pitchFamily="2" charset="0"/>
                        </a:rPr>
                        <a:t>May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6E8F97"/>
                          </a:solidFill>
                          <a:latin typeface="KG Falling Slowly" panose="02000503000000020004" pitchFamily="2" charset="0"/>
                        </a:rPr>
                        <a:t>June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795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6E8F97"/>
                          </a:solidFill>
                          <a:latin typeface="KG Falling Slowly" panose="02000503000000020004" pitchFamily="2" charset="0"/>
                        </a:rPr>
                        <a:t>July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6E8F97"/>
                          </a:solidFill>
                          <a:latin typeface="KG Falling Slowly" panose="02000503000000020004" pitchFamily="2" charset="0"/>
                        </a:rPr>
                        <a:t>August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795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6E8F97"/>
                          </a:solidFill>
                          <a:latin typeface="KG Falling Slowly" panose="02000503000000020004" pitchFamily="2" charset="0"/>
                        </a:rPr>
                        <a:t>September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6E8F97"/>
                          </a:solidFill>
                          <a:latin typeface="KG Falling Slowly" panose="02000503000000020004" pitchFamily="2" charset="0"/>
                        </a:rPr>
                        <a:t>October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7795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6E8F97"/>
                          </a:solidFill>
                          <a:latin typeface="KG Falling Slowly" panose="02000503000000020004" pitchFamily="2" charset="0"/>
                        </a:rPr>
                        <a:t>November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6E8F97"/>
                          </a:solidFill>
                          <a:latin typeface="KG Falling Slowly" panose="02000503000000020004" pitchFamily="2" charset="0"/>
                        </a:rPr>
                        <a:t>December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F2B01443-D2D6-09A3-EB26-016086066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34" y="9152477"/>
            <a:ext cx="1459783" cy="81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39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E08FD41-A54D-42C1-BBE7-0723E6446B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9" y="236210"/>
            <a:ext cx="7354839" cy="95859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8215" y="930417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89584" y="730534"/>
            <a:ext cx="2193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D6E5DF"/>
                </a:solidFill>
                <a:latin typeface="KG Follow You Into the World" panose="02000000000000000000" pitchFamily="2" charset="0"/>
              </a:rPr>
              <a:t>Tracking Growth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62000" y="1268399"/>
            <a:ext cx="6172200" cy="2590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8200" y="1344599"/>
            <a:ext cx="1532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ollow You Into the World" panose="02000000000000000000" pitchFamily="2" charset="0"/>
              </a:rPr>
              <a:t>Back To School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2000" y="4011599"/>
            <a:ext cx="6172200" cy="2590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62000" y="6754799"/>
            <a:ext cx="6172200" cy="2590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503982" y="1379399"/>
            <a:ext cx="1383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ollow You Into the World" panose="02000000000000000000" pitchFamily="2" charset="0"/>
              </a:rPr>
              <a:t>Date:  ________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8200" y="1787889"/>
            <a:ext cx="2041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ollow You Into the World" panose="02000000000000000000" pitchFamily="2" charset="0"/>
              </a:rPr>
              <a:t>Assessments to Give: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8531" y="3348931"/>
            <a:ext cx="2287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ollow You Into the World" panose="02000000000000000000" pitchFamily="2" charset="0"/>
              </a:rPr>
              <a:t>End of Semester Goal: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2398" y="4110931"/>
            <a:ext cx="1958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ollow You Into the World" panose="02000000000000000000" pitchFamily="2" charset="0"/>
              </a:rPr>
              <a:t>End of 1</a:t>
            </a:r>
            <a:r>
              <a:rPr lang="en-US" sz="1800" baseline="30000" dirty="0">
                <a:latin typeface="KG Follow You Into the World" panose="02000000000000000000" pitchFamily="2" charset="0"/>
              </a:rPr>
              <a:t>st</a:t>
            </a:r>
            <a:r>
              <a:rPr lang="en-US" sz="1800" dirty="0">
                <a:latin typeface="KG Follow You Into the World" panose="02000000000000000000" pitchFamily="2" charset="0"/>
              </a:rPr>
              <a:t> Semester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37849" y="4034731"/>
            <a:ext cx="1383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ollow You Into the World" panose="02000000000000000000" pitchFamily="2" charset="0"/>
              </a:rPr>
              <a:t>Date:  ________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5768" y="4597238"/>
            <a:ext cx="2041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ollow You Into the World" panose="02000000000000000000" pitchFamily="2" charset="0"/>
              </a:rPr>
              <a:t>Assessments to Give: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2398" y="6004263"/>
            <a:ext cx="2287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ollow You Into the World" panose="02000000000000000000" pitchFamily="2" charset="0"/>
              </a:rPr>
              <a:t>End of Semester Goal: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2582" y="6854131"/>
            <a:ext cx="215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ollow You Into the World" panose="02000000000000000000" pitchFamily="2" charset="0"/>
              </a:rPr>
              <a:t>End of 2nd Semester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44233" y="6777931"/>
            <a:ext cx="1383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ollow You Into the World" panose="02000000000000000000" pitchFamily="2" charset="0"/>
              </a:rPr>
              <a:t>Date:  ________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2582" y="7322999"/>
            <a:ext cx="2041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ollow You Into the World" panose="02000000000000000000" pitchFamily="2" charset="0"/>
              </a:rPr>
              <a:t>Assessments to Give: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2582" y="8747463"/>
            <a:ext cx="2287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KG Follow You Into the World" panose="02000000000000000000" pitchFamily="2" charset="0"/>
              </a:rPr>
              <a:t>End of Semester Goal: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8D1CE55-08DE-3013-D500-0CD9D6002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57" y="360768"/>
            <a:ext cx="1532664" cy="97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27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317</TotalTime>
  <Words>2019</Words>
  <Application>Microsoft Office PowerPoint</Application>
  <PresentationFormat>Custom</PresentationFormat>
  <Paragraphs>752</Paragraphs>
  <Slides>74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3" baseType="lpstr">
      <vt:lpstr>Arial</vt:lpstr>
      <vt:lpstr>Calibri</vt:lpstr>
      <vt:lpstr>Calibri Light</vt:lpstr>
      <vt:lpstr>Janda Closer To Free</vt:lpstr>
      <vt:lpstr>KG Be Still And Know</vt:lpstr>
      <vt:lpstr>KG Falling Slowly</vt:lpstr>
      <vt:lpstr>KG Follow You Into the World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Henry</dc:creator>
  <cp:lastModifiedBy>Cathy Henry</cp:lastModifiedBy>
  <cp:revision>1</cp:revision>
  <dcterms:created xsi:type="dcterms:W3CDTF">2022-05-19T13:49:12Z</dcterms:created>
  <dcterms:modified xsi:type="dcterms:W3CDTF">2022-05-19T19:06:57Z</dcterms:modified>
</cp:coreProperties>
</file>