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323" r:id="rId4"/>
    <p:sldId id="316" r:id="rId5"/>
    <p:sldId id="322" r:id="rId6"/>
    <p:sldId id="315" r:id="rId7"/>
    <p:sldId id="266" r:id="rId8"/>
    <p:sldId id="258" r:id="rId9"/>
    <p:sldId id="364" r:id="rId10"/>
    <p:sldId id="285" r:id="rId11"/>
    <p:sldId id="365" r:id="rId12"/>
    <p:sldId id="362" r:id="rId13"/>
    <p:sldId id="380" r:id="rId14"/>
    <p:sldId id="331" r:id="rId15"/>
    <p:sldId id="366" r:id="rId16"/>
    <p:sldId id="367" r:id="rId17"/>
    <p:sldId id="368" r:id="rId18"/>
    <p:sldId id="381" r:id="rId19"/>
    <p:sldId id="382" r:id="rId20"/>
    <p:sldId id="279" r:id="rId21"/>
    <p:sldId id="370" r:id="rId22"/>
    <p:sldId id="371" r:id="rId23"/>
    <p:sldId id="372" r:id="rId24"/>
    <p:sldId id="347" r:id="rId25"/>
    <p:sldId id="332" r:id="rId26"/>
    <p:sldId id="379" r:id="rId27"/>
    <p:sldId id="357" r:id="rId28"/>
    <p:sldId id="354" r:id="rId29"/>
    <p:sldId id="295" r:id="rId30"/>
    <p:sldId id="262" r:id="rId31"/>
    <p:sldId id="283" r:id="rId32"/>
  </p:sldIdLst>
  <p:sldSz cx="7772400" cy="10058400"/>
  <p:notesSz cx="7102475" cy="93884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80059" autoAdjust="0"/>
  </p:normalViewPr>
  <p:slideViewPr>
    <p:cSldViewPr>
      <p:cViewPr>
        <p:scale>
          <a:sx n="60" d="100"/>
          <a:sy n="60" d="100"/>
        </p:scale>
        <p:origin x="-2418" y="-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9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8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9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16CC-5D3D-4884-945F-36359B9B196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661350"/>
            <a:ext cx="650575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 smtClean="0">
                <a:latin typeface="Janda Closer To Free" panose="02000503000000020003" pitchFamily="2" charset="0"/>
              </a:rPr>
              <a:t>Math</a:t>
            </a:r>
          </a:p>
          <a:p>
            <a:pPr algn="ctr"/>
            <a:r>
              <a:rPr lang="en-US" sz="8000" dirty="0" smtClean="0">
                <a:latin typeface="Janda Closer To Free" panose="02000503000000020003" pitchFamily="2" charset="0"/>
              </a:rPr>
              <a:t>Management</a:t>
            </a:r>
          </a:p>
          <a:p>
            <a:pPr algn="ctr"/>
            <a:r>
              <a:rPr lang="en-US" sz="8000" dirty="0" smtClean="0">
                <a:latin typeface="Janda Closer To Free" panose="02000503000000020003" pitchFamily="2" charset="0"/>
              </a:rPr>
              <a:t>Binder</a:t>
            </a:r>
            <a:endParaRPr lang="en-US" sz="8000" dirty="0">
              <a:latin typeface="Janda Closer To Free" panose="02000503000000020003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597" y="685798"/>
            <a:ext cx="1832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Unit of Study: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133600" y="1295400"/>
            <a:ext cx="5037997" cy="1066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4597" y="1374348"/>
            <a:ext cx="1605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Standards Addressed: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610873" y="2512989"/>
            <a:ext cx="5560724" cy="228761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47836" y="2590800"/>
            <a:ext cx="862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End</a:t>
            </a: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Goals: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9366" y="5105400"/>
            <a:ext cx="1273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Materials</a:t>
            </a: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Needed: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27150" y="543009"/>
            <a:ext cx="4330850" cy="6096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725173" y="4953000"/>
            <a:ext cx="5560724" cy="144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15629" y="2590800"/>
            <a:ext cx="3786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1.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2.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3.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4.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5000" y="5068431"/>
            <a:ext cx="40107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1.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2.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3.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4.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62634" y="5068431"/>
            <a:ext cx="3946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5.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6.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7.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8.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752600" y="6591300"/>
            <a:ext cx="5533297" cy="144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95456" y="6706731"/>
            <a:ext cx="40107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1.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2.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3.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4.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096" y="6668868"/>
            <a:ext cx="1229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Key Words: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14394" y="6699647"/>
            <a:ext cx="3946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5.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6.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7.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8.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8192869"/>
            <a:ext cx="163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Immersion</a:t>
            </a: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Activity: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815629" y="8153398"/>
            <a:ext cx="5456554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597" y="685798"/>
            <a:ext cx="1690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Assessment</a:t>
            </a:r>
          </a:p>
          <a:p>
            <a:r>
              <a:rPr lang="en-US" dirty="0" smtClean="0">
                <a:latin typeface="Janda Closer To Free" panose="02000503000000020003" pitchFamily="2" charset="0"/>
              </a:rPr>
              <a:t>or Product: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88898" y="552508"/>
            <a:ext cx="4801749" cy="1066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7736" y="1447800"/>
            <a:ext cx="163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Timeline: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703020"/>
              </p:ext>
            </p:extLst>
          </p:nvPr>
        </p:nvGraphicFramePr>
        <p:xfrm>
          <a:off x="767737" y="1828800"/>
          <a:ext cx="6422910" cy="7545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582"/>
                <a:gridCol w="1284582"/>
                <a:gridCol w="1284582"/>
                <a:gridCol w="1284582"/>
                <a:gridCol w="1284582"/>
              </a:tblGrid>
              <a:tr h="532813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886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886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74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08371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Unit Outline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Unit of Study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Goals: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246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Standards to Address: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" y="4739607"/>
            <a:ext cx="3269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Anticipated Areas of Concern: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2292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Supports to Provide: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534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Assessments: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79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2990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6" y="1042628"/>
            <a:ext cx="6544403" cy="405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29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Unit of Study:</a:t>
            </a:r>
            <a:endParaRPr lang="en-US" dirty="0" smtClean="0">
              <a:latin typeface="KG Primary Penmanship" panose="02000506000000020003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25040" y="531690"/>
            <a:ext cx="31311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Math Center Plans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072077"/>
              </p:ext>
            </p:extLst>
          </p:nvPr>
        </p:nvGraphicFramePr>
        <p:xfrm>
          <a:off x="609600" y="1676399"/>
          <a:ext cx="6492240" cy="754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4038600"/>
                <a:gridCol w="1310640"/>
              </a:tblGrid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Standards Addressed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0"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Materials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Needed: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Prerequisite Skills: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Center Details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Assessment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33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65105" y="498157"/>
            <a:ext cx="279268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Math Reminders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294807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July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4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Student Groupings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835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51638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5943601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22217" y="5943600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4:</a:t>
            </a:r>
          </a:p>
        </p:txBody>
      </p:sp>
    </p:spTree>
    <p:extLst>
      <p:ext uri="{BB962C8B-B14F-4D97-AF65-F5344CB8AC3E}">
        <p14:creationId xmlns:p14="http://schemas.microsoft.com/office/powerpoint/2010/main" val="7342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Student Groupings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5: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6:</a:t>
            </a:r>
          </a:p>
        </p:txBody>
      </p:sp>
    </p:spTree>
    <p:extLst>
      <p:ext uri="{BB962C8B-B14F-4D97-AF65-F5344CB8AC3E}">
        <p14:creationId xmlns:p14="http://schemas.microsoft.com/office/powerpoint/2010/main" val="3535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Student Groupings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3" y="6974422"/>
            <a:ext cx="6510686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Notes/Observations:</a:t>
            </a:r>
          </a:p>
        </p:txBody>
      </p:sp>
    </p:spTree>
    <p:extLst>
      <p:ext uri="{BB962C8B-B14F-4D97-AF65-F5344CB8AC3E}">
        <p14:creationId xmlns:p14="http://schemas.microsoft.com/office/powerpoint/2010/main" val="38483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  <a:p>
            <a:pPr algn="ctr"/>
            <a:endParaRPr lang="en-US" dirty="0">
              <a:latin typeface="KG Primary Penmanship" panose="02000506000000020003" pitchFamily="2" charset="0"/>
            </a:endParaRPr>
          </a:p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Assistant:</a:t>
            </a:r>
            <a:endParaRPr lang="en-US" dirty="0" smtClean="0">
              <a:latin typeface="KG Primary Penmanship" panose="02000506000000020003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737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Assistant Guide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907820" y="1066800"/>
            <a:ext cx="3492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Skill/ Standards Addressed</a:t>
            </a:r>
          </a:p>
          <a:p>
            <a:endParaRPr lang="en-US" dirty="0">
              <a:latin typeface="KG Primary Penmanship" panose="02000506000000020003" pitchFamily="2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3" y="6974422"/>
            <a:ext cx="6510686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3517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Notes/Observations for Teacher: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1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  <a:p>
            <a:pPr algn="ctr"/>
            <a:endParaRPr lang="en-US" dirty="0">
              <a:latin typeface="KG Primary Penmanship" panose="02000506000000020003" pitchFamily="2" charset="0"/>
            </a:endParaRPr>
          </a:p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Assistant:</a:t>
            </a:r>
            <a:endParaRPr lang="en-US" dirty="0" smtClean="0">
              <a:latin typeface="KG Primary Penmanship" panose="02000506000000020003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6506302" cy="4345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737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Assistant Guide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907820" y="1066800"/>
            <a:ext cx="34929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Skill/ Standards Addressed</a:t>
            </a:r>
          </a:p>
          <a:p>
            <a:endParaRPr lang="en-US" dirty="0">
              <a:latin typeface="KG Primary Penmanship" panose="02000506000000020003" pitchFamily="2" charset="0"/>
            </a:endParaRPr>
          </a:p>
          <a:p>
            <a:r>
              <a:rPr lang="en-US" dirty="0" smtClean="0">
                <a:latin typeface="KG Primary Penmanship" panose="02000506000000020003" pitchFamily="2" charset="0"/>
              </a:rPr>
              <a:t>Students</a:t>
            </a:r>
            <a:endParaRPr lang="en-US" dirty="0" smtClean="0">
              <a:latin typeface="KG Primary Penmanship" panose="02000506000000020003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636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Task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4013" y="6974422"/>
            <a:ext cx="6510686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3517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Notes/Observations for Teacher:</a:t>
            </a:r>
            <a:endParaRPr lang="en-US" sz="2400" dirty="0" smtClean="0"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74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8936" y="3963412"/>
            <a:ext cx="611891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Janda Closer To Free" panose="02000503000000020003" pitchFamily="2" charset="0"/>
              </a:rPr>
              <a:t>Math</a:t>
            </a:r>
          </a:p>
          <a:p>
            <a:pPr algn="ctr"/>
            <a:r>
              <a:rPr lang="en-US" sz="9600" dirty="0" smtClean="0">
                <a:latin typeface="Janda Closer To Free" panose="02000503000000020003" pitchFamily="2" charset="0"/>
              </a:rPr>
              <a:t>Workshop</a:t>
            </a:r>
            <a:endParaRPr lang="en-US" sz="8800" dirty="0">
              <a:latin typeface="Janda Closer To Free" panose="02000503000000020003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4218" y="462914"/>
            <a:ext cx="35177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Conference Schedule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12721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Notes::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134551"/>
              </p:ext>
            </p:extLst>
          </p:nvPr>
        </p:nvGraphicFramePr>
        <p:xfrm>
          <a:off x="609600" y="2469176"/>
          <a:ext cx="6492240" cy="6751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124200"/>
                <a:gridCol w="2225040"/>
              </a:tblGrid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73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6" y="1042628"/>
            <a:ext cx="6544403" cy="405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4218" y="462914"/>
            <a:ext cx="35177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Conference Schedule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21776"/>
              </p:ext>
            </p:extLst>
          </p:nvPr>
        </p:nvGraphicFramePr>
        <p:xfrm>
          <a:off x="609600" y="1676399"/>
          <a:ext cx="6492240" cy="754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124200"/>
                <a:gridCol w="2225040"/>
              </a:tblGrid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9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8888" y="594616"/>
            <a:ext cx="4288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Closer To Free" panose="02000503000000020003" pitchFamily="2" charset="0"/>
              </a:rPr>
              <a:t>Conference Schedule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Monday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Tuesday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Wednesday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Thursday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Friday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9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66189" y="501014"/>
            <a:ext cx="2933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Math Conference Form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4398772" y="2469177"/>
            <a:ext cx="3185441" cy="5862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-3581400" y="20625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Standards: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42399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Goals::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44318"/>
              </p:ext>
            </p:extLst>
          </p:nvPr>
        </p:nvGraphicFramePr>
        <p:xfrm>
          <a:off x="609600" y="2469176"/>
          <a:ext cx="649224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981200"/>
                <a:gridCol w="2225040"/>
              </a:tblGrid>
              <a:tr h="7315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12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9347" y="1128790"/>
            <a:ext cx="6563453" cy="3841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447" y="106680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Focus:</a:t>
            </a:r>
          </a:p>
          <a:p>
            <a:endParaRPr lang="en-US" dirty="0" smtClean="0">
              <a:latin typeface="KG Primary Penmanship" panose="02000506000000020003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58426" y="448218"/>
            <a:ext cx="748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536975"/>
            <a:ext cx="376474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Math Conference Form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819229"/>
              </p:ext>
            </p:extLst>
          </p:nvPr>
        </p:nvGraphicFramePr>
        <p:xfrm>
          <a:off x="762000" y="205740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/>
                <a:gridCol w="4760686"/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426720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9347" y="5486400"/>
            <a:ext cx="6563453" cy="3841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7447" y="542441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Focus:</a:t>
            </a:r>
          </a:p>
          <a:p>
            <a:endParaRPr lang="en-US" dirty="0" smtClean="0">
              <a:latin typeface="KG Primary Penmanship" panose="02000506000000020003" pitchFamily="2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96470"/>
              </p:ext>
            </p:extLst>
          </p:nvPr>
        </p:nvGraphicFramePr>
        <p:xfrm>
          <a:off x="762000" y="641501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/>
                <a:gridCol w="4760686"/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Wednesday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85800" y="862481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631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0236" y="541573"/>
            <a:ext cx="54457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Class Data for ___________________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402959"/>
              </p:ext>
            </p:extLst>
          </p:nvPr>
        </p:nvGraphicFramePr>
        <p:xfrm>
          <a:off x="609589" y="1136779"/>
          <a:ext cx="6553211" cy="815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5646"/>
                <a:gridCol w="707513"/>
                <a:gridCol w="707513"/>
                <a:gridCol w="707513"/>
                <a:gridCol w="707513"/>
                <a:gridCol w="707513"/>
              </a:tblGrid>
              <a:tr h="66562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2394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7150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81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Student Name;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1449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634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Math Intervention Tracking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31620" y="990600"/>
            <a:ext cx="1168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Primary Penmanship" panose="02000506000000020003" pitchFamily="2" charset="0"/>
              </a:rPr>
              <a:t>Age:</a:t>
            </a:r>
          </a:p>
          <a:p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835" y="7544860"/>
            <a:ext cx="3243052" cy="1601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7544860"/>
            <a:ext cx="3243052" cy="1601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1449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1200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Strengths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80065" y="7544861"/>
            <a:ext cx="271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Next Steps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78812" y="7544861"/>
            <a:ext cx="2530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Parent Contact / Input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69179" y="2436277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Concerns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8397" y="6634147"/>
            <a:ext cx="6593834" cy="800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8835" y="6637836"/>
            <a:ext cx="271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Successful Strategies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764772"/>
              </p:ext>
            </p:extLst>
          </p:nvPr>
        </p:nvGraphicFramePr>
        <p:xfrm>
          <a:off x="638835" y="3979839"/>
          <a:ext cx="6573396" cy="2515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349"/>
                <a:gridCol w="1643349"/>
                <a:gridCol w="1643349"/>
                <a:gridCol w="1643349"/>
              </a:tblGrid>
              <a:tr h="49943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Date (start – end)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Intervention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Teacher Responsible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3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Things to Do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Monday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Tuesday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Wednesday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Thursday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Friday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Week of:</a:t>
            </a:r>
            <a:endParaRPr lang="en-US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2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4171" y="645932"/>
            <a:ext cx="31578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Books to Purchase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983255"/>
              </p:ext>
            </p:extLst>
          </p:nvPr>
        </p:nvGraphicFramePr>
        <p:xfrm>
          <a:off x="685800" y="1447796"/>
          <a:ext cx="6477000" cy="784860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438400"/>
                <a:gridCol w="2133600"/>
                <a:gridCol w="1905000"/>
              </a:tblGrid>
              <a:tr h="79523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Unit of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Study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77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3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4597" y="1676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6367" y="1695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4204" y="609600"/>
            <a:ext cx="680744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Janda Closer To Free" panose="02000503000000020003" pitchFamily="2" charset="0"/>
              </a:rPr>
              <a:t>Supports Needed</a:t>
            </a:r>
          </a:p>
          <a:p>
            <a:pPr algn="ctr"/>
            <a:endParaRPr lang="en-US" sz="1400" dirty="0" smtClean="0">
              <a:latin typeface="Janda Closer To Free" panose="02000503000000020003" pitchFamily="2" charset="0"/>
            </a:endParaRP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Teacher:  ________________________________________ Grade:  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94597" y="3200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66367" y="3219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94597" y="4724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66367" y="4743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94597" y="6248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66367" y="6267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94597" y="7772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866367" y="7791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2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0849" y="594616"/>
            <a:ext cx="6153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Closer To Free" panose="02000503000000020003" pitchFamily="2" charset="0"/>
              </a:rPr>
              <a:t>Goals for our math workshop…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1.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2.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3.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4.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5.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823" y="558164"/>
            <a:ext cx="36431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Important Reminders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94794"/>
              </p:ext>
            </p:extLst>
          </p:nvPr>
        </p:nvGraphicFramePr>
        <p:xfrm>
          <a:off x="685800" y="1143000"/>
          <a:ext cx="6629400" cy="8153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5105400"/>
              </a:tblGrid>
              <a:tr h="1048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  <a:endParaRPr lang="en-US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endParaRPr lang="en-US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410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9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1.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2.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3.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4.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5.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7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6455" y="649068"/>
            <a:ext cx="5673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Janda Closer To Free" panose="02000503000000020003" pitchFamily="2" charset="0"/>
              </a:rPr>
              <a:t>Visualizing our Math Workshop</a:t>
            </a:r>
            <a:endParaRPr lang="en-US" sz="2800" dirty="0">
              <a:latin typeface="Janda Closer To Free" panose="02000503000000020003" pitchFamily="2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388898" y="3962400"/>
            <a:ext cx="2945101" cy="3429000"/>
          </a:xfrm>
          <a:prstGeom prst="roundRect">
            <a:avLst/>
          </a:prstGeom>
          <a:solidFill>
            <a:schemeClr val="bg1"/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64603" y="4038600"/>
            <a:ext cx="936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Goals: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354583"/>
            <a:ext cx="3175648" cy="24554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527233" y="1394776"/>
            <a:ext cx="1510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Looks Like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3848" y="1354582"/>
            <a:ext cx="3175648" cy="245541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774304" y="1394776"/>
            <a:ext cx="1692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Sounds Like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4850" y="7543801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472898" y="7605357"/>
            <a:ext cx="1639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Organization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32898" y="7533624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11535" y="7605357"/>
            <a:ext cx="2018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To think about: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9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62100" y="659250"/>
            <a:ext cx="4800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Janda Closer To Free" panose="02000503000000020003" pitchFamily="2" charset="0"/>
              </a:rPr>
              <a:t>All About a GREAT Math Workshop!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83820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Janda Closer To Free" panose="02000503000000020003" pitchFamily="2" charset="0"/>
              </a:rPr>
              <a:t>Draw what you see when you picture a great math workshop.  Use words and phrases that describe what your reading workshop will look like.</a:t>
            </a:r>
            <a:endParaRPr lang="en-US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4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8898" y="685798"/>
            <a:ext cx="2913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Tracking Growth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94597" y="12954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02749" y="1459468"/>
            <a:ext cx="1816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Back To School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4038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94597" y="67818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48200" y="1383268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  ________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2749" y="2008201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Assessments to Give: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2749" y="3352800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End of Semester Goal: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36616" y="4114800"/>
            <a:ext cx="233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End of 1</a:t>
            </a:r>
            <a:r>
              <a:rPr lang="en-US" sz="1800" baseline="30000" dirty="0" smtClean="0">
                <a:latin typeface="Janda Closer To Free" panose="02000503000000020003" pitchFamily="2" charset="0"/>
              </a:rPr>
              <a:t>st</a:t>
            </a:r>
            <a:r>
              <a:rPr lang="en-US" sz="1800" dirty="0" smtClean="0">
                <a:latin typeface="Janda Closer To Free" panose="02000503000000020003" pitchFamily="2" charset="0"/>
              </a:rPr>
              <a:t> Semester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82067" y="4038600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  ________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9986" y="4601107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Assessments to Give: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36616" y="6008132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End of Semester Goal: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800" y="6858000"/>
            <a:ext cx="247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End of 2nd Semester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8451" y="6781800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  ________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66800" y="7326868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Assessments to Give: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66800" y="8751332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End of Semester Goal: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6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Units of Study at a Glance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7058" y="877385"/>
            <a:ext cx="6894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Primary Penmanship" panose="02000506000000020003" pitchFamily="2" charset="0"/>
              </a:rPr>
              <a:t>Teacher:  ________________________  Year: ________</a:t>
            </a:r>
            <a:endParaRPr lang="en-US" sz="3200" dirty="0">
              <a:latin typeface="KG Primary Penmanship" panose="02000506000000020003" pitchFamily="2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571446"/>
              </p:ext>
            </p:extLst>
          </p:nvPr>
        </p:nvGraphicFramePr>
        <p:xfrm>
          <a:off x="7620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362200"/>
                <a:gridCol w="838200"/>
                <a:gridCol w="2362200"/>
              </a:tblGrid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Units of Study at a Glance</a:t>
            </a:r>
            <a:endParaRPr lang="en-US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76759"/>
              </p:ext>
            </p:extLst>
          </p:nvPr>
        </p:nvGraphicFramePr>
        <p:xfrm>
          <a:off x="762000" y="911250"/>
          <a:ext cx="6400800" cy="8308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362200"/>
                <a:gridCol w="838200"/>
                <a:gridCol w="2362200"/>
              </a:tblGrid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3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761</Words>
  <Application>Microsoft Office PowerPoint</Application>
  <PresentationFormat>Custom</PresentationFormat>
  <Paragraphs>344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</dc:title>
  <dc:creator>Cathy Henry</dc:creator>
  <cp:lastModifiedBy>Cathy Henry</cp:lastModifiedBy>
  <cp:revision>70</cp:revision>
  <cp:lastPrinted>2016-07-01T20:58:42Z</cp:lastPrinted>
  <dcterms:created xsi:type="dcterms:W3CDTF">2016-05-25T18:16:05Z</dcterms:created>
  <dcterms:modified xsi:type="dcterms:W3CDTF">2016-10-28T15:48:36Z</dcterms:modified>
</cp:coreProperties>
</file>