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4" r:id="rId3"/>
    <p:sldId id="394" r:id="rId4"/>
    <p:sldId id="395" r:id="rId5"/>
    <p:sldId id="323" r:id="rId6"/>
    <p:sldId id="316" r:id="rId7"/>
    <p:sldId id="322" r:id="rId8"/>
    <p:sldId id="315" r:id="rId9"/>
    <p:sldId id="266" r:id="rId10"/>
    <p:sldId id="400" r:id="rId11"/>
    <p:sldId id="289" r:id="rId12"/>
    <p:sldId id="399" r:id="rId13"/>
    <p:sldId id="258" r:id="rId14"/>
    <p:sldId id="364" r:id="rId15"/>
    <p:sldId id="401" r:id="rId16"/>
    <p:sldId id="402" r:id="rId17"/>
    <p:sldId id="285" r:id="rId18"/>
    <p:sldId id="365" r:id="rId19"/>
    <p:sldId id="403" r:id="rId20"/>
    <p:sldId id="362" r:id="rId21"/>
    <p:sldId id="331" r:id="rId22"/>
    <p:sldId id="366" r:id="rId23"/>
    <p:sldId id="367" r:id="rId24"/>
    <p:sldId id="368" r:id="rId25"/>
    <p:sldId id="380" r:id="rId26"/>
    <p:sldId id="381" r:id="rId27"/>
    <p:sldId id="382" r:id="rId28"/>
    <p:sldId id="383" r:id="rId29"/>
    <p:sldId id="384" r:id="rId30"/>
    <p:sldId id="385" r:id="rId31"/>
    <p:sldId id="386" r:id="rId32"/>
    <p:sldId id="387" r:id="rId33"/>
    <p:sldId id="388" r:id="rId34"/>
    <p:sldId id="389" r:id="rId35"/>
    <p:sldId id="390" r:id="rId36"/>
    <p:sldId id="279" r:id="rId37"/>
    <p:sldId id="393" r:id="rId38"/>
    <p:sldId id="392" r:id="rId39"/>
    <p:sldId id="391" r:id="rId40"/>
    <p:sldId id="370" r:id="rId41"/>
    <p:sldId id="371" r:id="rId42"/>
    <p:sldId id="369" r:id="rId43"/>
    <p:sldId id="372" r:id="rId44"/>
    <p:sldId id="347" r:id="rId45"/>
    <p:sldId id="303" r:id="rId46"/>
    <p:sldId id="374" r:id="rId47"/>
    <p:sldId id="375" r:id="rId48"/>
    <p:sldId id="373" r:id="rId49"/>
    <p:sldId id="332" r:id="rId50"/>
    <p:sldId id="376" r:id="rId51"/>
    <p:sldId id="377" r:id="rId52"/>
    <p:sldId id="378" r:id="rId53"/>
    <p:sldId id="379" r:id="rId54"/>
    <p:sldId id="357" r:id="rId55"/>
    <p:sldId id="354" r:id="rId56"/>
    <p:sldId id="398" r:id="rId57"/>
    <p:sldId id="295" r:id="rId58"/>
    <p:sldId id="262" r:id="rId59"/>
    <p:sldId id="283" r:id="rId60"/>
    <p:sldId id="397" r:id="rId61"/>
    <p:sldId id="396" r:id="rId62"/>
  </p:sldIdLst>
  <p:sldSz cx="7772400" cy="10058400"/>
  <p:notesSz cx="7102475" cy="9388475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0059" autoAdjust="0"/>
  </p:normalViewPr>
  <p:slideViewPr>
    <p:cSldViewPr>
      <p:cViewPr varScale="1">
        <p:scale>
          <a:sx n="55" d="100"/>
          <a:sy n="55" d="100"/>
        </p:scale>
        <p:origin x="2424" y="2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0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92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22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41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6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81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7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93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6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4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6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616CC-5D3D-4884-945F-36359B9B1966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7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5724" y="3661350"/>
            <a:ext cx="682590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>
                <a:latin typeface="KG Miss Kindergarten" panose="02000000000000000000" pitchFamily="2" charset="0"/>
              </a:rPr>
              <a:t>Reading</a:t>
            </a:r>
          </a:p>
          <a:p>
            <a:pPr algn="ctr"/>
            <a:r>
              <a:rPr lang="en-US" sz="8000" dirty="0">
                <a:latin typeface="KG Miss Kindergarten" panose="02000000000000000000" pitchFamily="2" charset="0"/>
              </a:rPr>
              <a:t>Management</a:t>
            </a:r>
          </a:p>
          <a:p>
            <a:pPr algn="ctr"/>
            <a:r>
              <a:rPr lang="en-US" sz="8000" dirty="0">
                <a:latin typeface="KG Miss Kindergarten" panose="02000000000000000000" pitchFamily="2" charset="0"/>
              </a:rPr>
              <a:t>Binder</a:t>
            </a:r>
          </a:p>
        </p:txBody>
      </p:sp>
      <p:sp>
        <p:nvSpPr>
          <p:cNvPr id="2" name="Rectangle 1"/>
          <p:cNvSpPr/>
          <p:nvPr/>
        </p:nvSpPr>
        <p:spPr>
          <a:xfrm>
            <a:off x="685800" y="990600"/>
            <a:ext cx="64770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589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88898" y="685798"/>
            <a:ext cx="291355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Tracking Growth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0A9C31A-BE84-4A76-B8C7-B47D7B24D4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574020"/>
              </p:ext>
            </p:extLst>
          </p:nvPr>
        </p:nvGraphicFramePr>
        <p:xfrm>
          <a:off x="685800" y="1371600"/>
          <a:ext cx="6477000" cy="792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00">
                  <a:extLst>
                    <a:ext uri="{9D8B030D-6E8A-4147-A177-3AD203B41FA5}">
                      <a16:colId xmlns:a16="http://schemas.microsoft.com/office/drawing/2014/main" val="2463970931"/>
                    </a:ext>
                  </a:extLst>
                </a:gridCol>
                <a:gridCol w="3238500">
                  <a:extLst>
                    <a:ext uri="{9D8B030D-6E8A-4147-A177-3AD203B41FA5}">
                      <a16:colId xmlns:a16="http://schemas.microsoft.com/office/drawing/2014/main" val="3111188244"/>
                    </a:ext>
                  </a:extLst>
                </a:gridCol>
              </a:tblGrid>
              <a:tr h="39624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Quarter 1: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Assessments to give: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Quarter 2:</a:t>
                      </a:r>
                    </a:p>
                    <a:p>
                      <a:endParaRPr lang="en-US" b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r>
                        <a:rPr lang="en-US" b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Assessments to give:</a:t>
                      </a:r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676333"/>
                  </a:ext>
                </a:extLst>
              </a:tr>
              <a:tr h="39624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Quarter 3: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Assessments to give: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Quarter 4:</a:t>
                      </a:r>
                    </a:p>
                    <a:p>
                      <a:endParaRPr lang="en-US" b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r>
                        <a:rPr lang="en-US" b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Assessments to give:</a:t>
                      </a:r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868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417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112024"/>
              </p:ext>
            </p:extLst>
          </p:nvPr>
        </p:nvGraphicFramePr>
        <p:xfrm>
          <a:off x="990600" y="304800"/>
          <a:ext cx="6400800" cy="9445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Grade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Reading A to 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Rigby Literacy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Guided Reading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Accelerated Reader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Reading Recovery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Lexile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0.0 - 0.2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 –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0.2 – 0.4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 - 1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0.5 – 0.9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1.0 – 1.1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3 - 4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0 - 250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7 - 8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6 - 8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1.4 – 1.5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9 - 10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11 - 12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13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 - 14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J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1.8 – 1.9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15 - 16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J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2.0 – 2.1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17 - 18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251 - 335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2.2 – 2.4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19 - 20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2.5 – 2.6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336 - 425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2.7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3.0 – 3.2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426 - 500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3.3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 – 3.6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3.7 – 3.9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501 - 575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4.0 – 4.2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576 -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638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4.3 – 4.6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4.7 – 4.9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639 - 700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5.0 – 5.1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701 - 763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5.2 – 5.4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5.5 – 5.7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764 - 825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32319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5.8 – 5.9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16200000">
            <a:off x="-2127818" y="4928108"/>
            <a:ext cx="58367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Leveling System Comparison (Approximation)</a:t>
            </a:r>
          </a:p>
        </p:txBody>
      </p:sp>
    </p:spTree>
    <p:extLst>
      <p:ext uri="{BB962C8B-B14F-4D97-AF65-F5344CB8AC3E}">
        <p14:creationId xmlns:p14="http://schemas.microsoft.com/office/powerpoint/2010/main" val="1174207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5324" y="594616"/>
            <a:ext cx="39957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KG Miss Kindergarten" panose="02000000000000000000" pitchFamily="2" charset="0"/>
              </a:rPr>
              <a:t>Setting a purpose for reading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08452" y="1196709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708452" y="3067053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834192" y="3109386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1.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79522" y="4601452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05262" y="4643785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2.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729234" y="6135851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43089" y="6212051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3.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694597" y="7772400"/>
            <a:ext cx="6477000" cy="1498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84480" y="7858999"/>
            <a:ext cx="1635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Miss Kindergarten" panose="02000000000000000000" pitchFamily="2" charset="0"/>
              </a:rPr>
              <a:t>Other notes: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C6FAF0-62BE-4910-82C4-F5E4BFAA08AA}"/>
              </a:ext>
            </a:extLst>
          </p:cNvPr>
          <p:cNvSpPr txBox="1"/>
          <p:nvPr/>
        </p:nvSpPr>
        <p:spPr>
          <a:xfrm>
            <a:off x="838200" y="1232305"/>
            <a:ext cx="21619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KG Miss Kindergarten" panose="02000000000000000000" pitchFamily="2" charset="0"/>
              </a:rPr>
              <a:t>Current focus: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0FD1C5-0506-4735-8C6A-E2B3738DAFD4}"/>
              </a:ext>
            </a:extLst>
          </p:cNvPr>
          <p:cNvSpPr txBox="1"/>
          <p:nvPr/>
        </p:nvSpPr>
        <p:spPr>
          <a:xfrm>
            <a:off x="701525" y="2579375"/>
            <a:ext cx="32031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KG Miss Kindergarten" panose="02000000000000000000" pitchFamily="2" charset="0"/>
              </a:rPr>
              <a:t>Desired learning results:</a:t>
            </a:r>
          </a:p>
        </p:txBody>
      </p:sp>
    </p:spTree>
    <p:extLst>
      <p:ext uri="{BB962C8B-B14F-4D97-AF65-F5344CB8AC3E}">
        <p14:creationId xmlns:p14="http://schemas.microsoft.com/office/powerpoint/2010/main" val="3609946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1967" y="511141"/>
            <a:ext cx="3329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Units of Study at a Glance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7058" y="877385"/>
            <a:ext cx="6894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Primary Penmanship" panose="02000506000000020003" pitchFamily="2" charset="0"/>
              </a:rPr>
              <a:t>Teacher:  ________________________  Year: ________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571446"/>
              </p:ext>
            </p:extLst>
          </p:nvPr>
        </p:nvGraphicFramePr>
        <p:xfrm>
          <a:off x="762000" y="1688295"/>
          <a:ext cx="6400800" cy="7531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December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November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April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October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March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September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February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August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January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46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1967" y="511141"/>
            <a:ext cx="3329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Units of Study at a Glance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76759"/>
              </p:ext>
            </p:extLst>
          </p:nvPr>
        </p:nvGraphicFramePr>
        <p:xfrm>
          <a:off x="762000" y="911250"/>
          <a:ext cx="6400800" cy="8308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6179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December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179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November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April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179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October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March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179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September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February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179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August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January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396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1967" y="511141"/>
            <a:ext cx="3329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Units of Study at a Glance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7058" y="877385"/>
            <a:ext cx="6894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Primary Penmanship" panose="02000506000000020003" pitchFamily="2" charset="0"/>
              </a:rPr>
              <a:t>Teacher:  ________________________  Year: ________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810747"/>
              </p:ext>
            </p:extLst>
          </p:nvPr>
        </p:nvGraphicFramePr>
        <p:xfrm>
          <a:off x="762000" y="1688295"/>
          <a:ext cx="6400800" cy="7531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January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June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December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November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April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October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March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September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February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810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97617" y="609602"/>
            <a:ext cx="3329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Units of Study at a Glance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F1763BA-85D5-4088-A91E-F64B579E5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529707"/>
              </p:ext>
            </p:extLst>
          </p:nvPr>
        </p:nvGraphicFramePr>
        <p:xfrm>
          <a:off x="762000" y="1066801"/>
          <a:ext cx="6400800" cy="815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3068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January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June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068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December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068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November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April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068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October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March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068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September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February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574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4597" y="685798"/>
            <a:ext cx="18325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Unit of Study: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133600" y="1295400"/>
            <a:ext cx="5037997" cy="1066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4597" y="1374348"/>
            <a:ext cx="1605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Standards Addressed: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610873" y="2512989"/>
            <a:ext cx="5560724" cy="228761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47836" y="2590800"/>
            <a:ext cx="862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End</a:t>
            </a:r>
          </a:p>
          <a:p>
            <a:r>
              <a:rPr lang="en-US" sz="1800" dirty="0">
                <a:latin typeface="Janda Closer To Free" panose="02000503000000020003" pitchFamily="2" charset="0"/>
              </a:rPr>
              <a:t>Goals: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9366" y="5105400"/>
            <a:ext cx="1273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Materials</a:t>
            </a:r>
          </a:p>
          <a:p>
            <a:r>
              <a:rPr lang="en-US" sz="1800" dirty="0">
                <a:latin typeface="Janda Closer To Free" panose="02000503000000020003" pitchFamily="2" charset="0"/>
              </a:rPr>
              <a:t>Needed:</a:t>
            </a:r>
          </a:p>
        </p:txBody>
      </p:sp>
      <p:sp>
        <p:nvSpPr>
          <p:cNvPr id="2" name="Rectangle 1"/>
          <p:cNvSpPr/>
          <p:nvPr/>
        </p:nvSpPr>
        <p:spPr>
          <a:xfrm>
            <a:off x="2527150" y="543009"/>
            <a:ext cx="4330850" cy="6096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725173" y="4953000"/>
            <a:ext cx="5560724" cy="1447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15629" y="2590800"/>
            <a:ext cx="37863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1.</a:t>
            </a:r>
          </a:p>
          <a:p>
            <a:endParaRPr lang="en-US" sz="1800" dirty="0">
              <a:latin typeface="Janda Closer To Free" panose="02000503000000020003" pitchFamily="2" charset="0"/>
            </a:endParaRPr>
          </a:p>
          <a:p>
            <a:r>
              <a:rPr lang="en-US" sz="1800" dirty="0">
                <a:latin typeface="Janda Closer To Free" panose="02000503000000020003" pitchFamily="2" charset="0"/>
              </a:rPr>
              <a:t>2.</a:t>
            </a:r>
          </a:p>
          <a:p>
            <a:endParaRPr lang="en-US" sz="1800" dirty="0">
              <a:latin typeface="Janda Closer To Free" panose="02000503000000020003" pitchFamily="2" charset="0"/>
            </a:endParaRPr>
          </a:p>
          <a:p>
            <a:r>
              <a:rPr lang="en-US" sz="1800" dirty="0">
                <a:latin typeface="Janda Closer To Free" panose="02000503000000020003" pitchFamily="2" charset="0"/>
              </a:rPr>
              <a:t>3.</a:t>
            </a:r>
          </a:p>
          <a:p>
            <a:endParaRPr lang="en-US" sz="1800" dirty="0">
              <a:latin typeface="Janda Closer To Free" panose="02000503000000020003" pitchFamily="2" charset="0"/>
            </a:endParaRPr>
          </a:p>
          <a:p>
            <a:r>
              <a:rPr lang="en-US" sz="1800" dirty="0">
                <a:latin typeface="Janda Closer To Free" panose="02000503000000020003" pitchFamily="2" charset="0"/>
              </a:rPr>
              <a:t>4.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5000" y="5068431"/>
            <a:ext cx="40107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1.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2.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3.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4.</a:t>
            </a:r>
          </a:p>
          <a:p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62634" y="5068431"/>
            <a:ext cx="39466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5.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6.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7.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8.</a:t>
            </a:r>
          </a:p>
          <a:p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752600" y="6591300"/>
            <a:ext cx="5533297" cy="1447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995456" y="6706731"/>
            <a:ext cx="40107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1.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2.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3.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4.</a:t>
            </a:r>
          </a:p>
          <a:p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6096" y="6668868"/>
            <a:ext cx="1229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Key Words: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14394" y="6699647"/>
            <a:ext cx="39466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5.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6.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7.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8.</a:t>
            </a:r>
          </a:p>
          <a:p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8192869"/>
            <a:ext cx="163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Immersion</a:t>
            </a:r>
          </a:p>
          <a:p>
            <a:r>
              <a:rPr lang="en-US" sz="1800" dirty="0">
                <a:latin typeface="Janda Closer To Free" panose="02000503000000020003" pitchFamily="2" charset="0"/>
              </a:rPr>
              <a:t>Activity: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1815629" y="8153398"/>
            <a:ext cx="5456554" cy="114300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342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4597" y="685798"/>
            <a:ext cx="16907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Assessment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or Product: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388898" y="552508"/>
            <a:ext cx="4801749" cy="1066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67736" y="1447800"/>
            <a:ext cx="163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Timeline: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703020"/>
              </p:ext>
            </p:extLst>
          </p:nvPr>
        </p:nvGraphicFramePr>
        <p:xfrm>
          <a:off x="767737" y="1828800"/>
          <a:ext cx="6422910" cy="7545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2813"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886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886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886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886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6886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886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744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4597" y="685798"/>
            <a:ext cx="2896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Mini-Lesson Schedule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94597" y="1134139"/>
            <a:ext cx="315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Current unit of study: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054685"/>
              </p:ext>
            </p:extLst>
          </p:nvPr>
        </p:nvGraphicFramePr>
        <p:xfrm>
          <a:off x="609600" y="1600200"/>
          <a:ext cx="6675120" cy="7696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58435091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3024">
                <a:tc>
                  <a:txBody>
                    <a:bodyPr/>
                    <a:lstStyle/>
                    <a:p>
                      <a:pPr algn="ctr"/>
                      <a:endParaRPr lang="en-US" sz="1500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focus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mentor 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details/ notes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0635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Mon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0635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Tues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0635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Wed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0635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Thurs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10635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Fri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151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9972" y="3963412"/>
            <a:ext cx="627684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>
                <a:latin typeface="KG Miss Kindergarten" panose="02000000000000000000" pitchFamily="2" charset="0"/>
              </a:rPr>
              <a:t>Reading</a:t>
            </a:r>
          </a:p>
          <a:p>
            <a:pPr algn="ctr"/>
            <a:r>
              <a:rPr lang="en-US" sz="9600" dirty="0">
                <a:latin typeface="KG Miss Kindergarten" panose="02000000000000000000" pitchFamily="2" charset="0"/>
              </a:rPr>
              <a:t>Workshop</a:t>
            </a:r>
            <a:endParaRPr lang="en-US" sz="8800" dirty="0">
              <a:latin typeface="KG Miss Kindergarten" panose="02000000000000000000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990600"/>
            <a:ext cx="64770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954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618397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69179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18397" y="7012522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969179" y="7012522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Subject: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208371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Unit Outline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99060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Unit of Study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776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Goals: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62400" y="2436277"/>
            <a:ext cx="246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Standards to Address: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09600" y="4739607"/>
            <a:ext cx="3269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Anticipated Areas of Concern: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38600" y="4739606"/>
            <a:ext cx="2292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Supports to Provide: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1118" y="7012523"/>
            <a:ext cx="1534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Assessments: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38600" y="7012522"/>
            <a:ext cx="794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2299053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34881" y="498157"/>
            <a:ext cx="325313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Reading Reminders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294807"/>
              </p:ext>
            </p:extLst>
          </p:nvPr>
        </p:nvGraphicFramePr>
        <p:xfrm>
          <a:off x="609600" y="1028700"/>
          <a:ext cx="6705600" cy="826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January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August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September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October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December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4392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Goal: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1408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Student Groupings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99060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Teacher: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38835" y="5943600"/>
            <a:ext cx="3243052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969179" y="5943600"/>
            <a:ext cx="3243052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1: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51638" y="2436277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2: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6344" y="5943601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3: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22217" y="5943600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4:</a:t>
            </a:r>
          </a:p>
        </p:txBody>
      </p:sp>
    </p:spTree>
    <p:extLst>
      <p:ext uri="{BB962C8B-B14F-4D97-AF65-F5344CB8AC3E}">
        <p14:creationId xmlns:p14="http://schemas.microsoft.com/office/powerpoint/2010/main" val="7342343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618397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69179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18397" y="7012522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969179" y="7012522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Goal: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1408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Student Groupings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99060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Teacher: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1: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62400" y="2436277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2: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6344" y="4739607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3: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38600" y="4739606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4: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1118" y="7012523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5: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38600" y="7012522"/>
            <a:ext cx="1064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6:</a:t>
            </a:r>
          </a:p>
        </p:txBody>
      </p:sp>
    </p:spTree>
    <p:extLst>
      <p:ext uri="{BB962C8B-B14F-4D97-AF65-F5344CB8AC3E}">
        <p14:creationId xmlns:p14="http://schemas.microsoft.com/office/powerpoint/2010/main" val="3535629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618397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69179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Goal: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1408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Student Groupings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99060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Teacher: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1: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62400" y="2436277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2: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6344" y="4739607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3: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38600" y="4739606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4: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14013" y="6974422"/>
            <a:ext cx="6510686" cy="23219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25765" y="6974422"/>
            <a:ext cx="2217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Notes/Observations:</a:t>
            </a:r>
          </a:p>
        </p:txBody>
      </p:sp>
    </p:spTree>
    <p:extLst>
      <p:ext uri="{BB962C8B-B14F-4D97-AF65-F5344CB8AC3E}">
        <p14:creationId xmlns:p14="http://schemas.microsoft.com/office/powerpoint/2010/main" val="3848364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Goal: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1408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Student Groupings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407380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99060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Teacher: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14012" y="6974422"/>
            <a:ext cx="6624987" cy="23219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25765" y="6974422"/>
            <a:ext cx="2217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Notes/Observations: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EBF5690-764E-4BBA-AB81-ABA2D2006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810594"/>
              </p:ext>
            </p:extLst>
          </p:nvPr>
        </p:nvGraphicFramePr>
        <p:xfrm>
          <a:off x="614012" y="2438400"/>
          <a:ext cx="6624988" cy="4343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247">
                  <a:extLst>
                    <a:ext uri="{9D8B030D-6E8A-4147-A177-3AD203B41FA5}">
                      <a16:colId xmlns:a16="http://schemas.microsoft.com/office/drawing/2014/main" val="301680163"/>
                    </a:ext>
                  </a:extLst>
                </a:gridCol>
                <a:gridCol w="1656247">
                  <a:extLst>
                    <a:ext uri="{9D8B030D-6E8A-4147-A177-3AD203B41FA5}">
                      <a16:colId xmlns:a16="http://schemas.microsoft.com/office/drawing/2014/main" val="2208603765"/>
                    </a:ext>
                  </a:extLst>
                </a:gridCol>
                <a:gridCol w="1656247">
                  <a:extLst>
                    <a:ext uri="{9D8B030D-6E8A-4147-A177-3AD203B41FA5}">
                      <a16:colId xmlns:a16="http://schemas.microsoft.com/office/drawing/2014/main" val="478161109"/>
                    </a:ext>
                  </a:extLst>
                </a:gridCol>
                <a:gridCol w="1656247">
                  <a:extLst>
                    <a:ext uri="{9D8B030D-6E8A-4147-A177-3AD203B41FA5}">
                      <a16:colId xmlns:a16="http://schemas.microsoft.com/office/drawing/2014/main" val="2840003141"/>
                    </a:ext>
                  </a:extLst>
                </a:gridCol>
              </a:tblGrid>
              <a:tr h="620485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56806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432483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42756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15486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17879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845265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799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4547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Goal: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1408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Student Groupings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407380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99060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Teacher: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14012" y="6974422"/>
            <a:ext cx="6624987" cy="23219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25765" y="6974422"/>
            <a:ext cx="2217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Notes/Observations: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EBF5690-764E-4BBA-AB81-ABA2D2006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388201"/>
              </p:ext>
            </p:extLst>
          </p:nvPr>
        </p:nvGraphicFramePr>
        <p:xfrm>
          <a:off x="614012" y="2438400"/>
          <a:ext cx="6624990" cy="4343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998">
                  <a:extLst>
                    <a:ext uri="{9D8B030D-6E8A-4147-A177-3AD203B41FA5}">
                      <a16:colId xmlns:a16="http://schemas.microsoft.com/office/drawing/2014/main" val="301680163"/>
                    </a:ext>
                  </a:extLst>
                </a:gridCol>
                <a:gridCol w="1324998">
                  <a:extLst>
                    <a:ext uri="{9D8B030D-6E8A-4147-A177-3AD203B41FA5}">
                      <a16:colId xmlns:a16="http://schemas.microsoft.com/office/drawing/2014/main" val="2208603765"/>
                    </a:ext>
                  </a:extLst>
                </a:gridCol>
                <a:gridCol w="1324998">
                  <a:extLst>
                    <a:ext uri="{9D8B030D-6E8A-4147-A177-3AD203B41FA5}">
                      <a16:colId xmlns:a16="http://schemas.microsoft.com/office/drawing/2014/main" val="478161109"/>
                    </a:ext>
                  </a:extLst>
                </a:gridCol>
                <a:gridCol w="1324998">
                  <a:extLst>
                    <a:ext uri="{9D8B030D-6E8A-4147-A177-3AD203B41FA5}">
                      <a16:colId xmlns:a16="http://schemas.microsoft.com/office/drawing/2014/main" val="2840003141"/>
                    </a:ext>
                  </a:extLst>
                </a:gridCol>
                <a:gridCol w="1324998">
                  <a:extLst>
                    <a:ext uri="{9D8B030D-6E8A-4147-A177-3AD203B41FA5}">
                      <a16:colId xmlns:a16="http://schemas.microsoft.com/office/drawing/2014/main" val="2926082964"/>
                    </a:ext>
                  </a:extLst>
                </a:gridCol>
              </a:tblGrid>
              <a:tr h="620485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56806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432483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42756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15486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17879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845265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799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0891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Goal: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1408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Student Groupings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407380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99060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Teacher: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EBF5690-764E-4BBA-AB81-ABA2D2006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809184"/>
              </p:ext>
            </p:extLst>
          </p:nvPr>
        </p:nvGraphicFramePr>
        <p:xfrm>
          <a:off x="614012" y="2438400"/>
          <a:ext cx="6548787" cy="3298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929">
                  <a:extLst>
                    <a:ext uri="{9D8B030D-6E8A-4147-A177-3AD203B41FA5}">
                      <a16:colId xmlns:a16="http://schemas.microsoft.com/office/drawing/2014/main" val="301680163"/>
                    </a:ext>
                  </a:extLst>
                </a:gridCol>
                <a:gridCol w="2182929">
                  <a:extLst>
                    <a:ext uri="{9D8B030D-6E8A-4147-A177-3AD203B41FA5}">
                      <a16:colId xmlns:a16="http://schemas.microsoft.com/office/drawing/2014/main" val="2208603765"/>
                    </a:ext>
                  </a:extLst>
                </a:gridCol>
                <a:gridCol w="2182929">
                  <a:extLst>
                    <a:ext uri="{9D8B030D-6E8A-4147-A177-3AD203B41FA5}">
                      <a16:colId xmlns:a16="http://schemas.microsoft.com/office/drawing/2014/main" val="478161109"/>
                    </a:ext>
                  </a:extLst>
                </a:gridCol>
              </a:tblGrid>
              <a:tr h="659612"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56806"/>
                  </a:ext>
                </a:extLst>
              </a:tr>
              <a:tr h="6596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432483"/>
                  </a:ext>
                </a:extLst>
              </a:tr>
              <a:tr h="6596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42756"/>
                  </a:ext>
                </a:extLst>
              </a:tr>
              <a:tr h="6596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15486"/>
                  </a:ext>
                </a:extLst>
              </a:tr>
              <a:tr h="6596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17879"/>
                  </a:ext>
                </a:extLst>
              </a:tr>
            </a:tbl>
          </a:graphicData>
        </a:graphic>
      </p:graphicFrame>
      <p:graphicFrame>
        <p:nvGraphicFramePr>
          <p:cNvPr id="13" name="Table 2">
            <a:extLst>
              <a:ext uri="{FF2B5EF4-FFF2-40B4-BE49-F238E27FC236}">
                <a16:creationId xmlns:a16="http://schemas.microsoft.com/office/drawing/2014/main" id="{9162E753-D149-401A-8DA8-21ABABF0F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087030"/>
              </p:ext>
            </p:extLst>
          </p:nvPr>
        </p:nvGraphicFramePr>
        <p:xfrm>
          <a:off x="637685" y="5979230"/>
          <a:ext cx="6548787" cy="3298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929">
                  <a:extLst>
                    <a:ext uri="{9D8B030D-6E8A-4147-A177-3AD203B41FA5}">
                      <a16:colId xmlns:a16="http://schemas.microsoft.com/office/drawing/2014/main" val="301680163"/>
                    </a:ext>
                  </a:extLst>
                </a:gridCol>
                <a:gridCol w="2182929">
                  <a:extLst>
                    <a:ext uri="{9D8B030D-6E8A-4147-A177-3AD203B41FA5}">
                      <a16:colId xmlns:a16="http://schemas.microsoft.com/office/drawing/2014/main" val="2208603765"/>
                    </a:ext>
                  </a:extLst>
                </a:gridCol>
                <a:gridCol w="2182929">
                  <a:extLst>
                    <a:ext uri="{9D8B030D-6E8A-4147-A177-3AD203B41FA5}">
                      <a16:colId xmlns:a16="http://schemas.microsoft.com/office/drawing/2014/main" val="478161109"/>
                    </a:ext>
                  </a:extLst>
                </a:gridCol>
              </a:tblGrid>
              <a:tr h="659612"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56806"/>
                  </a:ext>
                </a:extLst>
              </a:tr>
              <a:tr h="6596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432483"/>
                  </a:ext>
                </a:extLst>
              </a:tr>
              <a:tr h="6596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42756"/>
                  </a:ext>
                </a:extLst>
              </a:tr>
              <a:tr h="6596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15486"/>
                  </a:ext>
                </a:extLst>
              </a:tr>
              <a:tr h="6596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17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0474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61449" y="459273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2228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 Groupings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EBF5690-764E-4BBA-AB81-ABA2D2006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596172"/>
              </p:ext>
            </p:extLst>
          </p:nvPr>
        </p:nvGraphicFramePr>
        <p:xfrm>
          <a:off x="685800" y="948647"/>
          <a:ext cx="6548787" cy="4165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929">
                  <a:extLst>
                    <a:ext uri="{9D8B030D-6E8A-4147-A177-3AD203B41FA5}">
                      <a16:colId xmlns:a16="http://schemas.microsoft.com/office/drawing/2014/main" val="301680163"/>
                    </a:ext>
                  </a:extLst>
                </a:gridCol>
                <a:gridCol w="2182929">
                  <a:extLst>
                    <a:ext uri="{9D8B030D-6E8A-4147-A177-3AD203B41FA5}">
                      <a16:colId xmlns:a16="http://schemas.microsoft.com/office/drawing/2014/main" val="2208603765"/>
                    </a:ext>
                  </a:extLst>
                </a:gridCol>
                <a:gridCol w="2182929">
                  <a:extLst>
                    <a:ext uri="{9D8B030D-6E8A-4147-A177-3AD203B41FA5}">
                      <a16:colId xmlns:a16="http://schemas.microsoft.com/office/drawing/2014/main" val="478161109"/>
                    </a:ext>
                  </a:extLst>
                </a:gridCol>
              </a:tblGrid>
              <a:tr h="480091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56806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432483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42756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15486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1787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/>
                        <a:t>Focus: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20547"/>
                  </a:ext>
                </a:extLst>
              </a:tr>
            </a:tbl>
          </a:graphicData>
        </a:graphic>
      </p:graphicFrame>
      <p:graphicFrame>
        <p:nvGraphicFramePr>
          <p:cNvPr id="12" name="Table 2">
            <a:extLst>
              <a:ext uri="{FF2B5EF4-FFF2-40B4-BE49-F238E27FC236}">
                <a16:creationId xmlns:a16="http://schemas.microsoft.com/office/drawing/2014/main" id="{B23FEA15-8D6B-4EA1-A783-ACF5FE62D6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930449"/>
              </p:ext>
            </p:extLst>
          </p:nvPr>
        </p:nvGraphicFramePr>
        <p:xfrm>
          <a:off x="685800" y="5223509"/>
          <a:ext cx="6548787" cy="4165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929">
                  <a:extLst>
                    <a:ext uri="{9D8B030D-6E8A-4147-A177-3AD203B41FA5}">
                      <a16:colId xmlns:a16="http://schemas.microsoft.com/office/drawing/2014/main" val="301680163"/>
                    </a:ext>
                  </a:extLst>
                </a:gridCol>
                <a:gridCol w="2182929">
                  <a:extLst>
                    <a:ext uri="{9D8B030D-6E8A-4147-A177-3AD203B41FA5}">
                      <a16:colId xmlns:a16="http://schemas.microsoft.com/office/drawing/2014/main" val="2208603765"/>
                    </a:ext>
                  </a:extLst>
                </a:gridCol>
                <a:gridCol w="2182929">
                  <a:extLst>
                    <a:ext uri="{9D8B030D-6E8A-4147-A177-3AD203B41FA5}">
                      <a16:colId xmlns:a16="http://schemas.microsoft.com/office/drawing/2014/main" val="478161109"/>
                    </a:ext>
                  </a:extLst>
                </a:gridCol>
              </a:tblGrid>
              <a:tr h="480091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56806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432483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42756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15486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1787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/>
                        <a:t>Focus: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20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7903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61449" y="459273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2228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 Groupings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EBF5690-764E-4BBA-AB81-ABA2D2006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240306"/>
              </p:ext>
            </p:extLst>
          </p:nvPr>
        </p:nvGraphicFramePr>
        <p:xfrm>
          <a:off x="658704" y="1511078"/>
          <a:ext cx="6548785" cy="7036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757">
                  <a:extLst>
                    <a:ext uri="{9D8B030D-6E8A-4147-A177-3AD203B41FA5}">
                      <a16:colId xmlns:a16="http://schemas.microsoft.com/office/drawing/2014/main" val="301680163"/>
                    </a:ext>
                  </a:extLst>
                </a:gridCol>
                <a:gridCol w="1309757">
                  <a:extLst>
                    <a:ext uri="{9D8B030D-6E8A-4147-A177-3AD203B41FA5}">
                      <a16:colId xmlns:a16="http://schemas.microsoft.com/office/drawing/2014/main" val="2208603765"/>
                    </a:ext>
                  </a:extLst>
                </a:gridCol>
                <a:gridCol w="1309757">
                  <a:extLst>
                    <a:ext uri="{9D8B030D-6E8A-4147-A177-3AD203B41FA5}">
                      <a16:colId xmlns:a16="http://schemas.microsoft.com/office/drawing/2014/main" val="478161109"/>
                    </a:ext>
                  </a:extLst>
                </a:gridCol>
                <a:gridCol w="1309757">
                  <a:extLst>
                    <a:ext uri="{9D8B030D-6E8A-4147-A177-3AD203B41FA5}">
                      <a16:colId xmlns:a16="http://schemas.microsoft.com/office/drawing/2014/main" val="1249666571"/>
                    </a:ext>
                  </a:extLst>
                </a:gridCol>
                <a:gridCol w="1309757">
                  <a:extLst>
                    <a:ext uri="{9D8B030D-6E8A-4147-A177-3AD203B41FA5}">
                      <a16:colId xmlns:a16="http://schemas.microsoft.com/office/drawing/2014/main" val="3088569442"/>
                    </a:ext>
                  </a:extLst>
                </a:gridCol>
              </a:tblGrid>
              <a:tr h="48009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56806"/>
                  </a:ext>
                </a:extLst>
              </a:tr>
              <a:tr h="480091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905724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432483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42756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15486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17879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682229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112589"/>
                  </a:ext>
                </a:extLst>
              </a:tr>
              <a:tr h="1920240">
                <a:tc>
                  <a:txBody>
                    <a:bodyPr/>
                    <a:lstStyle/>
                    <a:p>
                      <a:r>
                        <a:rPr lang="en-US" dirty="0"/>
                        <a:t>Focus: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20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072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3661350"/>
            <a:ext cx="650575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>
                <a:latin typeface="Janda Closer To Free" panose="02000503000000020003" pitchFamily="2" charset="0"/>
              </a:rPr>
              <a:t>Reading</a:t>
            </a:r>
          </a:p>
          <a:p>
            <a:pPr algn="ctr"/>
            <a:r>
              <a:rPr lang="en-US" sz="8000" dirty="0">
                <a:latin typeface="Janda Closer To Free" panose="02000503000000020003" pitchFamily="2" charset="0"/>
              </a:rPr>
              <a:t>Management</a:t>
            </a:r>
          </a:p>
          <a:p>
            <a:pPr algn="ctr"/>
            <a:r>
              <a:rPr lang="en-US" sz="8000" dirty="0">
                <a:latin typeface="Janda Closer To Free" panose="02000503000000020003" pitchFamily="2" charset="0"/>
              </a:rPr>
              <a:t>Binder</a:t>
            </a:r>
          </a:p>
        </p:txBody>
      </p:sp>
      <p:sp>
        <p:nvSpPr>
          <p:cNvPr id="2" name="Rectangle 1"/>
          <p:cNvSpPr/>
          <p:nvPr/>
        </p:nvSpPr>
        <p:spPr>
          <a:xfrm>
            <a:off x="685800" y="990600"/>
            <a:ext cx="64770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166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61449" y="459273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2228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 Groupings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EBF5690-764E-4BBA-AB81-ABA2D2006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087287"/>
              </p:ext>
            </p:extLst>
          </p:nvPr>
        </p:nvGraphicFramePr>
        <p:xfrm>
          <a:off x="658704" y="1151612"/>
          <a:ext cx="6548785" cy="8144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757">
                  <a:extLst>
                    <a:ext uri="{9D8B030D-6E8A-4147-A177-3AD203B41FA5}">
                      <a16:colId xmlns:a16="http://schemas.microsoft.com/office/drawing/2014/main" val="301680163"/>
                    </a:ext>
                  </a:extLst>
                </a:gridCol>
                <a:gridCol w="1309757">
                  <a:extLst>
                    <a:ext uri="{9D8B030D-6E8A-4147-A177-3AD203B41FA5}">
                      <a16:colId xmlns:a16="http://schemas.microsoft.com/office/drawing/2014/main" val="2208603765"/>
                    </a:ext>
                  </a:extLst>
                </a:gridCol>
                <a:gridCol w="1309757">
                  <a:extLst>
                    <a:ext uri="{9D8B030D-6E8A-4147-A177-3AD203B41FA5}">
                      <a16:colId xmlns:a16="http://schemas.microsoft.com/office/drawing/2014/main" val="478161109"/>
                    </a:ext>
                  </a:extLst>
                </a:gridCol>
                <a:gridCol w="1309757">
                  <a:extLst>
                    <a:ext uri="{9D8B030D-6E8A-4147-A177-3AD203B41FA5}">
                      <a16:colId xmlns:a16="http://schemas.microsoft.com/office/drawing/2014/main" val="1249666571"/>
                    </a:ext>
                  </a:extLst>
                </a:gridCol>
                <a:gridCol w="1309757">
                  <a:extLst>
                    <a:ext uri="{9D8B030D-6E8A-4147-A177-3AD203B41FA5}">
                      <a16:colId xmlns:a16="http://schemas.microsoft.com/office/drawing/2014/main" val="3088569442"/>
                    </a:ext>
                  </a:extLst>
                </a:gridCol>
              </a:tblGrid>
              <a:tr h="49899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56806"/>
                  </a:ext>
                </a:extLst>
              </a:tr>
              <a:tr h="1330553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905724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432483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42756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15486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17879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682229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112589"/>
                  </a:ext>
                </a:extLst>
              </a:tr>
              <a:tr h="1995830"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20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5460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61449" y="459273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2228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 Groupings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EBF5690-764E-4BBA-AB81-ABA2D2006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205220"/>
              </p:ext>
            </p:extLst>
          </p:nvPr>
        </p:nvGraphicFramePr>
        <p:xfrm>
          <a:off x="658705" y="985706"/>
          <a:ext cx="6548784" cy="8246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1464">
                  <a:extLst>
                    <a:ext uri="{9D8B030D-6E8A-4147-A177-3AD203B41FA5}">
                      <a16:colId xmlns:a16="http://schemas.microsoft.com/office/drawing/2014/main" val="301680163"/>
                    </a:ext>
                  </a:extLst>
                </a:gridCol>
                <a:gridCol w="1091464">
                  <a:extLst>
                    <a:ext uri="{9D8B030D-6E8A-4147-A177-3AD203B41FA5}">
                      <a16:colId xmlns:a16="http://schemas.microsoft.com/office/drawing/2014/main" val="2208603765"/>
                    </a:ext>
                  </a:extLst>
                </a:gridCol>
                <a:gridCol w="1091464">
                  <a:extLst>
                    <a:ext uri="{9D8B030D-6E8A-4147-A177-3AD203B41FA5}">
                      <a16:colId xmlns:a16="http://schemas.microsoft.com/office/drawing/2014/main" val="478161109"/>
                    </a:ext>
                  </a:extLst>
                </a:gridCol>
                <a:gridCol w="1091464">
                  <a:extLst>
                    <a:ext uri="{9D8B030D-6E8A-4147-A177-3AD203B41FA5}">
                      <a16:colId xmlns:a16="http://schemas.microsoft.com/office/drawing/2014/main" val="1249666571"/>
                    </a:ext>
                  </a:extLst>
                </a:gridCol>
                <a:gridCol w="1091464">
                  <a:extLst>
                    <a:ext uri="{9D8B030D-6E8A-4147-A177-3AD203B41FA5}">
                      <a16:colId xmlns:a16="http://schemas.microsoft.com/office/drawing/2014/main" val="3088569442"/>
                    </a:ext>
                  </a:extLst>
                </a:gridCol>
                <a:gridCol w="1091464">
                  <a:extLst>
                    <a:ext uri="{9D8B030D-6E8A-4147-A177-3AD203B41FA5}">
                      <a16:colId xmlns:a16="http://schemas.microsoft.com/office/drawing/2014/main" val="1796945559"/>
                    </a:ext>
                  </a:extLst>
                </a:gridCol>
              </a:tblGrid>
              <a:tr h="49899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56806"/>
                  </a:ext>
                </a:extLst>
              </a:tr>
              <a:tr h="1330553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905724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432483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42756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15486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17879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682229"/>
                  </a:ext>
                </a:extLst>
              </a:tr>
              <a:tr h="8220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112589"/>
                  </a:ext>
                </a:extLst>
              </a:tr>
              <a:tr h="1995830"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20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6289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9600" y="499620"/>
            <a:ext cx="2621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Small Group Rotations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D44B4779-06B6-44C0-9AC4-BFB78BBA94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452029"/>
              </p:ext>
            </p:extLst>
          </p:nvPr>
        </p:nvGraphicFramePr>
        <p:xfrm>
          <a:off x="656498" y="5196296"/>
          <a:ext cx="6553197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385512355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203809129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31739839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97699848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311718265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333105648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833664158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513813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Rotation #1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134174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Rotation #2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506255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Rotation #3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814006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Rotation #4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66876"/>
                  </a:ext>
                </a:extLst>
              </a:tr>
            </a:tbl>
          </a:graphicData>
        </a:graphic>
      </p:graphicFrame>
      <p:graphicFrame>
        <p:nvGraphicFramePr>
          <p:cNvPr id="11" name="Table 3">
            <a:extLst>
              <a:ext uri="{FF2B5EF4-FFF2-40B4-BE49-F238E27FC236}">
                <a16:creationId xmlns:a16="http://schemas.microsoft.com/office/drawing/2014/main" id="{4747C4D9-C57A-4499-BD14-E76C4F13E0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017783"/>
              </p:ext>
            </p:extLst>
          </p:nvPr>
        </p:nvGraphicFramePr>
        <p:xfrm>
          <a:off x="656498" y="914400"/>
          <a:ext cx="6553197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385512355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203809129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31739839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97699848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311718265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333105648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833664158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513813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Rotation #1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134174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Rotation #2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506255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Rotation #3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814006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Rotation #4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66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0163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61449" y="563572"/>
            <a:ext cx="1116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Week of: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641274"/>
            <a:ext cx="2621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Small Group Rotations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D44B4779-06B6-44C0-9AC4-BFB78BBA944E}"/>
              </a:ext>
            </a:extLst>
          </p:cNvPr>
          <p:cNvGraphicFramePr>
            <a:graphicFrameLocks noGrp="1"/>
          </p:cNvGraphicFramePr>
          <p:nvPr/>
        </p:nvGraphicFramePr>
        <p:xfrm>
          <a:off x="614012" y="1911645"/>
          <a:ext cx="6553197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385512355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203809129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31739839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97699848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311718265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333105648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833664158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513813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Rotation #1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134174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Rotation #2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506255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Rotation #3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814006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Rotation #4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66876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4D6D10D0-4927-4558-BA81-549501C1660E}"/>
              </a:ext>
            </a:extLst>
          </p:cNvPr>
          <p:cNvSpPr/>
          <p:nvPr/>
        </p:nvSpPr>
        <p:spPr>
          <a:xfrm>
            <a:off x="614012" y="6324600"/>
            <a:ext cx="6624987" cy="2971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14B7AA-5582-4CC2-8A47-81BEECC75A16}"/>
              </a:ext>
            </a:extLst>
          </p:cNvPr>
          <p:cNvSpPr txBox="1"/>
          <p:nvPr/>
        </p:nvSpPr>
        <p:spPr>
          <a:xfrm>
            <a:off x="685800" y="6400800"/>
            <a:ext cx="794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11559380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9600" y="499620"/>
            <a:ext cx="2621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Small Group Rotations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D44B4779-06B6-44C0-9AC4-BFB78BBA94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156507"/>
              </p:ext>
            </p:extLst>
          </p:nvPr>
        </p:nvGraphicFramePr>
        <p:xfrm>
          <a:off x="656498" y="5196296"/>
          <a:ext cx="6553197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385512355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203809129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31739839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97699848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311718265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333105648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833664158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513813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Rotation #1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134174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Rotation #2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506255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Rotation #3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814006"/>
                  </a:ext>
                </a:extLst>
              </a:tr>
            </a:tbl>
          </a:graphicData>
        </a:graphic>
      </p:graphicFrame>
      <p:graphicFrame>
        <p:nvGraphicFramePr>
          <p:cNvPr id="11" name="Table 3">
            <a:extLst>
              <a:ext uri="{FF2B5EF4-FFF2-40B4-BE49-F238E27FC236}">
                <a16:creationId xmlns:a16="http://schemas.microsoft.com/office/drawing/2014/main" id="{4747C4D9-C57A-4499-BD14-E76C4F13E0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375863"/>
              </p:ext>
            </p:extLst>
          </p:nvPr>
        </p:nvGraphicFramePr>
        <p:xfrm>
          <a:off x="656498" y="914400"/>
          <a:ext cx="6553197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385512355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203809129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31739839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97699848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311718265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333105648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833664158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513813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Rotation #1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134174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Rotation #2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506255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Rotation #3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814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6918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61449" y="563572"/>
            <a:ext cx="1116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Week of: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641274"/>
            <a:ext cx="2621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Small Group Rotations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D44B4779-06B6-44C0-9AC4-BFB78BBA94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654044"/>
              </p:ext>
            </p:extLst>
          </p:nvPr>
        </p:nvGraphicFramePr>
        <p:xfrm>
          <a:off x="656498" y="1295400"/>
          <a:ext cx="6553197" cy="418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385512355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203809129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31739839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97699848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311718265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333105648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833664158"/>
                    </a:ext>
                  </a:extLst>
                </a:gridCol>
              </a:tblGrid>
              <a:tr h="1046370"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513813"/>
                  </a:ext>
                </a:extLst>
              </a:tr>
              <a:tr h="104637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Rotation #1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134174"/>
                  </a:ext>
                </a:extLst>
              </a:tr>
              <a:tr h="104637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Rotation #2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506255"/>
                  </a:ext>
                </a:extLst>
              </a:tr>
              <a:tr h="104637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Rotation #3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814006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4D6D10D0-4927-4558-BA81-549501C1660E}"/>
              </a:ext>
            </a:extLst>
          </p:cNvPr>
          <p:cNvSpPr/>
          <p:nvPr/>
        </p:nvSpPr>
        <p:spPr>
          <a:xfrm>
            <a:off x="685800" y="5765674"/>
            <a:ext cx="6553199" cy="35307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14B7AA-5582-4CC2-8A47-81BEECC75A16}"/>
              </a:ext>
            </a:extLst>
          </p:cNvPr>
          <p:cNvSpPr txBox="1"/>
          <p:nvPr/>
        </p:nvSpPr>
        <p:spPr>
          <a:xfrm>
            <a:off x="762000" y="5943600"/>
            <a:ext cx="794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3778971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3185440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4301" y="104769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Week of: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94802" y="520755"/>
            <a:ext cx="313329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Small Group Notes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036582" y="1042628"/>
            <a:ext cx="3088117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012720" y="1047690"/>
            <a:ext cx="17022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Primary Penmanship" panose="02000506000000020003" pitchFamily="2" charset="0"/>
              </a:rPr>
              <a:t>Group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B643359-41CC-4897-906D-82C8A4583B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428090"/>
              </p:ext>
            </p:extLst>
          </p:nvPr>
        </p:nvGraphicFramePr>
        <p:xfrm>
          <a:off x="641257" y="2398918"/>
          <a:ext cx="6583680" cy="6974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107283"/>
                    </a:ext>
                  </a:extLst>
                </a:gridCol>
                <a:gridCol w="4754880">
                  <a:extLst>
                    <a:ext uri="{9D8B030D-6E8A-4147-A177-3AD203B41FA5}">
                      <a16:colId xmlns:a16="http://schemas.microsoft.com/office/drawing/2014/main" val="3433001995"/>
                    </a:ext>
                  </a:extLst>
                </a:gridCol>
              </a:tblGrid>
              <a:tr h="435926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Student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Notes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582033"/>
                  </a:ext>
                </a:extLst>
              </a:tr>
              <a:tr h="1089813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704123"/>
                  </a:ext>
                </a:extLst>
              </a:tr>
              <a:tr h="1089813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707178"/>
                  </a:ext>
                </a:extLst>
              </a:tr>
              <a:tr h="1089813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244678"/>
                  </a:ext>
                </a:extLst>
              </a:tr>
              <a:tr h="1089813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458817"/>
                  </a:ext>
                </a:extLst>
              </a:tr>
              <a:tr h="1089813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61938"/>
                  </a:ext>
                </a:extLst>
              </a:tr>
              <a:tr h="1089813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521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7367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3185440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4301" y="104769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Week of: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94802" y="520755"/>
            <a:ext cx="313329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Small Group Notes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036582" y="1042628"/>
            <a:ext cx="3088117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012720" y="1047690"/>
            <a:ext cx="17022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Primary Penmanship" panose="02000506000000020003" pitchFamily="2" charset="0"/>
              </a:rPr>
              <a:t>Group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B643359-41CC-4897-906D-82C8A4583B02}"/>
              </a:ext>
            </a:extLst>
          </p:cNvPr>
          <p:cNvGraphicFramePr>
            <a:graphicFrameLocks noGrp="1"/>
          </p:cNvGraphicFramePr>
          <p:nvPr/>
        </p:nvGraphicFramePr>
        <p:xfrm>
          <a:off x="594360" y="2373388"/>
          <a:ext cx="6583680" cy="6923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107283"/>
                    </a:ext>
                  </a:extLst>
                </a:gridCol>
                <a:gridCol w="4754880">
                  <a:extLst>
                    <a:ext uri="{9D8B030D-6E8A-4147-A177-3AD203B41FA5}">
                      <a16:colId xmlns:a16="http://schemas.microsoft.com/office/drawing/2014/main" val="3433001995"/>
                    </a:ext>
                  </a:extLst>
                </a:gridCol>
              </a:tblGrid>
              <a:tr h="512816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Student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Notes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582033"/>
                  </a:ext>
                </a:extLst>
              </a:tr>
              <a:tr h="1282039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704123"/>
                  </a:ext>
                </a:extLst>
              </a:tr>
              <a:tr h="1282039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707178"/>
                  </a:ext>
                </a:extLst>
              </a:tr>
              <a:tr h="1282039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244678"/>
                  </a:ext>
                </a:extLst>
              </a:tr>
              <a:tr h="1282039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458817"/>
                  </a:ext>
                </a:extLst>
              </a:tr>
              <a:tr h="1282039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521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418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3185440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4301" y="104769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Week of: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94802" y="520755"/>
            <a:ext cx="313329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Small Group Notes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036582" y="1042628"/>
            <a:ext cx="3088117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012720" y="1047690"/>
            <a:ext cx="17022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Primary Penmanship" panose="02000506000000020003" pitchFamily="2" charset="0"/>
              </a:rPr>
              <a:t>Group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B643359-41CC-4897-906D-82C8A4583B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922849"/>
              </p:ext>
            </p:extLst>
          </p:nvPr>
        </p:nvGraphicFramePr>
        <p:xfrm>
          <a:off x="594360" y="2373388"/>
          <a:ext cx="6583680" cy="7000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107283"/>
                    </a:ext>
                  </a:extLst>
                </a:gridCol>
                <a:gridCol w="4754880">
                  <a:extLst>
                    <a:ext uri="{9D8B030D-6E8A-4147-A177-3AD203B41FA5}">
                      <a16:colId xmlns:a16="http://schemas.microsoft.com/office/drawing/2014/main" val="3433001995"/>
                    </a:ext>
                  </a:extLst>
                </a:gridCol>
              </a:tblGrid>
              <a:tr h="63639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Student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Notes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582033"/>
                  </a:ext>
                </a:extLst>
              </a:tr>
              <a:tr h="1590985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704123"/>
                  </a:ext>
                </a:extLst>
              </a:tr>
              <a:tr h="1590985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707178"/>
                  </a:ext>
                </a:extLst>
              </a:tr>
              <a:tr h="1590985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244678"/>
                  </a:ext>
                </a:extLst>
              </a:tr>
              <a:tr h="1590985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458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2610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3185440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4301" y="104769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Week of: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74218" y="462914"/>
            <a:ext cx="35177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Conference Schedule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036582" y="1042628"/>
            <a:ext cx="3088117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012721" y="104769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Notes::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09600" y="2469176"/>
          <a:ext cx="6492240" cy="6751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5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5020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020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020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020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020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135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8936" y="3963412"/>
            <a:ext cx="611891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>
                <a:latin typeface="Janda Closer To Free" panose="02000503000000020003" pitchFamily="2" charset="0"/>
              </a:rPr>
              <a:t>Reading</a:t>
            </a:r>
          </a:p>
          <a:p>
            <a:pPr algn="ctr"/>
            <a:r>
              <a:rPr lang="en-US" sz="9600" dirty="0">
                <a:latin typeface="Janda Closer To Free" panose="02000503000000020003" pitchFamily="2" charset="0"/>
              </a:rPr>
              <a:t>Workshop</a:t>
            </a:r>
            <a:endParaRPr lang="en-US" sz="8800" dirty="0">
              <a:latin typeface="Janda Closer To Free" panose="02000503000000020003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990600"/>
            <a:ext cx="64770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812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6" y="1042628"/>
            <a:ext cx="6544403" cy="4051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4301" y="104769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Week of: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74218" y="462914"/>
            <a:ext cx="35177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Conference Schedule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421776"/>
              </p:ext>
            </p:extLst>
          </p:nvPr>
        </p:nvGraphicFramePr>
        <p:xfrm>
          <a:off x="609600" y="1676399"/>
          <a:ext cx="6492240" cy="754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5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19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19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19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719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719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9669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8888" y="594616"/>
            <a:ext cx="42884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Janda Closer To Free" panose="02000503000000020003" pitchFamily="2" charset="0"/>
              </a:rPr>
              <a:t>Conference Schedule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1349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Monday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1464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Tuesday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1948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Wednesday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1630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Thursday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115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Friday</a:t>
            </a:r>
          </a:p>
        </p:txBody>
      </p:sp>
    </p:spTree>
    <p:extLst>
      <p:ext uri="{BB962C8B-B14F-4D97-AF65-F5344CB8AC3E}">
        <p14:creationId xmlns:p14="http://schemas.microsoft.com/office/powerpoint/2010/main" val="36359942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3185440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4301" y="104769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Student: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67582" y="501014"/>
            <a:ext cx="4931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Independent Reading Conference Form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036582" y="1042628"/>
            <a:ext cx="3088117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842399" y="104769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Goals::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778226"/>
              </p:ext>
            </p:extLst>
          </p:nvPr>
        </p:nvGraphicFramePr>
        <p:xfrm>
          <a:off x="609600" y="2469176"/>
          <a:ext cx="6492240" cy="6827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2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75741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title:</a:t>
                      </a:r>
                    </a:p>
                    <a:p>
                      <a:pPr algn="l"/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author:</a:t>
                      </a: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    easy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    just right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   challenging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focus: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fluency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inferring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retelling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connections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comprehension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visualizing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Strengths:</a:t>
                      </a: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Teaching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Point:</a:t>
                      </a:r>
                    </a:p>
                    <a:p>
                      <a:pPr algn="l"/>
                      <a:endParaRPr lang="en-US" sz="1400" b="0" baseline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endParaRPr lang="en-US" sz="1400" b="0" baseline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5741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title:</a:t>
                      </a:r>
                    </a:p>
                    <a:p>
                      <a:pPr algn="l"/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author:</a:t>
                      </a: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    easy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    just right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   challenging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focus: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fluency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inferring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retelling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connections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comprehension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visualizing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Strengths:</a:t>
                      </a: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Teaching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Point:</a:t>
                      </a:r>
                    </a:p>
                    <a:p>
                      <a:pPr algn="l"/>
                      <a:endParaRPr lang="en-US" sz="1400" b="0" baseline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endParaRPr lang="en-US" sz="1400" b="0" baseline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5741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title:</a:t>
                      </a:r>
                    </a:p>
                    <a:p>
                      <a:pPr algn="l"/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author:</a:t>
                      </a: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    easy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    just right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   challenging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focus: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fluency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inferring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retelling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connections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comprehension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visualizing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Strengths:</a:t>
                      </a: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Teaching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Point:</a:t>
                      </a:r>
                    </a:p>
                    <a:p>
                      <a:pPr algn="l"/>
                      <a:endParaRPr lang="en-US" sz="1400" b="0" baseline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endParaRPr lang="en-US" sz="1400" b="0" baseline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2946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3185440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4301" y="104769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Student: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67582" y="501014"/>
            <a:ext cx="4931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Independent Reading Conference Form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036582" y="1042628"/>
            <a:ext cx="3088117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842399" y="104769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Goals::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44318"/>
              </p:ext>
            </p:extLst>
          </p:nvPr>
        </p:nvGraphicFramePr>
        <p:xfrm>
          <a:off x="609600" y="2469176"/>
          <a:ext cx="649224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5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            time: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type of contact: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phone call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e-mail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home</a:t>
                      </a:r>
                    </a:p>
                    <a:p>
                      <a:pPr algn="l"/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contact:</a:t>
                      </a:r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reason: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3878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            time: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type of contact: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phone call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e-mail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home</a:t>
                      </a:r>
                    </a:p>
                    <a:p>
                      <a:pPr algn="l"/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contact:</a:t>
                      </a:r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reason: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3878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            time: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type of contact: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phone call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e-mail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home</a:t>
                      </a:r>
                    </a:p>
                    <a:p>
                      <a:pPr algn="l"/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contact:</a:t>
                      </a:r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reason: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3878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            time: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type of contact: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phone call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e-mail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home</a:t>
                      </a:r>
                    </a:p>
                    <a:p>
                      <a:pPr algn="l"/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contact:</a:t>
                      </a:r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reason: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3878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            time: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type of contact: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phone call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e-mail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home</a:t>
                      </a:r>
                    </a:p>
                    <a:p>
                      <a:pPr algn="l"/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contact:</a:t>
                      </a:r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reason: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12342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99347" y="1128790"/>
            <a:ext cx="6563453" cy="38416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7447" y="1066800"/>
            <a:ext cx="2838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Primary Penmanship" panose="02000506000000020003" pitchFamily="2" charset="0"/>
              </a:rPr>
              <a:t>Focus:</a:t>
            </a:r>
          </a:p>
          <a:p>
            <a:endParaRPr lang="en-US" dirty="0">
              <a:latin typeface="KG Primary Penmanship" panose="02000506000000020003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58426" y="448218"/>
            <a:ext cx="748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KG Primary Penmanship" panose="02000506000000020003" pitchFamily="2" charset="0"/>
              </a:rPr>
              <a:t>Student: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200" y="536975"/>
            <a:ext cx="422519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Reading Conference Form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819229"/>
              </p:ext>
            </p:extLst>
          </p:nvPr>
        </p:nvGraphicFramePr>
        <p:xfrm>
          <a:off x="762000" y="2057400"/>
          <a:ext cx="62484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0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85800" y="4267200"/>
            <a:ext cx="2838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Primary Penmanship" panose="02000506000000020003" pitchFamily="2" charset="0"/>
              </a:rPr>
              <a:t>Notes: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99347" y="5486400"/>
            <a:ext cx="6563453" cy="38416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37447" y="5424410"/>
            <a:ext cx="2838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Primary Penmanship" panose="02000506000000020003" pitchFamily="2" charset="0"/>
              </a:rPr>
              <a:t>Focus:</a:t>
            </a:r>
          </a:p>
          <a:p>
            <a:endParaRPr lang="en-US" dirty="0">
              <a:latin typeface="KG Primary Penmanship" panose="02000506000000020003" pitchFamily="2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196470"/>
              </p:ext>
            </p:extLst>
          </p:nvPr>
        </p:nvGraphicFramePr>
        <p:xfrm>
          <a:off x="762000" y="6415010"/>
          <a:ext cx="62484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0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85800" y="8624810"/>
            <a:ext cx="2838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Primary Penmanship" panose="02000506000000020003" pitchFamily="2" charset="0"/>
              </a:rPr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16315097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3400" y="498157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886853"/>
              </p:ext>
            </p:extLst>
          </p:nvPr>
        </p:nvGraphicFramePr>
        <p:xfrm>
          <a:off x="552450" y="785700"/>
          <a:ext cx="6686542" cy="8492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6576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Book Choice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Too Hard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Just Right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Too Easy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Janda Closer To Free" panose="02000503000000020003" pitchFamily="2" charset="0"/>
                        </a:rPr>
                        <a:t>Comprehension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Struggling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Good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Great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 rowSpan="6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Janda Closer To Free" panose="02000503000000020003" pitchFamily="2" charset="0"/>
                        </a:rPr>
                        <a:t>Strategies Used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Waits for Help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Self-Corrects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Rereads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Context Clues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Picture Clues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Sounds Out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6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Janda Closer To Free" panose="02000503000000020003" pitchFamily="2" charset="0"/>
                        </a:rPr>
                        <a:t>Fluency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Word by Word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Some Phrasing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Fluent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Reading Selection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7612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</a:t>
                      </a:r>
                    </a:p>
                  </a:txBody>
                  <a:tcPr vert="wordArt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4951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3400" y="498157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168898"/>
              </p:ext>
            </p:extLst>
          </p:nvPr>
        </p:nvGraphicFramePr>
        <p:xfrm>
          <a:off x="552450" y="785700"/>
          <a:ext cx="6686542" cy="8492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6576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Book Choice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Too Hard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19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Just Right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Too Easy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Janda Closer To Free" panose="02000503000000020003" pitchFamily="2" charset="0"/>
                        </a:rPr>
                        <a:t>Comprehension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Struggling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Good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Great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 rowSpan="6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Janda Closer To Free" panose="02000503000000020003" pitchFamily="2" charset="0"/>
                        </a:rPr>
                        <a:t>Strategies Used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Waits for Help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Self-Corrects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Rereads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Context Clues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Picture Clues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Sounds Out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6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Janda Closer To Free" panose="02000503000000020003" pitchFamily="2" charset="0"/>
                        </a:rPr>
                        <a:t>Fluency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Word by Word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Some Phrasing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Fluent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Reading Selection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7612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</a:t>
                      </a:r>
                    </a:p>
                  </a:txBody>
                  <a:tcPr vert="wordArt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52031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3400" y="498157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724775"/>
              </p:ext>
            </p:extLst>
          </p:nvPr>
        </p:nvGraphicFramePr>
        <p:xfrm>
          <a:off x="552450" y="838200"/>
          <a:ext cx="6705070" cy="8536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6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66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66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66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66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66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667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66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6576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Book Choice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Too Hard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Just Right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Too Easy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Janda Closer To Free" panose="02000503000000020003" pitchFamily="2" charset="0"/>
                        </a:rPr>
                        <a:t>Comprehension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Struggling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Good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Great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 rowSpan="6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Janda Closer To Free" panose="02000503000000020003" pitchFamily="2" charset="0"/>
                        </a:rPr>
                        <a:t>Strategies Used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Waits for Help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Self-Corrects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Rereads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Context Clues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Picture Clues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Sounds Out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6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Janda Closer To Free" panose="02000503000000020003" pitchFamily="2" charset="0"/>
                        </a:rPr>
                        <a:t>Fluency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Word by Word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Some Phrasing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Fluent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Reading Selection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284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</a:t>
                      </a:r>
                    </a:p>
                  </a:txBody>
                  <a:tcPr vert="wordArt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0765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3400" y="498157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100461"/>
              </p:ext>
            </p:extLst>
          </p:nvPr>
        </p:nvGraphicFramePr>
        <p:xfrm>
          <a:off x="552450" y="838200"/>
          <a:ext cx="6705070" cy="8536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6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66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66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66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66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66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667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66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6576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Book Choice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Too Hard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19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Just Right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Too Easy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Janda Closer To Free" panose="02000503000000020003" pitchFamily="2" charset="0"/>
                        </a:rPr>
                        <a:t>Comprehension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Struggling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Good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Great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 rowSpan="6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Janda Closer To Free" panose="02000503000000020003" pitchFamily="2" charset="0"/>
                        </a:rPr>
                        <a:t>Strategies Used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Waits for Help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Self-Corrects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Rereads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Context Clues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Picture Clues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Sounds Out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6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Janda Closer To Free" panose="02000503000000020003" pitchFamily="2" charset="0"/>
                        </a:rPr>
                        <a:t>Fluency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Word by Word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Some Phrasing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Fluent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Reading Selection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284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</a:t>
                      </a:r>
                    </a:p>
                  </a:txBody>
                  <a:tcPr vert="wordArt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4909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24009" y="523035"/>
            <a:ext cx="447487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Class Running Record Data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562965"/>
              </p:ext>
            </p:extLst>
          </p:nvPr>
        </p:nvGraphicFramePr>
        <p:xfrm>
          <a:off x="609589" y="1136779"/>
          <a:ext cx="6629411" cy="8159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66562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Student: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394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RR 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en-US" sz="600" dirty="0">
                          <a:solidFill>
                            <a:schemeClr val="tx1"/>
                          </a:solidFill>
                        </a:rPr>
                        <a:t>Accuracy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RR 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en-US" sz="600" dirty="0">
                          <a:solidFill>
                            <a:schemeClr val="tx1"/>
                          </a:solidFill>
                        </a:rPr>
                        <a:t>Accuracy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RR 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en-US" sz="600" dirty="0">
                          <a:solidFill>
                            <a:schemeClr val="tx1"/>
                          </a:solidFill>
                        </a:rPr>
                        <a:t>Accuracy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RR 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en-US" sz="600" dirty="0">
                          <a:solidFill>
                            <a:schemeClr val="tx1"/>
                          </a:solidFill>
                        </a:rPr>
                        <a:t>Accuracy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RR 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en-US" sz="600" dirty="0">
                          <a:solidFill>
                            <a:schemeClr val="tx1"/>
                          </a:solidFill>
                        </a:rPr>
                        <a:t>Accuracy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811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5324" y="594616"/>
            <a:ext cx="6675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Janda Closer To Free" panose="02000503000000020003" pitchFamily="2" charset="0"/>
              </a:rPr>
              <a:t>Goals for our reading workshop…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1.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2.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3.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4.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23112917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24009" y="523035"/>
            <a:ext cx="447487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Class Running Record Data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508727"/>
              </p:ext>
            </p:extLst>
          </p:nvPr>
        </p:nvGraphicFramePr>
        <p:xfrm>
          <a:off x="609589" y="1136779"/>
          <a:ext cx="6629413" cy="8159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6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6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6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6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6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6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6562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Student: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394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RR 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en-US" sz="600" dirty="0">
                          <a:solidFill>
                            <a:schemeClr val="tx1"/>
                          </a:solidFill>
                        </a:rPr>
                        <a:t>Accuracy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Self</a:t>
                      </a:r>
                      <a:r>
                        <a:rPr lang="en-US" sz="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600" dirty="0">
                          <a:solidFill>
                            <a:schemeClr val="tx1"/>
                          </a:solidFill>
                        </a:rPr>
                        <a:t>Corrections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Comp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RR 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en-US" sz="600" dirty="0">
                          <a:solidFill>
                            <a:schemeClr val="tx1"/>
                          </a:solidFill>
                        </a:rPr>
                        <a:t>Accuracy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Self</a:t>
                      </a:r>
                      <a:r>
                        <a:rPr lang="en-US" sz="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600" dirty="0">
                          <a:solidFill>
                            <a:schemeClr val="tx1"/>
                          </a:solidFill>
                        </a:rPr>
                        <a:t>Corrections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Comp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5019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24009" y="523035"/>
            <a:ext cx="447487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Class Running Record Data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956181"/>
              </p:ext>
            </p:extLst>
          </p:nvPr>
        </p:nvGraphicFramePr>
        <p:xfrm>
          <a:off x="609589" y="1136779"/>
          <a:ext cx="6629413" cy="8159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6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6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6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6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6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6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6562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Student: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394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RR 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en-US" sz="600" dirty="0">
                          <a:solidFill>
                            <a:schemeClr val="tx1"/>
                          </a:solidFill>
                        </a:rPr>
                        <a:t>Accuracy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RR 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en-US" sz="600" dirty="0">
                          <a:solidFill>
                            <a:schemeClr val="tx1"/>
                          </a:solidFill>
                        </a:rPr>
                        <a:t>Accuracy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RR 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en-US" sz="600" dirty="0">
                          <a:solidFill>
                            <a:schemeClr val="tx1"/>
                          </a:solidFill>
                        </a:rPr>
                        <a:t>Accuracy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RR 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en-US" sz="600" dirty="0">
                          <a:solidFill>
                            <a:schemeClr val="tx1"/>
                          </a:solidFill>
                        </a:rPr>
                        <a:t>Accuracy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0347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3400" y="498157"/>
            <a:ext cx="417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Janda Closer To Free" panose="02000503000000020003" pitchFamily="2" charset="0"/>
              </a:rPr>
              <a:t>Running Record  Data     </a:t>
            </a:r>
            <a:r>
              <a:rPr lang="en-US" sz="1800" dirty="0">
                <a:latin typeface="Janda Closer To Free" panose="02000503000000020003" pitchFamily="2" charset="0"/>
              </a:rPr>
              <a:t>	Student: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192648"/>
              </p:ext>
            </p:extLst>
          </p:nvPr>
        </p:nvGraphicFramePr>
        <p:xfrm>
          <a:off x="552450" y="838200"/>
          <a:ext cx="6686550" cy="861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81673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Picture Clues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73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Observations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73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Comp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673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673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Accuracy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673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714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Title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306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9587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Student Name;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14499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9883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Reading Intervention Tracking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831620" y="990600"/>
            <a:ext cx="11688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Primary Penmanship" panose="02000506000000020003" pitchFamily="2" charset="0"/>
              </a:rPr>
              <a:t>Age:</a:t>
            </a:r>
          </a:p>
          <a:p>
            <a:r>
              <a:rPr lang="en-US" dirty="0">
                <a:latin typeface="KG Primary Penmanship" panose="02000506000000020003" pitchFamily="2" charset="0"/>
              </a:rPr>
              <a:t>Teacher: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38835" y="7544860"/>
            <a:ext cx="3243052" cy="16012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969179" y="7544860"/>
            <a:ext cx="3243052" cy="16012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14499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1200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Strengths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80065" y="7544861"/>
            <a:ext cx="2719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Primary Penmanship" panose="02000506000000020003" pitchFamily="2" charset="0"/>
              </a:rPr>
              <a:t>Next Steps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78812" y="7544861"/>
            <a:ext cx="2530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Parent Contact / Input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69179" y="2436277"/>
            <a:ext cx="1128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Concerns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18397" y="6634147"/>
            <a:ext cx="6593834" cy="8006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38835" y="6637836"/>
            <a:ext cx="2719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Successful Strategies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764772"/>
              </p:ext>
            </p:extLst>
          </p:nvPr>
        </p:nvGraphicFramePr>
        <p:xfrm>
          <a:off x="638835" y="3979839"/>
          <a:ext cx="6573396" cy="2515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3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3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9432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Date (start – end)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Intervention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Teacher Responsible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Result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4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4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4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4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2345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9555" y="613666"/>
            <a:ext cx="2929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Janda Closer To Free" panose="02000503000000020003" pitchFamily="2" charset="0"/>
              </a:rPr>
              <a:t>Things to Do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1349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Monday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1464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Tuesday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1948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Wednesday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1630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Thursday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115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Friday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08273" y="536721"/>
            <a:ext cx="12545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Week of:</a:t>
            </a:r>
          </a:p>
        </p:txBody>
      </p:sp>
    </p:spTree>
    <p:extLst>
      <p:ext uri="{BB962C8B-B14F-4D97-AF65-F5344CB8AC3E}">
        <p14:creationId xmlns:p14="http://schemas.microsoft.com/office/powerpoint/2010/main" val="334623121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54171" y="645932"/>
            <a:ext cx="315785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Books to Purchase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983255"/>
              </p:ext>
            </p:extLst>
          </p:nvPr>
        </p:nvGraphicFramePr>
        <p:xfrm>
          <a:off x="685800" y="1447796"/>
          <a:ext cx="6477000" cy="7848605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233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title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author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Unit of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Study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39353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557342"/>
            <a:ext cx="2462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Reference Web Sites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636246"/>
              </p:ext>
            </p:extLst>
          </p:nvPr>
        </p:nvGraphicFramePr>
        <p:xfrm>
          <a:off x="685800" y="926674"/>
          <a:ext cx="6553200" cy="8447046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495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8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236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site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purpose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4481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44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44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44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44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44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44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944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944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944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525590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694597" y="1676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66367" y="1695450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4204" y="609600"/>
            <a:ext cx="6807441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Janda Closer To Free" panose="02000503000000020003" pitchFamily="2" charset="0"/>
              </a:rPr>
              <a:t>Supports Needed</a:t>
            </a:r>
          </a:p>
          <a:p>
            <a:pPr algn="ctr"/>
            <a:endParaRPr lang="en-US" sz="1400" dirty="0">
              <a:latin typeface="Janda Closer To Free" panose="02000503000000020003" pitchFamily="2" charset="0"/>
            </a:endParaRPr>
          </a:p>
          <a:p>
            <a:r>
              <a:rPr lang="en-US" sz="1800" dirty="0">
                <a:latin typeface="Janda Closer To Free" panose="02000503000000020003" pitchFamily="2" charset="0"/>
              </a:rPr>
              <a:t>Teacher:  ________________________________________ Grade:  ____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694597" y="3200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66367" y="3219450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Student: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694597" y="4724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866367" y="4743450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Student: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694597" y="6248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866367" y="6267450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Student: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694597" y="7772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866367" y="7791450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Student:</a:t>
            </a:r>
          </a:p>
        </p:txBody>
      </p:sp>
    </p:spTree>
    <p:extLst>
      <p:ext uri="{BB962C8B-B14F-4D97-AF65-F5344CB8AC3E}">
        <p14:creationId xmlns:p14="http://schemas.microsoft.com/office/powerpoint/2010/main" val="159128733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71823" y="558164"/>
            <a:ext cx="364317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Important Reminders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894794"/>
              </p:ext>
            </p:extLst>
          </p:nvPr>
        </p:nvGraphicFramePr>
        <p:xfrm>
          <a:off x="685800" y="1143000"/>
          <a:ext cx="6629400" cy="8153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4847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410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93736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5800" y="1365013"/>
            <a:ext cx="6629400" cy="614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9" name="Rectangle 8"/>
          <p:cNvSpPr/>
          <p:nvPr/>
        </p:nvSpPr>
        <p:spPr>
          <a:xfrm>
            <a:off x="685800" y="213147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5800" y="3604123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5800" y="507676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85800" y="6549413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5800" y="802205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24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1.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2.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3.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4.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40097428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609600"/>
            <a:ext cx="6629400" cy="9122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1839362"/>
            <a:ext cx="6629400" cy="35061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11470" y="5663045"/>
            <a:ext cx="6629400" cy="35061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8902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762000"/>
            <a:ext cx="6629400" cy="614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082325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9272" y="649068"/>
            <a:ext cx="6167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Janda Closer To Free" panose="02000503000000020003" pitchFamily="2" charset="0"/>
              </a:rPr>
              <a:t>Visualizing our Reading Workshop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388898" y="3962400"/>
            <a:ext cx="2945101" cy="3429000"/>
          </a:xfrm>
          <a:prstGeom prst="roundRect">
            <a:avLst/>
          </a:prstGeom>
          <a:solidFill>
            <a:schemeClr val="bg1"/>
          </a:solidFill>
          <a:ln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64603" y="4038600"/>
            <a:ext cx="9369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Goals: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1354583"/>
            <a:ext cx="3175648" cy="245541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527233" y="1394776"/>
            <a:ext cx="1510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Looks Like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13848" y="1354582"/>
            <a:ext cx="3175648" cy="245541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774304" y="1394776"/>
            <a:ext cx="1692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Sounds Like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04850" y="7543801"/>
            <a:ext cx="3175648" cy="176961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472898" y="7605357"/>
            <a:ext cx="1639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Organization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032898" y="7533624"/>
            <a:ext cx="3175648" cy="176961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611535" y="7605357"/>
            <a:ext cx="20183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To think about:</a:t>
            </a:r>
          </a:p>
        </p:txBody>
      </p:sp>
    </p:spTree>
    <p:extLst>
      <p:ext uri="{BB962C8B-B14F-4D97-AF65-F5344CB8AC3E}">
        <p14:creationId xmlns:p14="http://schemas.microsoft.com/office/powerpoint/2010/main" val="3194916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600" y="659250"/>
            <a:ext cx="51815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Janda Closer To Free" panose="02000503000000020003" pitchFamily="2" charset="0"/>
              </a:rPr>
              <a:t>All About a GREAT Reading Workshop!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9600" y="8382000"/>
            <a:ext cx="670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anda Closer To Free" panose="02000503000000020003" pitchFamily="2" charset="0"/>
              </a:rPr>
              <a:t>Draw what you see when you picture a great reading workshop.  Use words and phrases that describe what your reading workshop will look like.</a:t>
            </a:r>
          </a:p>
        </p:txBody>
      </p:sp>
    </p:spTree>
    <p:extLst>
      <p:ext uri="{BB962C8B-B14F-4D97-AF65-F5344CB8AC3E}">
        <p14:creationId xmlns:p14="http://schemas.microsoft.com/office/powerpoint/2010/main" val="1738424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88898" y="685798"/>
            <a:ext cx="291355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Tracking Growth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94597" y="12954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02749" y="1459468"/>
            <a:ext cx="1816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Back To School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94597" y="40386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94597" y="67818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48200" y="1383268"/>
            <a:ext cx="1727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Date:  ________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02749" y="2008201"/>
            <a:ext cx="2529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Assessments to Give: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02749" y="3352800"/>
            <a:ext cx="2604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End of Semester Goal: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36616" y="4114800"/>
            <a:ext cx="2338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End of 1</a:t>
            </a:r>
            <a:r>
              <a:rPr lang="en-US" sz="1800" baseline="30000" dirty="0">
                <a:latin typeface="Janda Closer To Free" panose="02000503000000020003" pitchFamily="2" charset="0"/>
              </a:rPr>
              <a:t>st</a:t>
            </a:r>
            <a:r>
              <a:rPr lang="en-US" sz="1800" dirty="0">
                <a:latin typeface="Janda Closer To Free" panose="02000503000000020003" pitchFamily="2" charset="0"/>
              </a:rPr>
              <a:t> Semester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82067" y="4038600"/>
            <a:ext cx="1727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Date:  ________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39986" y="4601107"/>
            <a:ext cx="2529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Assessments to Give: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36616" y="6008132"/>
            <a:ext cx="2604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End of Semester Goal: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66800" y="6858000"/>
            <a:ext cx="247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End of 2nd Semester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88451" y="6781800"/>
            <a:ext cx="1727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Date:  ________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66800" y="7326868"/>
            <a:ext cx="2529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Assessments to Give: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6800" y="8751332"/>
            <a:ext cx="2604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End of Semester Goal:</a:t>
            </a:r>
          </a:p>
        </p:txBody>
      </p:sp>
    </p:spTree>
    <p:extLst>
      <p:ext uri="{BB962C8B-B14F-4D97-AF65-F5344CB8AC3E}">
        <p14:creationId xmlns:p14="http://schemas.microsoft.com/office/powerpoint/2010/main" val="2275627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1917</TotalTime>
  <Words>2165</Words>
  <Application>Microsoft Office PowerPoint</Application>
  <PresentationFormat>Custom</PresentationFormat>
  <Paragraphs>1007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8" baseType="lpstr">
      <vt:lpstr>Arial</vt:lpstr>
      <vt:lpstr>Calibri</vt:lpstr>
      <vt:lpstr>Janda Closer To Free</vt:lpstr>
      <vt:lpstr>KG Miss Kindergarten</vt:lpstr>
      <vt:lpstr>KG Primary Penmanship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</dc:title>
  <dc:creator>Cathy Henry</dc:creator>
  <cp:lastModifiedBy>Cathy Henry</cp:lastModifiedBy>
  <cp:revision>75</cp:revision>
  <cp:lastPrinted>2016-07-01T20:58:42Z</cp:lastPrinted>
  <dcterms:created xsi:type="dcterms:W3CDTF">2016-05-25T18:16:05Z</dcterms:created>
  <dcterms:modified xsi:type="dcterms:W3CDTF">2020-06-15T19:04:12Z</dcterms:modified>
</cp:coreProperties>
</file>