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81" r:id="rId3"/>
    <p:sldId id="324" r:id="rId4"/>
    <p:sldId id="323" r:id="rId5"/>
    <p:sldId id="368" r:id="rId6"/>
    <p:sldId id="322" r:id="rId7"/>
    <p:sldId id="259" r:id="rId8"/>
    <p:sldId id="342" r:id="rId9"/>
    <p:sldId id="321" r:id="rId10"/>
    <p:sldId id="295" r:id="rId11"/>
    <p:sldId id="360" r:id="rId12"/>
    <p:sldId id="359" r:id="rId13"/>
    <p:sldId id="303" r:id="rId14"/>
    <p:sldId id="330" r:id="rId15"/>
    <p:sldId id="328" r:id="rId16"/>
    <p:sldId id="332" r:id="rId17"/>
    <p:sldId id="333" r:id="rId18"/>
    <p:sldId id="380" r:id="rId19"/>
    <p:sldId id="337" r:id="rId20"/>
    <p:sldId id="357" r:id="rId21"/>
    <p:sldId id="369" r:id="rId22"/>
    <p:sldId id="371" r:id="rId23"/>
    <p:sldId id="372" r:id="rId24"/>
    <p:sldId id="374" r:id="rId25"/>
    <p:sldId id="373" r:id="rId26"/>
    <p:sldId id="364" r:id="rId27"/>
    <p:sldId id="365" r:id="rId28"/>
    <p:sldId id="375" r:id="rId29"/>
    <p:sldId id="376" r:id="rId30"/>
    <p:sldId id="366" r:id="rId31"/>
    <p:sldId id="367" r:id="rId32"/>
    <p:sldId id="377" r:id="rId33"/>
    <p:sldId id="334" r:id="rId34"/>
    <p:sldId id="292" r:id="rId35"/>
    <p:sldId id="293" r:id="rId36"/>
    <p:sldId id="378" r:id="rId37"/>
    <p:sldId id="379" r:id="rId38"/>
    <p:sldId id="358" r:id="rId39"/>
    <p:sldId id="363" r:id="rId40"/>
    <p:sldId id="343" r:id="rId41"/>
    <p:sldId id="344" r:id="rId42"/>
    <p:sldId id="301" r:id="rId43"/>
    <p:sldId id="345" r:id="rId44"/>
    <p:sldId id="346" r:id="rId45"/>
    <p:sldId id="262" r:id="rId46"/>
    <p:sldId id="263" r:id="rId47"/>
    <p:sldId id="281" r:id="rId48"/>
    <p:sldId id="283" r:id="rId49"/>
  </p:sldIdLst>
  <p:sldSz cx="7772400" cy="10058400"/>
  <p:notesSz cx="7102475" cy="9388475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670" y="-30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4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92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22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41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6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81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70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42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793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765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643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66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616CC-5D3D-4884-945F-36359B9B1966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7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7763" y="4191000"/>
            <a:ext cx="6501267" cy="33393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 smtClean="0">
                <a:latin typeface="Janda Closer To Free" panose="02000503000000020003" pitchFamily="2" charset="0"/>
              </a:rPr>
              <a:t>Substitute</a:t>
            </a:r>
          </a:p>
          <a:p>
            <a:pPr algn="ctr"/>
            <a:r>
              <a:rPr lang="en-US" sz="11500" dirty="0" smtClean="0">
                <a:latin typeface="Janda Closer To Free" panose="02000503000000020003" pitchFamily="2" charset="0"/>
              </a:rPr>
              <a:t>Binder</a:t>
            </a:r>
            <a:endParaRPr lang="en-US" sz="11500" dirty="0">
              <a:latin typeface="Janda Closer To Free" panose="02000503000000020003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0357" y="2057400"/>
            <a:ext cx="627607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dirty="0" smtClean="0">
                <a:latin typeface="KG Hard Candy Striped" panose="02000506000000020004" pitchFamily="2" charset="0"/>
              </a:rPr>
              <a:t>Mrs. Henry’s</a:t>
            </a:r>
            <a:endParaRPr lang="en-US" sz="11500" dirty="0">
              <a:latin typeface="KG Hard Candy Stripe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58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ounded Rectangle 15"/>
          <p:cNvSpPr/>
          <p:nvPr/>
        </p:nvSpPr>
        <p:spPr>
          <a:xfrm>
            <a:off x="694597" y="1676400"/>
            <a:ext cx="6477000" cy="1371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66367" y="1695450"/>
            <a:ext cx="1090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Student: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4204" y="609600"/>
            <a:ext cx="6807441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Janda Closer To Free" panose="02000503000000020003" pitchFamily="2" charset="0"/>
              </a:rPr>
              <a:t>Supports Needed</a:t>
            </a:r>
          </a:p>
          <a:p>
            <a:pPr algn="ctr"/>
            <a:endParaRPr lang="en-US" sz="1400" dirty="0" smtClean="0">
              <a:latin typeface="Janda Closer To Free" panose="02000503000000020003" pitchFamily="2" charset="0"/>
            </a:endParaRPr>
          </a:p>
          <a:p>
            <a:r>
              <a:rPr lang="en-US" sz="1800" dirty="0" smtClean="0">
                <a:latin typeface="Janda Closer To Free" panose="02000503000000020003" pitchFamily="2" charset="0"/>
              </a:rPr>
              <a:t>Teacher:  ________________________________________ Grade:  ____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694597" y="3200400"/>
            <a:ext cx="6477000" cy="1371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866367" y="3219450"/>
            <a:ext cx="1090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Student: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694597" y="4724400"/>
            <a:ext cx="6477000" cy="1371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866367" y="4743450"/>
            <a:ext cx="1090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Student: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694597" y="6248400"/>
            <a:ext cx="6477000" cy="1371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866367" y="6267450"/>
            <a:ext cx="1090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Student: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94597" y="7772400"/>
            <a:ext cx="6477000" cy="1371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866367" y="7791450"/>
            <a:ext cx="1090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Student: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28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29661" y="495982"/>
            <a:ext cx="1132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Teacher: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9600" y="498157"/>
            <a:ext cx="319324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Student Reminders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415527"/>
              </p:ext>
            </p:extLst>
          </p:nvPr>
        </p:nvGraphicFramePr>
        <p:xfrm>
          <a:off x="609600" y="1028700"/>
          <a:ext cx="6705600" cy="8267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3352800"/>
              </a:tblGrid>
              <a:tr h="1377950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Name: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Name: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77950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Name: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Name: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77950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Name: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Name: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77950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Name: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Name: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77950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Name: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Name: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77950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Name: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Name: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722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7" y="1042627"/>
            <a:ext cx="3185440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0501" y="1047690"/>
            <a:ext cx="1550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KG Primary Penmanship" panose="02000506000000020003" pitchFamily="2" charset="0"/>
              </a:rPr>
              <a:t>Teacher: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38294" y="498157"/>
            <a:ext cx="314810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Student Schedules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36582" y="1042628"/>
            <a:ext cx="3088117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012721" y="1047690"/>
            <a:ext cx="1168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KG Primary Penmanship" panose="02000506000000020003" pitchFamily="2" charset="0"/>
              </a:rPr>
              <a:t>Notes: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637802"/>
              </p:ext>
            </p:extLst>
          </p:nvPr>
        </p:nvGraphicFramePr>
        <p:xfrm>
          <a:off x="670560" y="2581646"/>
          <a:ext cx="6492240" cy="6638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1981200"/>
                <a:gridCol w="2225040"/>
              </a:tblGrid>
              <a:tr h="731507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Student: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Destination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Days/ Times</a:t>
                      </a:r>
                    </a:p>
                    <a:p>
                      <a:pPr algn="l"/>
                      <a:endParaRPr lang="en-US" sz="1400" b="0" dirty="0" smtClean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  <a:p>
                      <a:pPr algn="l"/>
                      <a:endParaRPr lang="en-US" sz="1400" b="0" dirty="0" smtClean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43862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Student: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Destination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Days/ Times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43862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Student: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Destination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Days/ Times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43862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Student: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Destination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Days/ Times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43862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Student: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Destination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Days/ Times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43862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Student: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Destination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Days/ Times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43862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Student: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Destination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Days/ Times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43862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Student: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Destination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Days/ Times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667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69935" y="495982"/>
            <a:ext cx="1132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Teacher: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83339" y="523036"/>
            <a:ext cx="361111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Transportation Notes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880760"/>
              </p:ext>
            </p:extLst>
          </p:nvPr>
        </p:nvGraphicFramePr>
        <p:xfrm>
          <a:off x="609589" y="1136791"/>
          <a:ext cx="6629411" cy="804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11"/>
                <a:gridCol w="1005840"/>
                <a:gridCol w="1005840"/>
                <a:gridCol w="1188720"/>
                <a:gridCol w="1371600"/>
              </a:tblGrid>
              <a:tr h="50077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student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bus #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after school care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parent pick-up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other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249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14800" y="495982"/>
            <a:ext cx="1132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Teacher: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3400" y="498157"/>
            <a:ext cx="361111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Transportation Notes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7665"/>
              </p:ext>
            </p:extLst>
          </p:nvPr>
        </p:nvGraphicFramePr>
        <p:xfrm>
          <a:off x="609589" y="1136788"/>
          <a:ext cx="6629411" cy="8159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11"/>
                <a:gridCol w="1005840"/>
                <a:gridCol w="1005840"/>
                <a:gridCol w="1188720"/>
                <a:gridCol w="1371600"/>
              </a:tblGrid>
              <a:tr h="52278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student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06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14800" y="495982"/>
            <a:ext cx="1132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Teacher: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27980" y="498157"/>
            <a:ext cx="175971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Class List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553697"/>
              </p:ext>
            </p:extLst>
          </p:nvPr>
        </p:nvGraphicFramePr>
        <p:xfrm>
          <a:off x="685800" y="1136788"/>
          <a:ext cx="6324611" cy="8159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11"/>
              </a:tblGrid>
              <a:tr h="52278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student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39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33097" y="523036"/>
            <a:ext cx="10429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Subject: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9600" y="523036"/>
            <a:ext cx="315798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Assignment Check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604379"/>
              </p:ext>
            </p:extLst>
          </p:nvPr>
        </p:nvGraphicFramePr>
        <p:xfrm>
          <a:off x="609589" y="1136779"/>
          <a:ext cx="6553210" cy="8183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3181"/>
                <a:gridCol w="537147"/>
                <a:gridCol w="537147"/>
                <a:gridCol w="537147"/>
                <a:gridCol w="537147"/>
                <a:gridCol w="537147"/>
                <a:gridCol w="537147"/>
                <a:gridCol w="537147"/>
              </a:tblGrid>
              <a:tr h="128668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81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06482" y="485618"/>
            <a:ext cx="780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Date: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9600" y="523036"/>
            <a:ext cx="42968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Missing Assignments Log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571417"/>
              </p:ext>
            </p:extLst>
          </p:nvPr>
        </p:nvGraphicFramePr>
        <p:xfrm>
          <a:off x="609587" y="1136778"/>
          <a:ext cx="6477012" cy="823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6"/>
                <a:gridCol w="3238506"/>
              </a:tblGrid>
              <a:tr h="74871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student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missing assignment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40418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40418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40418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40418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40418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40418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40418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40418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40418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40418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40418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40418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40418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40418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40418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40418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40418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29661" y="495982"/>
            <a:ext cx="1132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Teacher: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90600" y="498157"/>
            <a:ext cx="203395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Attendance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19830"/>
              </p:ext>
            </p:extLst>
          </p:nvPr>
        </p:nvGraphicFramePr>
        <p:xfrm>
          <a:off x="609600" y="2330450"/>
          <a:ext cx="6705600" cy="6889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3352800"/>
              </a:tblGrid>
              <a:tr h="1377950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Name: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Name: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77950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Name: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Name: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77950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Name: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Name: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77950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Name: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Name: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77950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Name: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Name: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41396" y="1167764"/>
            <a:ext cx="564010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latin typeface="Janda Closer To Free" panose="02000503000000020003" pitchFamily="2" charset="0"/>
              </a:rPr>
              <a:t>Please make a list of any absent or  tardy students for the day: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20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9555" y="613666"/>
            <a:ext cx="29293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Janda Closer To Free" panose="02000503000000020003" pitchFamily="2" charset="0"/>
              </a:rPr>
              <a:t>Things to Do</a:t>
            </a:r>
            <a:endParaRPr lang="en-US" sz="3600" dirty="0">
              <a:latin typeface="Janda Closer To Free" panose="02000503000000020003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94597" y="1371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9555" y="1413933"/>
            <a:ext cx="20070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Don’t forget!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94597" y="3022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99555" y="3064933"/>
            <a:ext cx="15127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Copy me!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94597" y="4673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99555" y="4715933"/>
            <a:ext cx="2042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Get in touch!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94597" y="6324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99555" y="6366933"/>
            <a:ext cx="1487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To make!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694597" y="7975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008273" y="536721"/>
            <a:ext cx="12545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Janda Closer To Free" panose="02000503000000020003" pitchFamily="2" charset="0"/>
              </a:rPr>
              <a:t>Week of:</a:t>
            </a:r>
            <a:endParaRPr lang="en-US" dirty="0">
              <a:latin typeface="Janda Closer To Free" panose="02000503000000020003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99555" y="8072735"/>
            <a:ext cx="1151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Other: 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24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7763" y="3661350"/>
            <a:ext cx="6501267" cy="33393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 smtClean="0">
                <a:latin typeface="Janda Closer To Free" panose="02000503000000020003" pitchFamily="2" charset="0"/>
              </a:rPr>
              <a:t>Substitute</a:t>
            </a:r>
          </a:p>
          <a:p>
            <a:pPr algn="ctr"/>
            <a:r>
              <a:rPr lang="en-US" sz="11500" dirty="0" smtClean="0">
                <a:latin typeface="Janda Closer To Free" panose="02000503000000020003" pitchFamily="2" charset="0"/>
              </a:rPr>
              <a:t>Binder</a:t>
            </a:r>
            <a:endParaRPr lang="en-US" sz="11500" dirty="0">
              <a:latin typeface="Janda Closer To Free" panose="02000503000000020003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990600"/>
            <a:ext cx="64770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83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9555" y="613666"/>
            <a:ext cx="29293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Janda Closer To Free" panose="02000503000000020003" pitchFamily="2" charset="0"/>
              </a:rPr>
              <a:t>Things to Do</a:t>
            </a:r>
            <a:endParaRPr lang="en-US" sz="3600" dirty="0">
              <a:latin typeface="Janda Closer To Free" panose="02000503000000020003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94597" y="1371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9555" y="1413933"/>
            <a:ext cx="1349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Monday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94597" y="3022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99555" y="3064933"/>
            <a:ext cx="1464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Tuesday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94597" y="4673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99555" y="4715933"/>
            <a:ext cx="1948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Wednesday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94597" y="6324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99555" y="6366933"/>
            <a:ext cx="1630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Thursday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694597" y="7975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99555" y="8017933"/>
            <a:ext cx="1155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Friday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08273" y="536721"/>
            <a:ext cx="12545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Janda Closer To Free" panose="02000503000000020003" pitchFamily="2" charset="0"/>
              </a:rPr>
              <a:t>Week of:</a:t>
            </a:r>
            <a:endParaRPr lang="en-US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23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9555" y="613666"/>
            <a:ext cx="4711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Janda Closer To Free" panose="02000503000000020003" pitchFamily="2" charset="0"/>
              </a:rPr>
              <a:t>Morning Procedures</a:t>
            </a:r>
            <a:endParaRPr lang="en-US" sz="3600" dirty="0">
              <a:latin typeface="Janda Closer To Free" panose="02000503000000020003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94597" y="1371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9555" y="1413933"/>
            <a:ext cx="17408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Start Time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94597" y="3022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99555" y="3064933"/>
            <a:ext cx="32065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Welcoming Students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94597" y="4673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99555" y="4715933"/>
            <a:ext cx="33695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Student Expectations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94597" y="6324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99555" y="6366933"/>
            <a:ext cx="29836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Taking Attendance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694597" y="7975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13530" y="8001000"/>
            <a:ext cx="1012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Other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45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9555" y="613666"/>
            <a:ext cx="42095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Janda Closer To Free" panose="02000503000000020003" pitchFamily="2" charset="0"/>
              </a:rPr>
              <a:t>Lunch Procedures</a:t>
            </a:r>
            <a:endParaRPr lang="en-US" sz="3600" dirty="0">
              <a:latin typeface="Janda Closer To Free" panose="02000503000000020003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94597" y="1371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9555" y="1413933"/>
            <a:ext cx="1859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Lunch Time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94597" y="3022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99555" y="3064933"/>
            <a:ext cx="2264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Getting Ready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94597" y="4673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99555" y="4715933"/>
            <a:ext cx="2659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Café Procedures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94597" y="6324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99555" y="6366933"/>
            <a:ext cx="1973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After Lunch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694597" y="7975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99555" y="8017933"/>
            <a:ext cx="3375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The Teacher’s Lounge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63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9555" y="613666"/>
            <a:ext cx="57240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Janda Closer To Free" panose="02000503000000020003" pitchFamily="2" charset="0"/>
              </a:rPr>
              <a:t>Special Area Procedures</a:t>
            </a:r>
            <a:endParaRPr lang="en-US" sz="3600" dirty="0">
              <a:latin typeface="Janda Closer To Free" panose="02000503000000020003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94597" y="1371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9555" y="1413933"/>
            <a:ext cx="17408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Start Time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94597" y="3022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99555" y="3064933"/>
            <a:ext cx="2264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Getting Ready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94597" y="4673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99555" y="4715933"/>
            <a:ext cx="3264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Hallway Procedures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94597" y="6324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99555" y="6366933"/>
            <a:ext cx="3119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Picking Up Students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694597" y="7975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99555" y="8017933"/>
            <a:ext cx="19408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Other Notes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03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9555" y="613666"/>
            <a:ext cx="44199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Janda Closer To Free" panose="02000503000000020003" pitchFamily="2" charset="0"/>
              </a:rPr>
              <a:t>Recess Procedures</a:t>
            </a:r>
            <a:endParaRPr lang="en-US" sz="3600" dirty="0">
              <a:latin typeface="Janda Closer To Free" panose="02000503000000020003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94597" y="1371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9555" y="1413933"/>
            <a:ext cx="17408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Start Time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94597" y="3022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694597" y="4673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694597" y="6324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694597" y="7975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99555" y="3064933"/>
            <a:ext cx="2264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Getting Ready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9555" y="4715933"/>
            <a:ext cx="3264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Hallway Procedures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9555" y="6366933"/>
            <a:ext cx="20172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Recess Duty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99555" y="8017933"/>
            <a:ext cx="19408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Other Notes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8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9555" y="613666"/>
            <a:ext cx="50677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Janda Closer To Free" panose="02000503000000020003" pitchFamily="2" charset="0"/>
              </a:rPr>
              <a:t>Dismissal Procedures</a:t>
            </a:r>
            <a:endParaRPr lang="en-US" sz="3600" dirty="0">
              <a:latin typeface="Janda Closer To Free" panose="02000503000000020003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94597" y="1371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9555" y="1413933"/>
            <a:ext cx="17408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Start Time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94597" y="3022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694597" y="4673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694597" y="6324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694597" y="7975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99555" y="3064933"/>
            <a:ext cx="2264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Getting Ready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6400" y="4719935"/>
            <a:ext cx="4185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Parent Pick-Up Procedures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9555" y="6366933"/>
            <a:ext cx="3387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Bus Rider Procedures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99555" y="8017933"/>
            <a:ext cx="19408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Other Notes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69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ounded Rectangle 17"/>
          <p:cNvSpPr/>
          <p:nvPr/>
        </p:nvSpPr>
        <p:spPr>
          <a:xfrm>
            <a:off x="694597" y="4038600"/>
            <a:ext cx="6477000" cy="2743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613666"/>
            <a:ext cx="3459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Janda Closer To Free" panose="02000503000000020003" pitchFamily="2" charset="0"/>
              </a:rPr>
              <a:t>Notes for Math</a:t>
            </a:r>
            <a:endParaRPr lang="en-US" sz="3600" dirty="0">
              <a:latin typeface="Janda Closer To Free" panose="02000503000000020003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94597" y="1371599"/>
            <a:ext cx="6477000" cy="114300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60392" y="1519535"/>
            <a:ext cx="1118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Focus: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60392" y="4186535"/>
            <a:ext cx="1793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Activities: 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62784" y="536721"/>
            <a:ext cx="830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Janda Closer To Free" panose="02000503000000020003" pitchFamily="2" charset="0"/>
              </a:rPr>
              <a:t>Date:</a:t>
            </a:r>
            <a:endParaRPr lang="en-US" dirty="0">
              <a:latin typeface="Janda Closer To Free" panose="02000503000000020003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94597" y="7010400"/>
            <a:ext cx="6477000" cy="2362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38200" y="7211020"/>
            <a:ext cx="2806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Supports Needed: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94597" y="2667000"/>
            <a:ext cx="64770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60392" y="2814935"/>
            <a:ext cx="2891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Materials Needed: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03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ounded Rectangle 17"/>
          <p:cNvSpPr/>
          <p:nvPr/>
        </p:nvSpPr>
        <p:spPr>
          <a:xfrm>
            <a:off x="694597" y="4038600"/>
            <a:ext cx="6477000" cy="2743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613666"/>
            <a:ext cx="4094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Janda Closer To Free" panose="02000503000000020003" pitchFamily="2" charset="0"/>
              </a:rPr>
              <a:t>Notes for Reading</a:t>
            </a:r>
            <a:endParaRPr lang="en-US" sz="3600" dirty="0">
              <a:latin typeface="Janda Closer To Free" panose="02000503000000020003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94597" y="1371599"/>
            <a:ext cx="6477000" cy="114300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60392" y="1519535"/>
            <a:ext cx="1118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Focus: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60392" y="4186535"/>
            <a:ext cx="1793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Activities: 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62784" y="536721"/>
            <a:ext cx="830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Janda Closer To Free" panose="02000503000000020003" pitchFamily="2" charset="0"/>
              </a:rPr>
              <a:t>Date:</a:t>
            </a:r>
            <a:endParaRPr lang="en-US" dirty="0">
              <a:latin typeface="Janda Closer To Free" panose="02000503000000020003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94597" y="7010400"/>
            <a:ext cx="6477000" cy="2362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38200" y="7211020"/>
            <a:ext cx="2806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Supports Needed: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94597" y="2667000"/>
            <a:ext cx="64770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60392" y="2814935"/>
            <a:ext cx="2891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Materials Needed: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97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ounded Rectangle 17"/>
          <p:cNvSpPr/>
          <p:nvPr/>
        </p:nvSpPr>
        <p:spPr>
          <a:xfrm>
            <a:off x="694597" y="4038600"/>
            <a:ext cx="6477000" cy="2743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4319" y="613666"/>
            <a:ext cx="47661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Notes for Independent Reading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94597" y="1371599"/>
            <a:ext cx="6477000" cy="114300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60392" y="1519535"/>
            <a:ext cx="1118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Focus: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60393" y="4186535"/>
            <a:ext cx="5921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While students are reading silently, please help by: 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62784" y="536721"/>
            <a:ext cx="830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Janda Closer To Free" panose="02000503000000020003" pitchFamily="2" charset="0"/>
              </a:rPr>
              <a:t>Date:</a:t>
            </a:r>
            <a:endParaRPr lang="en-US" dirty="0">
              <a:latin typeface="Janda Closer To Free" panose="02000503000000020003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94597" y="7010400"/>
            <a:ext cx="6477000" cy="2362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38200" y="7211020"/>
            <a:ext cx="2806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Supports Needed: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94597" y="2667000"/>
            <a:ext cx="64770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60392" y="2814935"/>
            <a:ext cx="3440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Student Expectations: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08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ounded Rectangle 17"/>
          <p:cNvSpPr/>
          <p:nvPr/>
        </p:nvSpPr>
        <p:spPr>
          <a:xfrm>
            <a:off x="694597" y="4038600"/>
            <a:ext cx="6477000" cy="2743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4319" y="613666"/>
            <a:ext cx="4729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Notes for Independent Writing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94597" y="1371599"/>
            <a:ext cx="6477000" cy="114300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60392" y="1519535"/>
            <a:ext cx="1118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Focus: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60393" y="4186535"/>
            <a:ext cx="5921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While students are writing quietly, please help by: 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62784" y="536721"/>
            <a:ext cx="830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Janda Closer To Free" panose="02000503000000020003" pitchFamily="2" charset="0"/>
              </a:rPr>
              <a:t>Date:</a:t>
            </a:r>
            <a:endParaRPr lang="en-US" dirty="0">
              <a:latin typeface="Janda Closer To Free" panose="02000503000000020003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94597" y="7010400"/>
            <a:ext cx="6477000" cy="2362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38200" y="7211020"/>
            <a:ext cx="2806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Supports Needed: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94597" y="2667000"/>
            <a:ext cx="64770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60392" y="2814935"/>
            <a:ext cx="3440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Student Expectations: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24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9999" y="3661350"/>
            <a:ext cx="6336798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 smtClean="0">
                <a:latin typeface="Janda Closer To Free" panose="02000503000000020003" pitchFamily="2" charset="0"/>
              </a:rPr>
              <a:t>Emergency</a:t>
            </a:r>
          </a:p>
          <a:p>
            <a:pPr algn="ctr"/>
            <a:r>
              <a:rPr lang="en-US" sz="8800" dirty="0" smtClean="0">
                <a:latin typeface="Janda Closer To Free" panose="02000503000000020003" pitchFamily="2" charset="0"/>
              </a:rPr>
              <a:t>Sub Plans</a:t>
            </a:r>
            <a:endParaRPr lang="en-US" sz="8000" dirty="0">
              <a:latin typeface="Janda Closer To Free" panose="02000503000000020003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1697" y="1219200"/>
            <a:ext cx="64770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9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ounded Rectangle 17"/>
          <p:cNvSpPr/>
          <p:nvPr/>
        </p:nvSpPr>
        <p:spPr>
          <a:xfrm>
            <a:off x="694597" y="4038600"/>
            <a:ext cx="6477000" cy="2743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613666"/>
            <a:ext cx="40139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Janda Closer To Free" panose="02000503000000020003" pitchFamily="2" charset="0"/>
              </a:rPr>
              <a:t>Notes for Science</a:t>
            </a:r>
            <a:endParaRPr lang="en-US" sz="3600" dirty="0">
              <a:latin typeface="Janda Closer To Free" panose="02000503000000020003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94597" y="1371599"/>
            <a:ext cx="6477000" cy="114300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60392" y="1519535"/>
            <a:ext cx="1118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Focus: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60392" y="4186535"/>
            <a:ext cx="1793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Activities: 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62784" y="536721"/>
            <a:ext cx="830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Janda Closer To Free" panose="02000503000000020003" pitchFamily="2" charset="0"/>
              </a:rPr>
              <a:t>Date:</a:t>
            </a:r>
            <a:endParaRPr lang="en-US" dirty="0">
              <a:latin typeface="Janda Closer To Free" panose="02000503000000020003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94597" y="7010400"/>
            <a:ext cx="6477000" cy="2362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38200" y="7211020"/>
            <a:ext cx="2806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Supports Needed: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94597" y="2667000"/>
            <a:ext cx="64770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60392" y="2814935"/>
            <a:ext cx="2891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Materials Needed: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11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ounded Rectangle 17"/>
          <p:cNvSpPr/>
          <p:nvPr/>
        </p:nvSpPr>
        <p:spPr>
          <a:xfrm>
            <a:off x="694597" y="4038600"/>
            <a:ext cx="6477000" cy="2743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3187" y="598682"/>
            <a:ext cx="48685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Janda Closer To Free" panose="02000503000000020003" pitchFamily="2" charset="0"/>
              </a:rPr>
              <a:t>Notes for Social Studies</a:t>
            </a:r>
            <a:endParaRPr lang="en-US" sz="3200" dirty="0">
              <a:latin typeface="Janda Closer To Free" panose="02000503000000020003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94597" y="1371599"/>
            <a:ext cx="6477000" cy="114300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60392" y="1519535"/>
            <a:ext cx="1118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Focus: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60392" y="4186535"/>
            <a:ext cx="1793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Activities: 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17576" y="520992"/>
            <a:ext cx="830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Janda Closer To Free" panose="02000503000000020003" pitchFamily="2" charset="0"/>
              </a:rPr>
              <a:t>Date:</a:t>
            </a:r>
            <a:endParaRPr lang="en-US" dirty="0">
              <a:latin typeface="Janda Closer To Free" panose="02000503000000020003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94597" y="7010400"/>
            <a:ext cx="6477000" cy="2362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38200" y="7211020"/>
            <a:ext cx="2806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Supports Needed: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94597" y="2667000"/>
            <a:ext cx="64770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60392" y="2814935"/>
            <a:ext cx="2891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Materials Needed: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44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ounded Rectangle 17"/>
          <p:cNvSpPr/>
          <p:nvPr/>
        </p:nvSpPr>
        <p:spPr>
          <a:xfrm>
            <a:off x="694597" y="4038600"/>
            <a:ext cx="6477000" cy="2743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3187" y="598682"/>
            <a:ext cx="49303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Janda Closer To Free" panose="02000503000000020003" pitchFamily="2" charset="0"/>
              </a:rPr>
              <a:t>Notes for _______________</a:t>
            </a:r>
            <a:endParaRPr lang="en-US" sz="3200" dirty="0">
              <a:latin typeface="Janda Closer To Free" panose="02000503000000020003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94597" y="1371599"/>
            <a:ext cx="6477000" cy="114300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60392" y="1519535"/>
            <a:ext cx="1118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Focus: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60392" y="4186535"/>
            <a:ext cx="1793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Activities: 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17576" y="520992"/>
            <a:ext cx="830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Janda Closer To Free" panose="02000503000000020003" pitchFamily="2" charset="0"/>
              </a:rPr>
              <a:t>Date:</a:t>
            </a:r>
            <a:endParaRPr lang="en-US" dirty="0">
              <a:latin typeface="Janda Closer To Free" panose="02000503000000020003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94597" y="7010400"/>
            <a:ext cx="6477000" cy="2362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38200" y="7211020"/>
            <a:ext cx="2806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Supports Needed: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94597" y="2667000"/>
            <a:ext cx="64770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60392" y="2814935"/>
            <a:ext cx="2891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Materials Needed: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95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1967" y="511141"/>
            <a:ext cx="32782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Janda Closer To Free" panose="02000503000000020003" pitchFamily="2" charset="0"/>
              </a:rPr>
              <a:t>Behavior Documentation</a:t>
            </a:r>
            <a:endParaRPr lang="en-US" dirty="0">
              <a:latin typeface="Janda Closer To Free" panose="02000503000000020003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7058" y="762000"/>
            <a:ext cx="69116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KG Primary Penmanship" panose="02000506000000020003" pitchFamily="2" charset="0"/>
              </a:rPr>
              <a:t>Teacher:  ________________________  Date: ________</a:t>
            </a:r>
            <a:endParaRPr lang="en-US" sz="3200" dirty="0">
              <a:latin typeface="KG Primary Penmanship" panose="02000506000000020003" pitchFamily="2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347397"/>
              </p:ext>
            </p:extLst>
          </p:nvPr>
        </p:nvGraphicFramePr>
        <p:xfrm>
          <a:off x="685800" y="1371600"/>
          <a:ext cx="6476998" cy="792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818"/>
                <a:gridCol w="588818"/>
                <a:gridCol w="588818"/>
                <a:gridCol w="588818"/>
                <a:gridCol w="588818"/>
                <a:gridCol w="588818"/>
                <a:gridCol w="588818"/>
                <a:gridCol w="588818"/>
                <a:gridCol w="588818"/>
                <a:gridCol w="588818"/>
                <a:gridCol w="588818"/>
              </a:tblGrid>
              <a:tr h="1894703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follow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up info.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94703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action taken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5945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behavior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75935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student name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830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609600" y="1066800"/>
            <a:ext cx="6638197" cy="4038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8200" y="1219200"/>
            <a:ext cx="6200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Date:  ________________________  Topic:  __________________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85353" y="498156"/>
            <a:ext cx="355219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Notes About our Day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12002"/>
              </p:ext>
            </p:extLst>
          </p:nvPr>
        </p:nvGraphicFramePr>
        <p:xfrm>
          <a:off x="914400" y="1752600"/>
          <a:ext cx="6132756" cy="3131821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6132756"/>
              </a:tblGrid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" name="Rounded Rectangle 22"/>
          <p:cNvSpPr/>
          <p:nvPr/>
        </p:nvSpPr>
        <p:spPr>
          <a:xfrm>
            <a:off x="609600" y="5314950"/>
            <a:ext cx="6638197" cy="4038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38200" y="5467350"/>
            <a:ext cx="6200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Date:  ________________________  Topic:  __________________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675649"/>
              </p:ext>
            </p:extLst>
          </p:nvPr>
        </p:nvGraphicFramePr>
        <p:xfrm>
          <a:off x="914400" y="6000750"/>
          <a:ext cx="6132756" cy="3131821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6132756"/>
              </a:tblGrid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81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ounded Rectangle 15"/>
          <p:cNvSpPr/>
          <p:nvPr/>
        </p:nvSpPr>
        <p:spPr>
          <a:xfrm>
            <a:off x="694597" y="2819400"/>
            <a:ext cx="6477000" cy="1600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94597" y="1066800"/>
            <a:ext cx="6477000" cy="1600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4400" y="1145748"/>
            <a:ext cx="1669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What we did: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6239" y="2907268"/>
            <a:ext cx="6278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Students who will need additional support / </a:t>
            </a:r>
            <a:r>
              <a:rPr lang="en-US" sz="1800" dirty="0" err="1" smtClean="0">
                <a:latin typeface="Janda Closer To Free" panose="02000503000000020003" pitchFamily="2" charset="0"/>
              </a:rPr>
              <a:t>reteaching</a:t>
            </a:r>
            <a:r>
              <a:rPr lang="en-US" sz="1800" dirty="0" smtClean="0">
                <a:latin typeface="Janda Closer To Free" panose="02000503000000020003" pitchFamily="2" charset="0"/>
              </a:rPr>
              <a:t>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498157"/>
            <a:ext cx="202465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Math Notes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61449" y="498157"/>
            <a:ext cx="765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Date: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714725" y="7543800"/>
            <a:ext cx="6477000" cy="1600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714725" y="4572000"/>
            <a:ext cx="6477000" cy="2819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914400" y="4648200"/>
            <a:ext cx="2775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Thoughts on our lesson: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66367" y="7543800"/>
            <a:ext cx="1794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Anything else: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62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ounded Rectangle 15"/>
          <p:cNvSpPr/>
          <p:nvPr/>
        </p:nvSpPr>
        <p:spPr>
          <a:xfrm>
            <a:off x="694597" y="2819400"/>
            <a:ext cx="6477000" cy="1600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94597" y="1066800"/>
            <a:ext cx="6477000" cy="1600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4400" y="1145748"/>
            <a:ext cx="1669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What we did: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6239" y="2907268"/>
            <a:ext cx="6278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Students who will need additional support / </a:t>
            </a:r>
            <a:r>
              <a:rPr lang="en-US" sz="1800" dirty="0" err="1" smtClean="0">
                <a:latin typeface="Janda Closer To Free" panose="02000503000000020003" pitchFamily="2" charset="0"/>
              </a:rPr>
              <a:t>reteaching</a:t>
            </a:r>
            <a:r>
              <a:rPr lang="en-US" sz="1800" dirty="0" smtClean="0">
                <a:latin typeface="Janda Closer To Free" panose="02000503000000020003" pitchFamily="2" charset="0"/>
              </a:rPr>
              <a:t>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0702" y="517207"/>
            <a:ext cx="248510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Reading Notes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61449" y="498157"/>
            <a:ext cx="765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Date: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714725" y="7543800"/>
            <a:ext cx="6477000" cy="1600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714725" y="4572000"/>
            <a:ext cx="6477000" cy="2819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914400" y="4648200"/>
            <a:ext cx="2775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Thoughts on our lesson: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66367" y="7543800"/>
            <a:ext cx="1794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Anything else: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34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ounded Rectangle 15"/>
          <p:cNvSpPr/>
          <p:nvPr/>
        </p:nvSpPr>
        <p:spPr>
          <a:xfrm>
            <a:off x="694597" y="2819400"/>
            <a:ext cx="6477000" cy="1600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94597" y="1066800"/>
            <a:ext cx="6477000" cy="1600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4400" y="1145748"/>
            <a:ext cx="1669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What we did: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6239" y="2907268"/>
            <a:ext cx="6278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Students who will need additional support / </a:t>
            </a:r>
            <a:r>
              <a:rPr lang="en-US" sz="1800" dirty="0" err="1" smtClean="0">
                <a:latin typeface="Janda Closer To Free" panose="02000503000000020003" pitchFamily="2" charset="0"/>
              </a:rPr>
              <a:t>reteaching</a:t>
            </a:r>
            <a:r>
              <a:rPr lang="en-US" sz="1800" dirty="0" smtClean="0">
                <a:latin typeface="Janda Closer To Free" panose="02000503000000020003" pitchFamily="2" charset="0"/>
              </a:rPr>
              <a:t>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0702" y="517207"/>
            <a:ext cx="244291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Writing Notes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61449" y="498157"/>
            <a:ext cx="765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Date: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714725" y="7543800"/>
            <a:ext cx="6477000" cy="1600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714725" y="4572000"/>
            <a:ext cx="6477000" cy="2819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914400" y="4648200"/>
            <a:ext cx="2775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Thoughts on our lesson: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66367" y="7543800"/>
            <a:ext cx="1794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Anything else: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11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7" y="1042627"/>
            <a:ext cx="2637665" cy="29949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8835" y="1062335"/>
            <a:ext cx="26172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Guest teacher name:</a:t>
            </a:r>
          </a:p>
          <a:p>
            <a:endParaRPr lang="en-US" sz="2400" dirty="0" smtClean="0">
              <a:latin typeface="KG Primary Penmanship" panose="02000506000000020003" pitchFamily="2" charset="0"/>
            </a:endParaRPr>
          </a:p>
          <a:p>
            <a:r>
              <a:rPr lang="en-US" sz="2400" dirty="0" smtClean="0">
                <a:latin typeface="KG Primary Penmanship" panose="02000506000000020003" pitchFamily="2" charset="0"/>
              </a:rPr>
              <a:t>Date:</a:t>
            </a:r>
          </a:p>
          <a:p>
            <a:endParaRPr lang="en-US" sz="2400" dirty="0" smtClean="0">
              <a:latin typeface="KG Primary Penmanship" panose="02000506000000020003" pitchFamily="2" charset="0"/>
            </a:endParaRPr>
          </a:p>
          <a:p>
            <a:r>
              <a:rPr lang="en-US" sz="2400" dirty="0" smtClean="0">
                <a:latin typeface="KG Primary Penmanship" panose="02000506000000020003" pitchFamily="2" charset="0"/>
              </a:rPr>
              <a:t>Contact info if needed;</a:t>
            </a:r>
          </a:p>
          <a:p>
            <a:pPr algn="ctr"/>
            <a:endParaRPr lang="en-US" sz="2400" dirty="0">
              <a:latin typeface="KG Primary Penmanship" panose="02000506000000020003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8397" y="4343399"/>
            <a:ext cx="6593834" cy="10085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038380" y="514941"/>
            <a:ext cx="353327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Notes From Your Day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517422" y="1042628"/>
            <a:ext cx="3607277" cy="29949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18397" y="5486400"/>
            <a:ext cx="3243052" cy="15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969179" y="5467350"/>
            <a:ext cx="3243052" cy="1543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805017" y="1062335"/>
            <a:ext cx="2905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KG Primary Penmanship" panose="02000506000000020003" pitchFamily="2" charset="0"/>
              </a:rPr>
              <a:t>Today’s STAR Students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18397" y="5486400"/>
            <a:ext cx="21162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Things we finished: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69179" y="5486400"/>
            <a:ext cx="1894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Unfinished items: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18397" y="7162800"/>
            <a:ext cx="6593834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57885" y="7162800"/>
            <a:ext cx="1473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Other Notes: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18396" y="4386028"/>
            <a:ext cx="2098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Behavior concerns:</a:t>
            </a:r>
          </a:p>
        </p:txBody>
      </p:sp>
    </p:spTree>
    <p:extLst>
      <p:ext uri="{BB962C8B-B14F-4D97-AF65-F5344CB8AC3E}">
        <p14:creationId xmlns:p14="http://schemas.microsoft.com/office/powerpoint/2010/main" val="292515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3969179" y="4724400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18397" y="7012522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8397" y="2436278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loud 1"/>
          <p:cNvSpPr/>
          <p:nvPr/>
        </p:nvSpPr>
        <p:spPr>
          <a:xfrm>
            <a:off x="199066" y="4381500"/>
            <a:ext cx="4033918" cy="2821522"/>
          </a:xfrm>
          <a:prstGeom prst="cloud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81118" y="485873"/>
            <a:ext cx="333867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Notes from the Sub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831620" y="1042628"/>
            <a:ext cx="4293079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445338" y="1344542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KG Primary Penmanship" panose="02000506000000020003" pitchFamily="2" charset="0"/>
              </a:rPr>
              <a:t>Our day way: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969179" y="2436278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25765" y="2436278"/>
            <a:ext cx="1663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Star Students: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62400" y="2436277"/>
            <a:ext cx="33632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Students I needed to talk with: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08881" y="4812268"/>
            <a:ext cx="2960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Janda Closer To Free" panose="02000503000000020003" pitchFamily="2" charset="0"/>
              </a:rPr>
              <a:t>Work we didn’t complete: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59603" y="4724400"/>
            <a:ext cx="26622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Notes about other work: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81118" y="7012523"/>
            <a:ext cx="1128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Concerns</a:t>
            </a:r>
          </a:p>
        </p:txBody>
      </p:sp>
      <p:sp>
        <p:nvSpPr>
          <p:cNvPr id="3" name="U-Turn Arrow 2"/>
          <p:cNvSpPr/>
          <p:nvPr/>
        </p:nvSpPr>
        <p:spPr>
          <a:xfrm flipH="1">
            <a:off x="4435600" y="381000"/>
            <a:ext cx="2989395" cy="1828800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53125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Up Ribbon 5"/>
          <p:cNvSpPr/>
          <p:nvPr/>
        </p:nvSpPr>
        <p:spPr>
          <a:xfrm>
            <a:off x="246195" y="980475"/>
            <a:ext cx="3441927" cy="1219090"/>
          </a:xfrm>
          <a:prstGeom prst="ribbon2">
            <a:avLst>
              <a:gd name="adj1" fmla="val 33333"/>
              <a:gd name="adj2" fmla="val 5000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66799" y="990600"/>
            <a:ext cx="1905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Janda Closer To Free" panose="02000503000000020003" pitchFamily="2" charset="0"/>
              </a:rPr>
              <a:t>Guest Teacher’s Name:</a:t>
            </a:r>
          </a:p>
        </p:txBody>
      </p:sp>
      <p:sp>
        <p:nvSpPr>
          <p:cNvPr id="8" name="32-Point Star 7"/>
          <p:cNvSpPr/>
          <p:nvPr/>
        </p:nvSpPr>
        <p:spPr>
          <a:xfrm>
            <a:off x="3095060" y="6746882"/>
            <a:ext cx="4329936" cy="2667001"/>
          </a:xfrm>
          <a:prstGeom prst="star32">
            <a:avLst>
              <a:gd name="adj" fmla="val 41786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311400" y="7010400"/>
            <a:ext cx="1990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Other comments::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72707" y="375179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Date:</a:t>
            </a:r>
          </a:p>
        </p:txBody>
      </p:sp>
    </p:spTree>
    <p:extLst>
      <p:ext uri="{BB962C8B-B14F-4D97-AF65-F5344CB8AC3E}">
        <p14:creationId xmlns:p14="http://schemas.microsoft.com/office/powerpoint/2010/main" val="424894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4597" y="533400"/>
            <a:ext cx="63539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Janda Closer To Free" panose="02000503000000020003" pitchFamily="2" charset="0"/>
              </a:rPr>
              <a:t>Substitute Binder Checklist</a:t>
            </a:r>
            <a:endParaRPr lang="en-US" sz="3600" dirty="0">
              <a:latin typeface="Janda Closer To Free" panose="02000503000000020003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9088" y="1059989"/>
            <a:ext cx="29811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Janda Safe and Sound" panose="02000503000000020004" pitchFamily="2" charset="0"/>
              </a:rPr>
              <a:t>Am I Ready? </a:t>
            </a:r>
            <a:endParaRPr lang="en-US" sz="3200" dirty="0">
              <a:latin typeface="Janda Safe and Sound" panose="02000503000000020004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85554" y="1876008"/>
            <a:ext cx="4034246" cy="77251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 smtClean="0"/>
              <a:t>Class List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 smtClean="0"/>
              <a:t>Seating Chart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 smtClean="0"/>
              <a:t>Morning Procedures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 smtClean="0"/>
              <a:t>Where to go for help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 smtClean="0"/>
              <a:t>Behavior Plan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 smtClean="0"/>
              <a:t>Bathroom Procedures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 smtClean="0"/>
              <a:t>Daily Schedule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 smtClean="0"/>
              <a:t>Lesson Plans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 smtClean="0"/>
              <a:t>Passwords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 smtClean="0"/>
              <a:t>Lunch Procedures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 smtClean="0"/>
              <a:t>Recess Procedures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 smtClean="0"/>
              <a:t>Special Area Procedures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 smtClean="0"/>
              <a:t>Dismissal Procedures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 smtClean="0"/>
              <a:t>Read Aloud Book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 smtClean="0"/>
              <a:t>Time Filler Activity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 smtClean="0"/>
              <a:t>Student Expectations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 smtClean="0"/>
              <a:t>Student Consequences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29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46219" y="381000"/>
            <a:ext cx="62034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1400" dirty="0" smtClean="0">
              <a:latin typeface="Janda Closer To Free" panose="02000503000000020003" pitchFamily="2" charset="0"/>
            </a:endParaRPr>
          </a:p>
          <a:p>
            <a:r>
              <a:rPr lang="en-US" sz="1800" dirty="0" smtClean="0">
                <a:latin typeface="Janda Closer To Free" panose="02000503000000020003" pitchFamily="2" charset="0"/>
              </a:rPr>
              <a:t>Lesson Plans for the Week of:  _________________________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091244"/>
              </p:ext>
            </p:extLst>
          </p:nvPr>
        </p:nvGraphicFramePr>
        <p:xfrm>
          <a:off x="609600" y="965776"/>
          <a:ext cx="6553200" cy="8483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170"/>
                <a:gridCol w="2068989"/>
                <a:gridCol w="1831826"/>
                <a:gridCol w="1949215"/>
              </a:tblGrid>
              <a:tr h="58884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Subject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5852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671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Janda Closer To Free" panose="02000503000000020003" pitchFamily="2" charset="0"/>
                        </a:rPr>
                        <a:t>Monday</a:t>
                      </a:r>
                      <a:endParaRPr lang="en-US" sz="1800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671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Janda Closer To Free" panose="02000503000000020003" pitchFamily="2" charset="0"/>
                        </a:rPr>
                        <a:t>Tuesday</a:t>
                      </a:r>
                      <a:endParaRPr lang="en-US" sz="1800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671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Janda Closer To Free" panose="02000503000000020003" pitchFamily="2" charset="0"/>
                        </a:rPr>
                        <a:t>Wednesday</a:t>
                      </a:r>
                      <a:endParaRPr lang="en-US" sz="1800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671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Janda Closer To Free" panose="02000503000000020003" pitchFamily="2" charset="0"/>
                        </a:rPr>
                        <a:t>Thursday</a:t>
                      </a:r>
                      <a:endParaRPr lang="en-US" sz="1800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671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Janda Closer To Free" panose="02000503000000020003" pitchFamily="2" charset="0"/>
                        </a:rPr>
                        <a:t>Friday</a:t>
                      </a:r>
                      <a:endParaRPr lang="en-US" sz="1800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937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910780"/>
              </p:ext>
            </p:extLst>
          </p:nvPr>
        </p:nvGraphicFramePr>
        <p:xfrm>
          <a:off x="609600" y="965776"/>
          <a:ext cx="6477001" cy="8533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0400"/>
                <a:gridCol w="1930400"/>
                <a:gridCol w="1930400"/>
                <a:gridCol w="685801"/>
              </a:tblGrid>
              <a:tr h="588845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Subject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58523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179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Janda Closer To Free" panose="02000503000000020003" pitchFamily="2" charset="0"/>
                        </a:rPr>
                        <a:t>Monday</a:t>
                      </a:r>
                      <a:endParaRPr lang="en-US" sz="1800" dirty="0">
                        <a:latin typeface="Janda Closer To Free" panose="02000503000000020003" pitchFamily="2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671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Janda Closer To Free" panose="02000503000000020003" pitchFamily="2" charset="0"/>
                        </a:rPr>
                        <a:t>Tuesday</a:t>
                      </a:r>
                      <a:endParaRPr lang="en-US" sz="1800" dirty="0">
                        <a:latin typeface="Janda Closer To Free" panose="02000503000000020003" pitchFamily="2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671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Janda Closer To Free" panose="02000503000000020003" pitchFamily="2" charset="0"/>
                        </a:rPr>
                        <a:t>Wednesday</a:t>
                      </a:r>
                      <a:endParaRPr lang="en-US" sz="1800" dirty="0">
                        <a:latin typeface="Janda Closer To Free" panose="02000503000000020003" pitchFamily="2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671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Janda Closer To Free" panose="02000503000000020003" pitchFamily="2" charset="0"/>
                        </a:rPr>
                        <a:t>Thursday</a:t>
                      </a:r>
                      <a:endParaRPr lang="en-US" sz="1800" dirty="0">
                        <a:latin typeface="Janda Closer To Free" panose="02000503000000020003" pitchFamily="2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671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Janda Closer To Free" panose="02000503000000020003" pitchFamily="2" charset="0"/>
                        </a:rPr>
                        <a:t>Friday</a:t>
                      </a:r>
                      <a:endParaRPr lang="en-US" sz="1800" dirty="0">
                        <a:latin typeface="Janda Closer To Free" panose="02000503000000020003" pitchFamily="2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54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7" y="1042627"/>
            <a:ext cx="2124803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199" y="99060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KG Primary Penmanship" panose="02000506000000020003" pitchFamily="2" charset="0"/>
              </a:rPr>
              <a:t>Subject:</a:t>
            </a:r>
          </a:p>
        </p:txBody>
      </p:sp>
      <p:sp>
        <p:nvSpPr>
          <p:cNvPr id="9" name="Rectangle 8"/>
          <p:cNvSpPr/>
          <p:nvPr/>
        </p:nvSpPr>
        <p:spPr>
          <a:xfrm>
            <a:off x="618397" y="2436278"/>
            <a:ext cx="3243052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29200" y="528935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Date: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31408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Student Groupings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831620" y="1042628"/>
            <a:ext cx="4293079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743200" y="990600"/>
            <a:ext cx="1168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KG Primary Penmanship" panose="02000506000000020003" pitchFamily="2" charset="0"/>
              </a:rPr>
              <a:t>Teacher: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38835" y="5943600"/>
            <a:ext cx="3243052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969179" y="5943600"/>
            <a:ext cx="3243052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969179" y="2436278"/>
            <a:ext cx="3243052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25765" y="2436278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Group 1: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51638" y="2436277"/>
            <a:ext cx="1050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Group 2: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6344" y="5943601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Group 3: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122217" y="5943600"/>
            <a:ext cx="1050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Group 4:</a:t>
            </a:r>
          </a:p>
        </p:txBody>
      </p:sp>
    </p:spTree>
    <p:extLst>
      <p:ext uri="{BB962C8B-B14F-4D97-AF65-F5344CB8AC3E}">
        <p14:creationId xmlns:p14="http://schemas.microsoft.com/office/powerpoint/2010/main" val="101360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618397" y="4724400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969179" y="4724400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18397" y="7012522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969179" y="7012522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18397" y="1042627"/>
            <a:ext cx="2124803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199" y="99060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KG Primary Penmanship" panose="02000506000000020003" pitchFamily="2" charset="0"/>
              </a:rPr>
              <a:t>Subject:</a:t>
            </a:r>
          </a:p>
        </p:txBody>
      </p:sp>
      <p:sp>
        <p:nvSpPr>
          <p:cNvPr id="9" name="Rectangle 8"/>
          <p:cNvSpPr/>
          <p:nvPr/>
        </p:nvSpPr>
        <p:spPr>
          <a:xfrm>
            <a:off x="618397" y="2436278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29200" y="528935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Date: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31408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Student Groupings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831620" y="1042628"/>
            <a:ext cx="4293079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743200" y="990600"/>
            <a:ext cx="1168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KG Primary Penmanship" panose="02000506000000020003" pitchFamily="2" charset="0"/>
              </a:rPr>
              <a:t>Teacher: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969179" y="2436278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25765" y="2436278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Group 1: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62400" y="2436277"/>
            <a:ext cx="1050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Group 2: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6344" y="4739607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Group 3: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038600" y="4739606"/>
            <a:ext cx="1050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Group 4: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81118" y="7012523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Group 5: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038600" y="7012522"/>
            <a:ext cx="1064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Group 6:</a:t>
            </a:r>
          </a:p>
        </p:txBody>
      </p:sp>
    </p:spTree>
    <p:extLst>
      <p:ext uri="{BB962C8B-B14F-4D97-AF65-F5344CB8AC3E}">
        <p14:creationId xmlns:p14="http://schemas.microsoft.com/office/powerpoint/2010/main" val="124897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618397" y="4724400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969179" y="4724400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18397" y="1042627"/>
            <a:ext cx="2124803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199" y="99060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KG Primary Penmanship" panose="02000506000000020003" pitchFamily="2" charset="0"/>
              </a:rPr>
              <a:t>Subject:</a:t>
            </a:r>
          </a:p>
        </p:txBody>
      </p:sp>
      <p:sp>
        <p:nvSpPr>
          <p:cNvPr id="9" name="Rectangle 8"/>
          <p:cNvSpPr/>
          <p:nvPr/>
        </p:nvSpPr>
        <p:spPr>
          <a:xfrm>
            <a:off x="618397" y="2436278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29200" y="528935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Date: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31408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Student Groupings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831620" y="1042628"/>
            <a:ext cx="4293079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743200" y="990600"/>
            <a:ext cx="1168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KG Primary Penmanship" panose="02000506000000020003" pitchFamily="2" charset="0"/>
              </a:rPr>
              <a:t>Teacher: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969179" y="2436278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25765" y="2436278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Group 1: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62400" y="2436277"/>
            <a:ext cx="1050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Group 2: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6344" y="4739607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Group 3: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038600" y="4739606"/>
            <a:ext cx="1050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Group 4: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14013" y="6974422"/>
            <a:ext cx="6510686" cy="23219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25765" y="6974422"/>
            <a:ext cx="2217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Notes/Observations:</a:t>
            </a:r>
          </a:p>
        </p:txBody>
      </p:sp>
    </p:spTree>
    <p:extLst>
      <p:ext uri="{BB962C8B-B14F-4D97-AF65-F5344CB8AC3E}">
        <p14:creationId xmlns:p14="http://schemas.microsoft.com/office/powerpoint/2010/main" val="348980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1823" y="558164"/>
            <a:ext cx="364317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Important Reminders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659818"/>
              </p:ext>
            </p:extLst>
          </p:nvPr>
        </p:nvGraphicFramePr>
        <p:xfrm>
          <a:off x="685800" y="1143000"/>
          <a:ext cx="6629400" cy="8153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5105400"/>
              </a:tblGrid>
              <a:tr h="104847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Time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84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84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84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84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84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84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410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93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14663" y="587514"/>
            <a:ext cx="17339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Janda Closer To Free" panose="02000503000000020003" pitchFamily="2" charset="0"/>
              </a:rPr>
              <a:t>WOW!</a:t>
            </a:r>
            <a:endParaRPr lang="en-US" sz="4000" dirty="0">
              <a:latin typeface="Janda Closer To Free" panose="02000503000000020003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184353"/>
              </p:ext>
            </p:extLst>
          </p:nvPr>
        </p:nvGraphicFramePr>
        <p:xfrm>
          <a:off x="762000" y="2057400"/>
          <a:ext cx="6400800" cy="716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600200"/>
                <a:gridCol w="1600200"/>
                <a:gridCol w="1600200"/>
              </a:tblGrid>
              <a:tr h="143256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3256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3256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3256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3256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61858" y="1295400"/>
            <a:ext cx="5639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Janda Closer To Free" panose="02000503000000020003" pitchFamily="2" charset="0"/>
              </a:rPr>
              <a:t>Please record any WOWs from your day.  I would love to know who to complement when I return.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04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5800" y="1365013"/>
            <a:ext cx="6629400" cy="6140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" y="2281756"/>
            <a:ext cx="2971800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152899" y="2281756"/>
            <a:ext cx="2971800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62000" y="5789078"/>
            <a:ext cx="2971800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152899" y="5789078"/>
            <a:ext cx="2971800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5800" y="1365013"/>
            <a:ext cx="6629400" cy="6140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0" y="2131478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85800" y="3604123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85800" y="5076768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85800" y="6549413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85800" y="8022058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52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27877" y="651766"/>
            <a:ext cx="560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Janda Closer To Free" panose="02000503000000020003" pitchFamily="2" charset="0"/>
              </a:rPr>
              <a:t>Quick notes for the day…</a:t>
            </a:r>
            <a:endParaRPr lang="en-US" sz="3600" dirty="0">
              <a:latin typeface="Janda Closer To Free" panose="02000503000000020003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94597" y="1371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9555" y="1413933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1.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94597" y="3022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99555" y="3064933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2.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94597" y="4673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99555" y="4715933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3.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94597" y="6324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99555" y="6366933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4.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694597" y="7975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99555" y="8017933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5.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79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35341" y="649068"/>
            <a:ext cx="37360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Janda Closer To Free" panose="02000503000000020003" pitchFamily="2" charset="0"/>
              </a:rPr>
              <a:t>About our Class</a:t>
            </a:r>
            <a:endParaRPr lang="en-US" sz="3600" dirty="0">
              <a:latin typeface="Janda Closer To Free" panose="02000503000000020003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066800" y="3962400"/>
            <a:ext cx="5943600" cy="2743200"/>
          </a:xfrm>
          <a:prstGeom prst="roundRect">
            <a:avLst/>
          </a:prstGeom>
          <a:solidFill>
            <a:schemeClr val="bg1"/>
          </a:solidFill>
          <a:ln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148584" y="4038600"/>
            <a:ext cx="16173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Janda Closer To Free" panose="02000503000000020003" pitchFamily="2" charset="0"/>
              </a:rPr>
              <a:t>Time Fillers</a:t>
            </a:r>
            <a:endParaRPr lang="en-US" dirty="0">
              <a:solidFill>
                <a:schemeClr val="bg1">
                  <a:lumMod val="50000"/>
                </a:schemeClr>
              </a:solidFill>
              <a:latin typeface="Janda Closer To Free" panose="02000503000000020003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1354583"/>
            <a:ext cx="3175648" cy="245541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527233" y="1394776"/>
            <a:ext cx="11735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Janda Closer To Free" panose="02000503000000020003" pitchFamily="2" charset="0"/>
              </a:rPr>
              <a:t>Leaders</a:t>
            </a:r>
            <a:endParaRPr lang="en-US" dirty="0">
              <a:solidFill>
                <a:schemeClr val="bg1">
                  <a:lumMod val="50000"/>
                </a:schemeClr>
              </a:solidFill>
              <a:latin typeface="Janda Closer To Free" panose="02000503000000020003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013848" y="1354582"/>
            <a:ext cx="3175648" cy="245541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985696" y="1354582"/>
            <a:ext cx="1517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Janda Closer To Free" panose="02000503000000020003" pitchFamily="2" charset="0"/>
              </a:rPr>
              <a:t>Motivators</a:t>
            </a:r>
            <a:endParaRPr lang="en-US" dirty="0">
              <a:solidFill>
                <a:schemeClr val="bg1">
                  <a:lumMod val="50000"/>
                </a:schemeClr>
              </a:solidFill>
              <a:latin typeface="Janda Closer To Free" panose="02000503000000020003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85800" y="6934201"/>
            <a:ext cx="3175648" cy="237921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748704" y="7086600"/>
            <a:ext cx="1049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Janda Closer To Free" panose="02000503000000020003" pitchFamily="2" charset="0"/>
              </a:rPr>
              <a:t>Helpers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Janda Closer To Free" panose="02000503000000020003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032898" y="6934202"/>
            <a:ext cx="3175648" cy="236904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955213" y="7071211"/>
            <a:ext cx="12929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Janda Closer To Free" panose="02000503000000020003" pitchFamily="2" charset="0"/>
              </a:rPr>
              <a:t>Rewards</a:t>
            </a:r>
            <a:endParaRPr lang="en-US" dirty="0">
              <a:solidFill>
                <a:schemeClr val="bg1">
                  <a:lumMod val="50000"/>
                </a:schemeClr>
              </a:solidFill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91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57538" y="654044"/>
            <a:ext cx="455111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Passwords you might need!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416442"/>
              </p:ext>
            </p:extLst>
          </p:nvPr>
        </p:nvGraphicFramePr>
        <p:xfrm>
          <a:off x="685800" y="1447796"/>
          <a:ext cx="6477000" cy="77724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743200"/>
                <a:gridCol w="1981200"/>
                <a:gridCol w="1752600"/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  <a:latin typeface="Janda Closer To Free" panose="02000503000000020003" pitchFamily="2" charset="0"/>
                        </a:rPr>
                        <a:t>web site</a:t>
                      </a:r>
                      <a:endParaRPr lang="en-US" b="0" dirty="0">
                        <a:solidFill>
                          <a:sysClr val="windowText" lastClr="000000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  <a:latin typeface="Janda Closer To Free" panose="02000503000000020003" pitchFamily="2" charset="0"/>
                        </a:rPr>
                        <a:t>log</a:t>
                      </a:r>
                      <a:r>
                        <a:rPr lang="en-US" b="0" baseline="0" dirty="0" smtClean="0">
                          <a:solidFill>
                            <a:sysClr val="windowText" lastClr="000000"/>
                          </a:solidFill>
                          <a:latin typeface="Janda Closer To Free" panose="02000503000000020003" pitchFamily="2" charset="0"/>
                        </a:rPr>
                        <a:t> in</a:t>
                      </a:r>
                      <a:endParaRPr lang="en-US" b="0" dirty="0">
                        <a:solidFill>
                          <a:sysClr val="windowText" lastClr="000000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  <a:latin typeface="Janda Closer To Free" panose="02000503000000020003" pitchFamily="2" charset="0"/>
                        </a:rPr>
                        <a:t>password</a:t>
                      </a:r>
                      <a:endParaRPr lang="en-US" b="0" dirty="0">
                        <a:solidFill>
                          <a:sysClr val="windowText" lastClr="000000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www.thecurriculumcorner.com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None needed!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None needed!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63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7" y="1042627"/>
            <a:ext cx="2124803" cy="29949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8835" y="1062335"/>
            <a:ext cx="261722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KG Primary Penmanship" panose="02000506000000020003" pitchFamily="2" charset="0"/>
              </a:rPr>
              <a:t>Medical</a:t>
            </a:r>
          </a:p>
          <a:p>
            <a:r>
              <a:rPr lang="en-US" sz="2400" dirty="0" smtClean="0">
                <a:latin typeface="KG Primary Penmanship" panose="02000506000000020003" pitchFamily="2" charset="0"/>
              </a:rPr>
              <a:t>Glasses:   Y  N</a:t>
            </a:r>
          </a:p>
          <a:p>
            <a:r>
              <a:rPr lang="en-US" sz="2400" dirty="0" smtClean="0">
                <a:latin typeface="KG Primary Penmanship" panose="02000506000000020003" pitchFamily="2" charset="0"/>
              </a:rPr>
              <a:t>Seizures:  Y  N</a:t>
            </a:r>
          </a:p>
          <a:p>
            <a:r>
              <a:rPr lang="en-US" sz="2400" dirty="0" smtClean="0">
                <a:latin typeface="KG Primary Penmanship" panose="02000506000000020003" pitchFamily="2" charset="0"/>
              </a:rPr>
              <a:t>Allergies:  Y N</a:t>
            </a:r>
          </a:p>
          <a:p>
            <a:r>
              <a:rPr lang="en-US" sz="2400" dirty="0" smtClean="0">
                <a:latin typeface="KG Primary Penmanship" panose="02000506000000020003" pitchFamily="2" charset="0"/>
              </a:rPr>
              <a:t>Meds:  ____________</a:t>
            </a:r>
          </a:p>
          <a:p>
            <a:r>
              <a:rPr lang="en-US" sz="2400" dirty="0" smtClean="0">
                <a:latin typeface="KG Primary Penmanship" panose="02000506000000020003" pitchFamily="2" charset="0"/>
              </a:rPr>
              <a:t>____________________</a:t>
            </a:r>
          </a:p>
          <a:p>
            <a:r>
              <a:rPr lang="en-US" sz="2400" dirty="0" smtClean="0">
                <a:latin typeface="KG Primary Penmanship" panose="02000506000000020003" pitchFamily="2" charset="0"/>
              </a:rPr>
              <a:t>Notes:</a:t>
            </a:r>
          </a:p>
        </p:txBody>
      </p:sp>
      <p:sp>
        <p:nvSpPr>
          <p:cNvPr id="9" name="Rectangle 8"/>
          <p:cNvSpPr/>
          <p:nvPr/>
        </p:nvSpPr>
        <p:spPr>
          <a:xfrm>
            <a:off x="618397" y="4343399"/>
            <a:ext cx="6593834" cy="10085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152763" y="550184"/>
            <a:ext cx="552510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Sub Notes / Our Class at a Glance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517422" y="1042628"/>
            <a:ext cx="3607277" cy="14974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517422" y="990600"/>
            <a:ext cx="42549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Office #:</a:t>
            </a:r>
          </a:p>
          <a:p>
            <a:r>
              <a:rPr lang="en-US" sz="2400" dirty="0" smtClean="0">
                <a:latin typeface="KG Primary Penmanship" panose="02000506000000020003" pitchFamily="2" charset="0"/>
              </a:rPr>
              <a:t>Principal’s Name</a:t>
            </a:r>
            <a:r>
              <a:rPr lang="en-US" dirty="0" smtClean="0">
                <a:latin typeface="KG Primary Penmanship" panose="02000506000000020003" pitchFamily="2" charset="0"/>
              </a:rPr>
              <a:t>:</a:t>
            </a:r>
          </a:p>
          <a:p>
            <a:r>
              <a:rPr lang="en-US" sz="2400" dirty="0" smtClean="0">
                <a:latin typeface="KG Primary Penmanship" panose="02000506000000020003" pitchFamily="2" charset="0"/>
              </a:rPr>
              <a:t>Principal's #:</a:t>
            </a:r>
          </a:p>
          <a:p>
            <a:r>
              <a:rPr lang="en-US" sz="2400" dirty="0" smtClean="0">
                <a:latin typeface="KG Primary Penmanship" panose="02000506000000020003" pitchFamily="2" charset="0"/>
              </a:rPr>
              <a:t>In an emergency call: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18397" y="5486400"/>
            <a:ext cx="3243052" cy="15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969179" y="5467350"/>
            <a:ext cx="3243052" cy="1543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869722" y="2614374"/>
            <a:ext cx="4342509" cy="14231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04375" y="4343842"/>
            <a:ext cx="26516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Behavior Plan     Y      N</a:t>
            </a:r>
          </a:p>
          <a:p>
            <a:r>
              <a:rPr lang="en-US" sz="2400" dirty="0" smtClean="0">
                <a:latin typeface="KG Primary Penmanship" panose="02000506000000020003" pitchFamily="2" charset="0"/>
              </a:rPr>
              <a:t>Notes: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869721" y="2514600"/>
            <a:ext cx="43425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KG Primary Penmanship" panose="02000506000000020003" pitchFamily="2" charset="0"/>
              </a:rPr>
              <a:t>Supports</a:t>
            </a:r>
          </a:p>
          <a:p>
            <a:pPr algn="ctr"/>
            <a:r>
              <a:rPr lang="en-US" sz="2400" dirty="0" smtClean="0">
                <a:latin typeface="KG Primary Penmanship" panose="02000506000000020003" pitchFamily="2" charset="0"/>
              </a:rPr>
              <a:t>SLP      OT      PT</a:t>
            </a:r>
          </a:p>
          <a:p>
            <a:r>
              <a:rPr lang="en-US" sz="2400" dirty="0" smtClean="0">
                <a:latin typeface="KG Primary Penmanship" panose="02000506000000020003" pitchFamily="2" charset="0"/>
              </a:rPr>
              <a:t>Assistive Tech</a:t>
            </a:r>
          </a:p>
          <a:p>
            <a:r>
              <a:rPr lang="en-US" sz="2400" dirty="0" smtClean="0">
                <a:latin typeface="KG Primary Penmanship" panose="02000506000000020003" pitchFamily="2" charset="0"/>
              </a:rPr>
              <a:t>Transportation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18397" y="5486400"/>
            <a:ext cx="1200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Strengths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69179" y="5486400"/>
            <a:ext cx="1696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Areas of Need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18397" y="7162800"/>
            <a:ext cx="3243052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38836" y="7205008"/>
            <a:ext cx="339868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Parent Contact:</a:t>
            </a:r>
          </a:p>
          <a:p>
            <a:r>
              <a:rPr lang="en-US" sz="2400" dirty="0" smtClean="0">
                <a:latin typeface="KG Primary Penmanship" panose="02000506000000020003" pitchFamily="2" charset="0"/>
              </a:rPr>
              <a:t>Name:  ________________________</a:t>
            </a:r>
          </a:p>
          <a:p>
            <a:r>
              <a:rPr lang="en-US" sz="2400" dirty="0" smtClean="0">
                <a:latin typeface="KG Primary Penmanship" panose="02000506000000020003" pitchFamily="2" charset="0"/>
              </a:rPr>
              <a:t>Number:  ______________________</a:t>
            </a:r>
          </a:p>
          <a:p>
            <a:r>
              <a:rPr lang="en-US" sz="2400" dirty="0" smtClean="0">
                <a:latin typeface="KG Primary Penmanship" panose="02000506000000020003" pitchFamily="2" charset="0"/>
              </a:rPr>
              <a:t>E-mail:  _______________________</a:t>
            </a:r>
          </a:p>
          <a:p>
            <a:r>
              <a:rPr lang="en-US" sz="2400" dirty="0" smtClean="0">
                <a:latin typeface="KG Primary Penmanship" panose="02000506000000020003" pitchFamily="2" charset="0"/>
              </a:rPr>
              <a:t>Other: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988760" y="7162800"/>
            <a:ext cx="3243052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988760" y="7147858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Suggested Interventions</a:t>
            </a:r>
          </a:p>
        </p:txBody>
      </p:sp>
    </p:spTree>
    <p:extLst>
      <p:ext uri="{BB962C8B-B14F-4D97-AF65-F5344CB8AC3E}">
        <p14:creationId xmlns:p14="http://schemas.microsoft.com/office/powerpoint/2010/main" val="394046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7" y="1042627"/>
            <a:ext cx="2124803" cy="29949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8836" y="1062335"/>
            <a:ext cx="223088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KG Primary Penmanship" panose="02000506000000020003" pitchFamily="2" charset="0"/>
              </a:rPr>
              <a:t>Medical</a:t>
            </a:r>
          </a:p>
          <a:p>
            <a:r>
              <a:rPr lang="en-US" sz="2400" dirty="0" smtClean="0">
                <a:latin typeface="KG Primary Penmanship" panose="02000506000000020003" pitchFamily="2" charset="0"/>
              </a:rPr>
              <a:t>Glasses:   Y  N</a:t>
            </a:r>
          </a:p>
          <a:p>
            <a:r>
              <a:rPr lang="en-US" sz="2400" dirty="0" smtClean="0">
                <a:latin typeface="KG Primary Penmanship" panose="02000506000000020003" pitchFamily="2" charset="0"/>
              </a:rPr>
              <a:t>Seizures:  Y  N</a:t>
            </a:r>
          </a:p>
          <a:p>
            <a:r>
              <a:rPr lang="en-US" sz="2400" dirty="0" smtClean="0">
                <a:latin typeface="KG Primary Penmanship" panose="02000506000000020003" pitchFamily="2" charset="0"/>
              </a:rPr>
              <a:t>Allergies:  Y N</a:t>
            </a:r>
          </a:p>
          <a:p>
            <a:r>
              <a:rPr lang="en-US" sz="2400" dirty="0" smtClean="0">
                <a:latin typeface="KG Primary Penmanship" panose="02000506000000020003" pitchFamily="2" charset="0"/>
              </a:rPr>
              <a:t>Meds:  ____________</a:t>
            </a:r>
          </a:p>
          <a:p>
            <a:r>
              <a:rPr lang="en-US" sz="2400" dirty="0" smtClean="0">
                <a:latin typeface="KG Primary Penmanship" panose="02000506000000020003" pitchFamily="2" charset="0"/>
              </a:rPr>
              <a:t>____________________</a:t>
            </a:r>
          </a:p>
          <a:p>
            <a:r>
              <a:rPr lang="en-US" sz="2400" dirty="0" smtClean="0">
                <a:latin typeface="KG Primary Penmanship" panose="02000506000000020003" pitchFamily="2" charset="0"/>
              </a:rPr>
              <a:t>Notes:</a:t>
            </a:r>
          </a:p>
        </p:txBody>
      </p:sp>
      <p:sp>
        <p:nvSpPr>
          <p:cNvPr id="9" name="Rectangle 8"/>
          <p:cNvSpPr/>
          <p:nvPr/>
        </p:nvSpPr>
        <p:spPr>
          <a:xfrm>
            <a:off x="618397" y="4343399"/>
            <a:ext cx="6593834" cy="10085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531190" y="461428"/>
            <a:ext cx="13095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KG Primary Penmanship" panose="02000506000000020003" pitchFamily="2" charset="0"/>
              </a:rPr>
              <a:t>Student: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266823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IEP at a Glance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831620" y="1042628"/>
            <a:ext cx="4293079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869721" y="1044714"/>
            <a:ext cx="42549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Grade:  ______ Teacher:  _______________</a:t>
            </a:r>
          </a:p>
          <a:p>
            <a:r>
              <a:rPr lang="en-US" sz="2400" dirty="0" smtClean="0">
                <a:latin typeface="KG Primary Penmanship" panose="02000506000000020003" pitchFamily="2" charset="0"/>
              </a:rPr>
              <a:t>Eligibility:  _____________________________</a:t>
            </a:r>
          </a:p>
          <a:p>
            <a:r>
              <a:rPr lang="en-US" sz="2400" dirty="0" smtClean="0">
                <a:latin typeface="KG Primary Penmanship" panose="02000506000000020003" pitchFamily="2" charset="0"/>
              </a:rPr>
              <a:t>TOS: ___________________________________</a:t>
            </a:r>
            <a:endParaRPr lang="en-US" dirty="0" smtClean="0">
              <a:latin typeface="KG Primary Penmanship" panose="02000506000000020003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18397" y="5486400"/>
            <a:ext cx="3243052" cy="15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969179" y="5467350"/>
            <a:ext cx="3243052" cy="1543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869722" y="2436278"/>
            <a:ext cx="4342509" cy="16012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04375" y="4343842"/>
            <a:ext cx="26516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Behavior Plan     Y      N</a:t>
            </a:r>
          </a:p>
          <a:p>
            <a:r>
              <a:rPr lang="en-US" sz="2400" dirty="0" smtClean="0">
                <a:latin typeface="KG Primary Penmanship" panose="02000506000000020003" pitchFamily="2" charset="0"/>
              </a:rPr>
              <a:t>Notes: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869723" y="2436278"/>
            <a:ext cx="43425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KG Primary Penmanship" panose="02000506000000020003" pitchFamily="2" charset="0"/>
              </a:rPr>
              <a:t>Supports</a:t>
            </a:r>
          </a:p>
          <a:p>
            <a:pPr algn="ctr"/>
            <a:r>
              <a:rPr lang="en-US" sz="2400" dirty="0" smtClean="0">
                <a:latin typeface="KG Primary Penmanship" panose="02000506000000020003" pitchFamily="2" charset="0"/>
              </a:rPr>
              <a:t>SLP      OT      PT</a:t>
            </a:r>
          </a:p>
          <a:p>
            <a:r>
              <a:rPr lang="en-US" sz="2400" dirty="0" smtClean="0">
                <a:latin typeface="KG Primary Penmanship" panose="02000506000000020003" pitchFamily="2" charset="0"/>
              </a:rPr>
              <a:t>Assistive Tech</a:t>
            </a:r>
          </a:p>
          <a:p>
            <a:r>
              <a:rPr lang="en-US" sz="2400" dirty="0" smtClean="0">
                <a:latin typeface="KG Primary Penmanship" panose="02000506000000020003" pitchFamily="2" charset="0"/>
              </a:rPr>
              <a:t>Transportation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18397" y="5486400"/>
            <a:ext cx="1200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Strengths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69179" y="5486400"/>
            <a:ext cx="1696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Areas of Need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18397" y="7162800"/>
            <a:ext cx="3243052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38836" y="7205008"/>
            <a:ext cx="339868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Parent Contact:</a:t>
            </a:r>
          </a:p>
          <a:p>
            <a:r>
              <a:rPr lang="en-US" sz="2400" dirty="0" smtClean="0">
                <a:latin typeface="KG Primary Penmanship" panose="02000506000000020003" pitchFamily="2" charset="0"/>
              </a:rPr>
              <a:t>Name:  ________________________</a:t>
            </a:r>
          </a:p>
          <a:p>
            <a:r>
              <a:rPr lang="en-US" sz="2400" dirty="0" smtClean="0">
                <a:latin typeface="KG Primary Penmanship" panose="02000506000000020003" pitchFamily="2" charset="0"/>
              </a:rPr>
              <a:t>Number:  ______________________</a:t>
            </a:r>
          </a:p>
          <a:p>
            <a:r>
              <a:rPr lang="en-US" sz="2400" dirty="0" smtClean="0">
                <a:latin typeface="KG Primary Penmanship" panose="02000506000000020003" pitchFamily="2" charset="0"/>
              </a:rPr>
              <a:t>E-mail:  _______________________</a:t>
            </a:r>
          </a:p>
          <a:p>
            <a:r>
              <a:rPr lang="en-US" sz="2400" dirty="0" smtClean="0">
                <a:latin typeface="KG Primary Penmanship" panose="02000506000000020003" pitchFamily="2" charset="0"/>
              </a:rPr>
              <a:t>Other: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988760" y="7162800"/>
            <a:ext cx="3243052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988760" y="7147858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Suggested Interventions</a:t>
            </a:r>
          </a:p>
        </p:txBody>
      </p:sp>
    </p:spTree>
    <p:extLst>
      <p:ext uri="{BB962C8B-B14F-4D97-AF65-F5344CB8AC3E}">
        <p14:creationId xmlns:p14="http://schemas.microsoft.com/office/powerpoint/2010/main" val="213682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1268</TotalTime>
  <Words>1021</Words>
  <Application>Microsoft Office PowerPoint</Application>
  <PresentationFormat>Custom</PresentationFormat>
  <Paragraphs>408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</dc:title>
  <dc:creator>Cathy Henry</dc:creator>
  <cp:lastModifiedBy>Windows User</cp:lastModifiedBy>
  <cp:revision>66</cp:revision>
  <cp:lastPrinted>2017-03-10T20:47:09Z</cp:lastPrinted>
  <dcterms:created xsi:type="dcterms:W3CDTF">2016-05-25T18:16:05Z</dcterms:created>
  <dcterms:modified xsi:type="dcterms:W3CDTF">2017-03-10T21:45:33Z</dcterms:modified>
</cp:coreProperties>
</file>