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366" r:id="rId4"/>
    <p:sldId id="367" r:id="rId5"/>
    <p:sldId id="323" r:id="rId6"/>
    <p:sldId id="365" r:id="rId7"/>
    <p:sldId id="316" r:id="rId8"/>
    <p:sldId id="322" r:id="rId9"/>
    <p:sldId id="315" r:id="rId10"/>
    <p:sldId id="317" r:id="rId11"/>
    <p:sldId id="266" r:id="rId12"/>
    <p:sldId id="289" r:id="rId13"/>
    <p:sldId id="285" r:id="rId14"/>
    <p:sldId id="257" r:id="rId15"/>
    <p:sldId id="258" r:id="rId16"/>
    <p:sldId id="325" r:id="rId17"/>
    <p:sldId id="326" r:id="rId18"/>
    <p:sldId id="327" r:id="rId19"/>
    <p:sldId id="279" r:id="rId20"/>
    <p:sldId id="303" r:id="rId21"/>
    <p:sldId id="330" r:id="rId22"/>
    <p:sldId id="328" r:id="rId23"/>
    <p:sldId id="329" r:id="rId24"/>
    <p:sldId id="331" r:id="rId25"/>
    <p:sldId id="332" r:id="rId26"/>
    <p:sldId id="333" r:id="rId27"/>
    <p:sldId id="321" r:id="rId28"/>
    <p:sldId id="360" r:id="rId29"/>
    <p:sldId id="361" r:id="rId30"/>
    <p:sldId id="359" r:id="rId31"/>
    <p:sldId id="334" r:id="rId32"/>
    <p:sldId id="335" r:id="rId33"/>
    <p:sldId id="336" r:id="rId34"/>
    <p:sldId id="337" r:id="rId35"/>
    <p:sldId id="357" r:id="rId36"/>
    <p:sldId id="338" r:id="rId37"/>
    <p:sldId id="339" r:id="rId38"/>
    <p:sldId id="259" r:id="rId39"/>
    <p:sldId id="353" r:id="rId40"/>
    <p:sldId id="354" r:id="rId41"/>
    <p:sldId id="355" r:id="rId42"/>
    <p:sldId id="292" r:id="rId43"/>
    <p:sldId id="340" r:id="rId44"/>
    <p:sldId id="341" r:id="rId45"/>
    <p:sldId id="293" r:id="rId46"/>
    <p:sldId id="364" r:id="rId47"/>
    <p:sldId id="358" r:id="rId48"/>
    <p:sldId id="295" r:id="rId49"/>
    <p:sldId id="343" r:id="rId50"/>
    <p:sldId id="344" r:id="rId51"/>
    <p:sldId id="362" r:id="rId52"/>
    <p:sldId id="363" r:id="rId53"/>
    <p:sldId id="301" r:id="rId54"/>
    <p:sldId id="345" r:id="rId55"/>
    <p:sldId id="346" r:id="rId56"/>
    <p:sldId id="347" r:id="rId57"/>
    <p:sldId id="348" r:id="rId58"/>
    <p:sldId id="349" r:id="rId59"/>
    <p:sldId id="350" r:id="rId60"/>
    <p:sldId id="351" r:id="rId61"/>
    <p:sldId id="352" r:id="rId62"/>
    <p:sldId id="262" r:id="rId63"/>
    <p:sldId id="263" r:id="rId64"/>
    <p:sldId id="356" r:id="rId65"/>
    <p:sldId id="271" r:id="rId66"/>
    <p:sldId id="282" r:id="rId67"/>
    <p:sldId id="287" r:id="rId68"/>
    <p:sldId id="281" r:id="rId69"/>
    <p:sldId id="283" r:id="rId70"/>
    <p:sldId id="368" r:id="rId71"/>
    <p:sldId id="369" r:id="rId72"/>
    <p:sldId id="370" r:id="rId73"/>
  </p:sldIdLst>
  <p:sldSz cx="7772400" cy="10058400"/>
  <p:notesSz cx="7102475" cy="93884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D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824" y="12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9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8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9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16CC-5D3D-4884-945F-36359B9B1966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620" y="5230505"/>
            <a:ext cx="669606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0" dirty="0">
                <a:latin typeface="Watermelon Script" pitchFamily="2" charset="0"/>
              </a:rPr>
              <a:t>Planning</a:t>
            </a:r>
          </a:p>
          <a:p>
            <a:pPr algn="ctr"/>
            <a:r>
              <a:rPr lang="en-US" sz="10500" dirty="0">
                <a:latin typeface="Watermelon Script" pitchFamily="2" charset="0"/>
              </a:rPr>
              <a:t>Binder</a:t>
            </a:r>
          </a:p>
        </p:txBody>
      </p:sp>
      <p:sp>
        <p:nvSpPr>
          <p:cNvPr id="2" name="Rectangle 1"/>
          <p:cNvSpPr/>
          <p:nvPr/>
        </p:nvSpPr>
        <p:spPr>
          <a:xfrm>
            <a:off x="708444" y="2306851"/>
            <a:ext cx="6477000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9A3DA00-7B8D-4B65-94CD-585161BFF51F}"/>
              </a:ext>
            </a:extLst>
          </p:cNvPr>
          <p:cNvSpPr/>
          <p:nvPr/>
        </p:nvSpPr>
        <p:spPr>
          <a:xfrm>
            <a:off x="-152400" y="9203323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E841BF2-43C3-46BE-9786-C71F3A66A81E}"/>
              </a:ext>
            </a:extLst>
          </p:cNvPr>
          <p:cNvSpPr/>
          <p:nvPr/>
        </p:nvSpPr>
        <p:spPr>
          <a:xfrm>
            <a:off x="145306" y="7852618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51B445D-B196-4B43-BEB7-6CF781238AE1}"/>
              </a:ext>
            </a:extLst>
          </p:cNvPr>
          <p:cNvSpPr/>
          <p:nvPr/>
        </p:nvSpPr>
        <p:spPr>
          <a:xfrm>
            <a:off x="1068322" y="8898523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DDC3001-49AD-404B-BCA5-F0DE59E6B783}"/>
              </a:ext>
            </a:extLst>
          </p:cNvPr>
          <p:cNvSpPr/>
          <p:nvPr/>
        </p:nvSpPr>
        <p:spPr>
          <a:xfrm>
            <a:off x="5737860" y="9541877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EC30D5-9D36-420E-A91B-6443792CFC79}"/>
              </a:ext>
            </a:extLst>
          </p:cNvPr>
          <p:cNvSpPr/>
          <p:nvPr/>
        </p:nvSpPr>
        <p:spPr>
          <a:xfrm>
            <a:off x="6934200" y="9320897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75B40B7-78B3-4C37-90EF-0691FC49D013}"/>
              </a:ext>
            </a:extLst>
          </p:cNvPr>
          <p:cNvSpPr/>
          <p:nvPr/>
        </p:nvSpPr>
        <p:spPr>
          <a:xfrm>
            <a:off x="6387263" y="8215067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A551F1-FD11-4189-8F77-C57C5C2C2E3E}"/>
              </a:ext>
            </a:extLst>
          </p:cNvPr>
          <p:cNvSpPr/>
          <p:nvPr/>
        </p:nvSpPr>
        <p:spPr>
          <a:xfrm>
            <a:off x="4971463" y="8526609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2A5FDB4-01C8-4630-8759-4D8B47189C41}"/>
              </a:ext>
            </a:extLst>
          </p:cNvPr>
          <p:cNvSpPr/>
          <p:nvPr/>
        </p:nvSpPr>
        <p:spPr>
          <a:xfrm>
            <a:off x="-418884" y="6623737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84BF322-B4E2-4686-B546-8586E14E1A9B}"/>
              </a:ext>
            </a:extLst>
          </p:cNvPr>
          <p:cNvSpPr/>
          <p:nvPr/>
        </p:nvSpPr>
        <p:spPr>
          <a:xfrm>
            <a:off x="7170204" y="7156758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D734090-D7B4-456B-9D69-A0FF5CAA0577}"/>
              </a:ext>
            </a:extLst>
          </p:cNvPr>
          <p:cNvSpPr/>
          <p:nvPr/>
        </p:nvSpPr>
        <p:spPr>
          <a:xfrm>
            <a:off x="3577003" y="8736501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00C2CDF-BB52-4BAD-84A5-D54292EA5987}"/>
              </a:ext>
            </a:extLst>
          </p:cNvPr>
          <p:cNvSpPr/>
          <p:nvPr/>
        </p:nvSpPr>
        <p:spPr>
          <a:xfrm>
            <a:off x="2214197" y="8549042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89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8400" y="905092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4103" y="838200"/>
            <a:ext cx="5484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Watermelon Script" pitchFamily="2" charset="0"/>
              </a:rPr>
              <a:t>Being a Great team member!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5697" y="8077200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Draw a picture of you working with your team.  Surround your picture with words and phrases that tell about being a positive member of a team.</a:t>
            </a:r>
          </a:p>
        </p:txBody>
      </p:sp>
    </p:spTree>
    <p:extLst>
      <p:ext uri="{BB962C8B-B14F-4D97-AF65-F5344CB8AC3E}">
        <p14:creationId xmlns:p14="http://schemas.microsoft.com/office/powerpoint/2010/main" val="3880689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88248" y="909480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898" y="685798"/>
            <a:ext cx="2913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Tracking Growth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62000" y="1268399"/>
            <a:ext cx="61722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82418" y="1348468"/>
            <a:ext cx="1505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Back To School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62000" y="4011599"/>
            <a:ext cx="61722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62000" y="6754799"/>
            <a:ext cx="6172200" cy="231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48200" y="1383268"/>
            <a:ext cx="15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Date:  ________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2418" y="1791758"/>
            <a:ext cx="2158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Assessments to Give: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2749" y="3352800"/>
            <a:ext cx="222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End of Semester Goal: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36616" y="4114800"/>
            <a:ext cx="1925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End of 1</a:t>
            </a:r>
            <a:r>
              <a:rPr lang="en-US" sz="1800" baseline="30000" dirty="0">
                <a:latin typeface="KG Falling Slowly" panose="02000503000000020004" pitchFamily="2" charset="0"/>
              </a:rPr>
              <a:t>st</a:t>
            </a:r>
            <a:r>
              <a:rPr lang="en-US" sz="1800" dirty="0">
                <a:latin typeface="KG Falling Slowly" panose="02000503000000020004" pitchFamily="2" charset="0"/>
              </a:rPr>
              <a:t> Semester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82067" y="4038600"/>
            <a:ext cx="15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Date:  ________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39986" y="4601107"/>
            <a:ext cx="2158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Assessments to Give: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36616" y="6008132"/>
            <a:ext cx="222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End of Semester Goal: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6800" y="6858000"/>
            <a:ext cx="207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End of 2nd Semester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8451" y="6781800"/>
            <a:ext cx="15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Date:  ________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6800" y="7326868"/>
            <a:ext cx="2158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Assessments to Give: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77686" y="8525266"/>
            <a:ext cx="222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End of Semester Goal:</a:t>
            </a:r>
          </a:p>
        </p:txBody>
      </p:sp>
    </p:spTree>
    <p:extLst>
      <p:ext uri="{BB962C8B-B14F-4D97-AF65-F5344CB8AC3E}">
        <p14:creationId xmlns:p14="http://schemas.microsoft.com/office/powerpoint/2010/main" val="2275627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26998" y="912712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26998" y="720804"/>
            <a:ext cx="2913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Tracking Growth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4400" y="1295400"/>
            <a:ext cx="59436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914400" y="4038600"/>
            <a:ext cx="59436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14400" y="6781800"/>
            <a:ext cx="5943600" cy="2362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995333" y="1535668"/>
            <a:ext cx="15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Date:  ________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29200" y="4191000"/>
            <a:ext cx="15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Date:  ________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35584" y="6934200"/>
            <a:ext cx="15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Date:  ________</a:t>
            </a:r>
          </a:p>
        </p:txBody>
      </p:sp>
    </p:spTree>
    <p:extLst>
      <p:ext uri="{BB962C8B-B14F-4D97-AF65-F5344CB8AC3E}">
        <p14:creationId xmlns:p14="http://schemas.microsoft.com/office/powerpoint/2010/main" val="1174207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898547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1910" y="734376"/>
            <a:ext cx="39645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My Mission Statement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38200" y="1295400"/>
            <a:ext cx="6096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600" y="1374348"/>
            <a:ext cx="187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As a teacher, I am: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38200" y="4038600"/>
            <a:ext cx="6096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4117548"/>
            <a:ext cx="2457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My goal as a teacher is: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8200" y="6781800"/>
            <a:ext cx="6096000" cy="2133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0600" y="6860748"/>
            <a:ext cx="2193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To meet my goal, I will:</a:t>
            </a:r>
          </a:p>
        </p:txBody>
      </p:sp>
    </p:spTree>
    <p:extLst>
      <p:ext uri="{BB962C8B-B14F-4D97-AF65-F5344CB8AC3E}">
        <p14:creationId xmlns:p14="http://schemas.microsoft.com/office/powerpoint/2010/main" val="3160342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8" y="9095125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2" name="Rectangle 1"/>
          <p:cNvSpPr/>
          <p:nvPr/>
        </p:nvSpPr>
        <p:spPr>
          <a:xfrm>
            <a:off x="647700" y="990600"/>
            <a:ext cx="6476999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Watermelon Script" pitchFamily="2" charset="0"/>
              </a:rPr>
              <a:t>___________________’s Mission Statement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Watermelon Script" pitchFamily="2" charset="0"/>
              </a:rPr>
              <a:t> </a:t>
            </a:r>
            <a:r>
              <a:rPr lang="en-US" sz="2800" dirty="0">
                <a:latin typeface="KG Falling Slowly" panose="02000503000000020004" pitchFamily="2" charset="0"/>
              </a:rPr>
              <a:t>I am __________________________________.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I am __________________________________.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I am __________________________________.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I want to 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I want to 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I want to 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I will 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I will 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I will 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KG Falling Slowly" panose="02000503000000020004" pitchFamily="2" charset="0"/>
              </a:rPr>
              <a:t> Date:  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92141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230111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466875"/>
            <a:ext cx="4810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Watermelon Script" pitchFamily="2" charset="0"/>
              </a:rPr>
              <a:t>Student Contact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173" y="1068940"/>
            <a:ext cx="616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219798"/>
              </p:ext>
            </p:extLst>
          </p:nvPr>
        </p:nvGraphicFramePr>
        <p:xfrm>
          <a:off x="6858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21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parent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student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3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4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5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6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7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8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9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10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11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12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13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14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46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51923" y="929409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1074" y="495831"/>
            <a:ext cx="4142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Watermelon Script" pitchFamily="2" charset="0"/>
              </a:rPr>
              <a:t>Student Contact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112288"/>
            <a:ext cx="616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073541"/>
              </p:ext>
            </p:extLst>
          </p:nvPr>
        </p:nvGraphicFramePr>
        <p:xfrm>
          <a:off x="6858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21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parent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student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15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16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17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18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19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20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21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22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23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24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25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26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27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28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635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293972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533400"/>
            <a:ext cx="4142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Watermelon Script" pitchFamily="2" charset="0"/>
              </a:rPr>
              <a:t>Student Contact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477" y="1137618"/>
            <a:ext cx="616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185929"/>
              </p:ext>
            </p:extLst>
          </p:nvPr>
        </p:nvGraphicFramePr>
        <p:xfrm>
          <a:off x="6858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21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parent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student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29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30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31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Janda Closer To Free" panose="02000503000000020003" pitchFamily="2" charset="0"/>
                        </a:rPr>
                        <a:t>32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947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8" y="928378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80733" y="500044"/>
            <a:ext cx="4810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Watermelon Script" pitchFamily="2" charset="0"/>
              </a:rPr>
              <a:t>Student Contact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2086" y="1124947"/>
            <a:ext cx="616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157757"/>
              </p:ext>
            </p:extLst>
          </p:nvPr>
        </p:nvGraphicFramePr>
        <p:xfrm>
          <a:off x="6858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21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parent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student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846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13649" y="932717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99332" y="446181"/>
            <a:ext cx="35737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Student Contact Form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12721" y="1047690"/>
            <a:ext cx="1168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Contacts::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349859"/>
              </p:ext>
            </p:extLst>
          </p:nvPr>
        </p:nvGraphicFramePr>
        <p:xfrm>
          <a:off x="609600" y="2469176"/>
          <a:ext cx="649224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73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4903" y="4936984"/>
            <a:ext cx="617188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0" dirty="0">
                <a:latin typeface="Watermelon Script" pitchFamily="2" charset="0"/>
              </a:rPr>
              <a:t>Data</a:t>
            </a:r>
          </a:p>
          <a:p>
            <a:pPr algn="ctr"/>
            <a:r>
              <a:rPr lang="en-US" sz="10500" dirty="0">
                <a:latin typeface="Watermelon Script" pitchFamily="2" charset="0"/>
              </a:rPr>
              <a:t>Tracking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53E76E-40E8-43A2-9BD1-5AE611B88763}"/>
              </a:ext>
            </a:extLst>
          </p:cNvPr>
          <p:cNvSpPr/>
          <p:nvPr/>
        </p:nvSpPr>
        <p:spPr>
          <a:xfrm>
            <a:off x="723684" y="2057400"/>
            <a:ext cx="6477000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A242D5E-EEB0-435A-8F47-25C6ABB092A1}"/>
              </a:ext>
            </a:extLst>
          </p:cNvPr>
          <p:cNvSpPr/>
          <p:nvPr/>
        </p:nvSpPr>
        <p:spPr>
          <a:xfrm>
            <a:off x="-152400" y="9203323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AE67107-69E9-4E1E-9165-C3062C1DFF4E}"/>
              </a:ext>
            </a:extLst>
          </p:cNvPr>
          <p:cNvSpPr/>
          <p:nvPr/>
        </p:nvSpPr>
        <p:spPr>
          <a:xfrm>
            <a:off x="145306" y="7852618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19D6F5-C5CA-47F1-862D-138BCD4694CC}"/>
              </a:ext>
            </a:extLst>
          </p:cNvPr>
          <p:cNvSpPr/>
          <p:nvPr/>
        </p:nvSpPr>
        <p:spPr>
          <a:xfrm>
            <a:off x="1043940" y="8898523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9916D35-0115-40A0-A6A1-1A429B0B2304}"/>
              </a:ext>
            </a:extLst>
          </p:cNvPr>
          <p:cNvSpPr/>
          <p:nvPr/>
        </p:nvSpPr>
        <p:spPr>
          <a:xfrm>
            <a:off x="5737860" y="9541877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3F7211-A1C1-4B99-BFDD-8AD86C26317D}"/>
              </a:ext>
            </a:extLst>
          </p:cNvPr>
          <p:cNvSpPr/>
          <p:nvPr/>
        </p:nvSpPr>
        <p:spPr>
          <a:xfrm>
            <a:off x="6934200" y="9320897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2A9DEC0-D92A-403C-9E63-6F7485E32B13}"/>
              </a:ext>
            </a:extLst>
          </p:cNvPr>
          <p:cNvSpPr/>
          <p:nvPr/>
        </p:nvSpPr>
        <p:spPr>
          <a:xfrm>
            <a:off x="6387263" y="8215067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3C6B9DF-27C0-4BC7-A643-0887085782F0}"/>
              </a:ext>
            </a:extLst>
          </p:cNvPr>
          <p:cNvSpPr/>
          <p:nvPr/>
        </p:nvSpPr>
        <p:spPr>
          <a:xfrm>
            <a:off x="4971463" y="8526609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5FF1F11-A2AC-4B3A-B1CA-00E99815C4CF}"/>
              </a:ext>
            </a:extLst>
          </p:cNvPr>
          <p:cNvSpPr/>
          <p:nvPr/>
        </p:nvSpPr>
        <p:spPr>
          <a:xfrm>
            <a:off x="-418884" y="6623737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65DA45B-0282-483B-9DF8-AC5613C6EEF8}"/>
              </a:ext>
            </a:extLst>
          </p:cNvPr>
          <p:cNvSpPr/>
          <p:nvPr/>
        </p:nvSpPr>
        <p:spPr>
          <a:xfrm>
            <a:off x="7170204" y="7156758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4B6EB08-8445-4160-9F27-EC24C175B3AE}"/>
              </a:ext>
            </a:extLst>
          </p:cNvPr>
          <p:cNvSpPr/>
          <p:nvPr/>
        </p:nvSpPr>
        <p:spPr>
          <a:xfrm>
            <a:off x="3577003" y="8736501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FF740A8-2C8C-454B-A4EF-D87CA6DA55EE}"/>
              </a:ext>
            </a:extLst>
          </p:cNvPr>
          <p:cNvSpPr/>
          <p:nvPr/>
        </p:nvSpPr>
        <p:spPr>
          <a:xfrm>
            <a:off x="2214197" y="8549042"/>
            <a:ext cx="990600" cy="948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95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43305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14800" y="528935"/>
            <a:ext cx="1326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34371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Transportation List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735767"/>
              </p:ext>
            </p:extLst>
          </p:nvPr>
        </p:nvGraphicFramePr>
        <p:xfrm>
          <a:off x="609589" y="1136791"/>
          <a:ext cx="6629411" cy="822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077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bus #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after school care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parent pick-up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other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00780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495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0626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14800" y="495982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34371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Transportation List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605120"/>
              </p:ext>
            </p:extLst>
          </p:nvPr>
        </p:nvGraphicFramePr>
        <p:xfrm>
          <a:off x="609589" y="1136788"/>
          <a:ext cx="6629411" cy="8159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7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064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7" y="929639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16215" y="528935"/>
            <a:ext cx="1497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7980" y="498157"/>
            <a:ext cx="27218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Class Birthdays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659567"/>
              </p:ext>
            </p:extLst>
          </p:nvPr>
        </p:nvGraphicFramePr>
        <p:xfrm>
          <a:off x="609589" y="1136788"/>
          <a:ext cx="6400811" cy="8159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1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398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96738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50415" y="513545"/>
            <a:ext cx="1326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7980" y="498157"/>
            <a:ext cx="27218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Class Birthdays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473123"/>
              </p:ext>
            </p:extLst>
          </p:nvPr>
        </p:nvGraphicFramePr>
        <p:xfrm>
          <a:off x="609589" y="1136778"/>
          <a:ext cx="6553210" cy="82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8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74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will be turning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1749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91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89849" y="9296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83415" y="498157"/>
            <a:ext cx="1326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7980" y="498157"/>
            <a:ext cx="27218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Class Birthdays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11622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439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2036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3097" y="523036"/>
            <a:ext cx="1042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Subject: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523036"/>
            <a:ext cx="29097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Assignment Check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853514"/>
              </p:ext>
            </p:extLst>
          </p:nvPr>
        </p:nvGraphicFramePr>
        <p:xfrm>
          <a:off x="609589" y="1136779"/>
          <a:ext cx="6553211" cy="818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28668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811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3" y="9335308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06482" y="485618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523036"/>
            <a:ext cx="45191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Missing Assignments Log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77351"/>
              </p:ext>
            </p:extLst>
          </p:nvPr>
        </p:nvGraphicFramePr>
        <p:xfrm>
          <a:off x="609589" y="1136778"/>
          <a:ext cx="6553210" cy="8198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532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missing assignment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 completed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842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44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8397" y="1042627"/>
            <a:ext cx="2124803" cy="2994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372302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836" y="1062335"/>
            <a:ext cx="22308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Primary Penmanship" panose="02000506000000020003" pitchFamily="2" charset="0"/>
              </a:rPr>
              <a:t>Medical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Glasses:   Y  N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Seizures:  Y  N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Allergies:  Y N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Meds:  ____________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____________________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4343399"/>
            <a:ext cx="6593834" cy="1008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531190" y="461428"/>
            <a:ext cx="1542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Falling Slowly" panose="02000503000000020004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9915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IEP at a Glance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69721" y="1044714"/>
            <a:ext cx="4254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Grade:  ______ Teacher:  _______________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Eligibility:  _____________________________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TOS: ___________________________________</a:t>
            </a:r>
            <a:endParaRPr lang="en-US" dirty="0">
              <a:latin typeface="KG Primary Penmanship" panose="02000506000000020003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8397" y="5486400"/>
            <a:ext cx="3243052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467350"/>
            <a:ext cx="3243052" cy="15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869722" y="2436278"/>
            <a:ext cx="4342509" cy="1601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4375" y="4343842"/>
            <a:ext cx="26516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Behavior Plan     Y      N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69723" y="2436278"/>
            <a:ext cx="4342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KG Primary Penmanship" panose="02000506000000020003" pitchFamily="2" charset="0"/>
              </a:rPr>
              <a:t>Supports</a:t>
            </a:r>
          </a:p>
          <a:p>
            <a:pPr algn="ctr"/>
            <a:r>
              <a:rPr lang="en-US" sz="2400" dirty="0">
                <a:latin typeface="KG Primary Penmanship" panose="02000506000000020003" pitchFamily="2" charset="0"/>
              </a:rPr>
              <a:t>SLP      OT      PT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Assistive Tech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Transportation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397" y="5486400"/>
            <a:ext cx="1200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Strengths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9179" y="5486400"/>
            <a:ext cx="1696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Areas of Need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8397" y="7162800"/>
            <a:ext cx="3243052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8836" y="7205008"/>
            <a:ext cx="33986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Parent Contact: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Name:  ________________________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Number:  ______________________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E-mail:  _______________________</a:t>
            </a:r>
          </a:p>
          <a:p>
            <a:r>
              <a:rPr lang="en-US" sz="2400" dirty="0">
                <a:latin typeface="KG Primary Penmanship" panose="02000506000000020003" pitchFamily="2" charset="0"/>
              </a:rPr>
              <a:t>Other: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88760" y="7162800"/>
            <a:ext cx="3243052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988760" y="7147858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Suggested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1368265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345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70804" y="467380"/>
            <a:ext cx="1514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KG Falling Slowly" panose="02000503000000020004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498157"/>
            <a:ext cx="346120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Conference Reminders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661719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228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8400" y="930297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11630" y="416867"/>
            <a:ext cx="1326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498157"/>
            <a:ext cx="3902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Watermelon Script" pitchFamily="2" charset="0"/>
              </a:rPr>
              <a:t>Case Conference Reminders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498635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94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620" y="5230505"/>
            <a:ext cx="669606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0" dirty="0">
                <a:ln w="38100">
                  <a:noFill/>
                </a:ln>
                <a:latin typeface="Watermelon Script" pitchFamily="2" charset="0"/>
              </a:rPr>
              <a:t>Planning</a:t>
            </a:r>
          </a:p>
          <a:p>
            <a:pPr algn="ctr"/>
            <a:r>
              <a:rPr lang="en-US" sz="10500" dirty="0">
                <a:ln w="38100">
                  <a:noFill/>
                </a:ln>
                <a:latin typeface="Watermelon Script" pitchFamily="2" charset="0"/>
              </a:rPr>
              <a:t>Binder</a:t>
            </a:r>
          </a:p>
        </p:txBody>
      </p:sp>
      <p:sp>
        <p:nvSpPr>
          <p:cNvPr id="2" name="Rectangle 1"/>
          <p:cNvSpPr/>
          <p:nvPr/>
        </p:nvSpPr>
        <p:spPr>
          <a:xfrm>
            <a:off x="708444" y="2306851"/>
            <a:ext cx="6477000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10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90495" y="931164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8397" y="1047991"/>
            <a:ext cx="1550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alling Slowly" panose="02000503000000020004" pitchFamily="2" charset="0"/>
              </a:rPr>
              <a:t>Teacher: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38294" y="498157"/>
            <a:ext cx="282160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Student Schedules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47382" y="10482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Notes: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81165"/>
              </p:ext>
            </p:extLst>
          </p:nvPr>
        </p:nvGraphicFramePr>
        <p:xfrm>
          <a:off x="670560" y="2581646"/>
          <a:ext cx="6492240" cy="6729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507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Days/ Times</a:t>
                      </a:r>
                    </a:p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672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726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7366" y="403536"/>
            <a:ext cx="3813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Watermelon Script" pitchFamily="2" charset="0"/>
              </a:rPr>
              <a:t>Behavior Documentation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4571" y="880201"/>
            <a:ext cx="616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594574"/>
              </p:ext>
            </p:extLst>
          </p:nvPr>
        </p:nvGraphicFramePr>
        <p:xfrm>
          <a:off x="685800" y="1371600"/>
          <a:ext cx="6476998" cy="792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79180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follow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 up info.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180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action taken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76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behavior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19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87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KG Falling Slowly" panose="02000503000000020004" pitchFamily="2" charset="0"/>
                        </a:rPr>
                        <a:t>date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303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8" y="9326882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470604"/>
            <a:ext cx="3813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Watermelon Script" pitchFamily="2" charset="0"/>
              </a:rPr>
              <a:t>Behavior Documentation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2086" y="950269"/>
            <a:ext cx="616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606629"/>
              </p:ext>
            </p:extLst>
          </p:nvPr>
        </p:nvGraphicFramePr>
        <p:xfrm>
          <a:off x="685800" y="1371600"/>
          <a:ext cx="6400800" cy="792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79180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follow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 up info.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180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action taken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76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behavior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19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student name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87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KG Falling Slowly" panose="02000503000000020004" pitchFamily="2" charset="0"/>
                        </a:rPr>
                        <a:t>date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4015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296402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813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Watermelon Script" pitchFamily="2" charset="0"/>
              </a:rPr>
              <a:t>Behavior Documentation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2459" y="949067"/>
            <a:ext cx="6183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Student:  ______________________ Teacher: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814632"/>
              </p:ext>
            </p:extLst>
          </p:nvPr>
        </p:nvGraphicFramePr>
        <p:xfrm>
          <a:off x="685800" y="1371600"/>
          <a:ext cx="6476998" cy="792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8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79180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follow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 up info.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180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parent communication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76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action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 taken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19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behavior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8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KG Falling Slowly" panose="02000503000000020004" pitchFamily="2" charset="0"/>
                        </a:rPr>
                        <a:t>date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6804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2857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997" y="580198"/>
            <a:ext cx="3411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Watermelon Script" pitchFamily="2" charset="0"/>
              </a:rPr>
              <a:t>Things to Do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698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Don’t forget!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253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Copy me!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662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Get in touch!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208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To make!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3652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Looking ahead to next week!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4800" y="694634"/>
            <a:ext cx="1016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Week of:</a:t>
            </a:r>
          </a:p>
        </p:txBody>
      </p:sp>
    </p:spTree>
    <p:extLst>
      <p:ext uri="{BB962C8B-B14F-4D97-AF65-F5344CB8AC3E}">
        <p14:creationId xmlns:p14="http://schemas.microsoft.com/office/powerpoint/2010/main" val="3935246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1852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0997" y="578372"/>
            <a:ext cx="3411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Watermelon Script" pitchFamily="2" charset="0"/>
              </a:rPr>
              <a:t>Things to Do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218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Monday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218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Tuesday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638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Wednesday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359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Thursday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906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Friday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4800" y="677697"/>
            <a:ext cx="1016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Week of:</a:t>
            </a:r>
          </a:p>
        </p:txBody>
      </p:sp>
    </p:spTree>
    <p:extLst>
      <p:ext uri="{BB962C8B-B14F-4D97-AF65-F5344CB8AC3E}">
        <p14:creationId xmlns:p14="http://schemas.microsoft.com/office/powerpoint/2010/main" val="33462312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694597" y="4038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13649" y="934276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0986" y="573204"/>
            <a:ext cx="3411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Watermelon Script" pitchFamily="2" charset="0"/>
              </a:rPr>
              <a:t>Things to Do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218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Monday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98017" y="4110335"/>
            <a:ext cx="1218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Tuesday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4800" y="715634"/>
            <a:ext cx="1016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Week of: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94597" y="67818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14400" y="6929735"/>
            <a:ext cx="1638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Wednesday</a:t>
            </a:r>
          </a:p>
        </p:txBody>
      </p:sp>
    </p:spTree>
    <p:extLst>
      <p:ext uri="{BB962C8B-B14F-4D97-AF65-F5344CB8AC3E}">
        <p14:creationId xmlns:p14="http://schemas.microsoft.com/office/powerpoint/2010/main" val="14495761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694597" y="4038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13649" y="9351258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573204"/>
            <a:ext cx="3411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Watermelon Script" pitchFamily="2" charset="0"/>
              </a:rPr>
              <a:t>Things to Do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359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Thursday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98017" y="4110335"/>
            <a:ext cx="906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Friday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4800" y="666690"/>
            <a:ext cx="1016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Week of: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94597" y="67818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14400" y="6929735"/>
            <a:ext cx="2327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Saturday/Sunday</a:t>
            </a:r>
          </a:p>
        </p:txBody>
      </p:sp>
    </p:spTree>
    <p:extLst>
      <p:ext uri="{BB962C8B-B14F-4D97-AF65-F5344CB8AC3E}">
        <p14:creationId xmlns:p14="http://schemas.microsoft.com/office/powerpoint/2010/main" val="11701432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51749" y="923507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6078" y="654044"/>
            <a:ext cx="419858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Passwords to Remember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230357"/>
              </p:ext>
            </p:extLst>
          </p:nvPr>
        </p:nvGraphicFramePr>
        <p:xfrm>
          <a:off x="685800" y="1447796"/>
          <a:ext cx="6477000" cy="77724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latin typeface="KG Falling Slowly" panose="02000503000000020004" pitchFamily="2" charset="0"/>
                        </a:rPr>
                        <a:t>web site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latin typeface="KG Falling Slowly" panose="02000503000000020004" pitchFamily="2" charset="0"/>
                        </a:rPr>
                        <a:t>log</a:t>
                      </a:r>
                      <a:r>
                        <a:rPr lang="en-US" sz="2400" b="0" baseline="0" dirty="0">
                          <a:solidFill>
                            <a:sysClr val="windowText" lastClr="000000"/>
                          </a:solidFill>
                          <a:latin typeface="KG Falling Slowly" panose="02000503000000020004" pitchFamily="2" charset="0"/>
                        </a:rPr>
                        <a:t> in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latin typeface="KG Falling Slowly" panose="02000503000000020004" pitchFamily="2" charset="0"/>
                        </a:rPr>
                        <a:t>password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www.thecurriculumcorner.com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 needed!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 needed!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352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61225" y="9296401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2523" y="654044"/>
            <a:ext cx="33025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Books to Purchase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107245"/>
              </p:ext>
            </p:extLst>
          </p:nvPr>
        </p:nvGraphicFramePr>
        <p:xfrm>
          <a:off x="685800" y="1447796"/>
          <a:ext cx="6477000" cy="784860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233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KG Falling Slowly" panose="02000503000000020004" pitchFamily="2" charset="0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KG Falling Slowly" panose="02000503000000020004" pitchFamily="2" charset="0"/>
                        </a:rPr>
                        <a:t>author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ysClr val="windowText" lastClr="000000"/>
                          </a:solidFill>
                          <a:latin typeface="KG Falling Slowly" panose="02000503000000020004" pitchFamily="2" charset="0"/>
                        </a:rPr>
                        <a:t>genre/unit</a:t>
                      </a:r>
                      <a:r>
                        <a:rPr lang="en-US" b="0" baseline="0" dirty="0">
                          <a:solidFill>
                            <a:sysClr val="windowText" lastClr="000000"/>
                          </a:solidFill>
                          <a:latin typeface="KG Falling Slowly" panose="02000503000000020004" pitchFamily="2" charset="0"/>
                        </a:rPr>
                        <a:t> of study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49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4903" y="4936984"/>
            <a:ext cx="617188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0" dirty="0">
                <a:latin typeface="Watermelon Script" pitchFamily="2" charset="0"/>
              </a:rPr>
              <a:t>Data</a:t>
            </a:r>
          </a:p>
          <a:p>
            <a:pPr algn="ctr"/>
            <a:r>
              <a:rPr lang="en-US" sz="10500" dirty="0">
                <a:latin typeface="Watermelon Script" pitchFamily="2" charset="0"/>
              </a:rPr>
              <a:t>Tracking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53E76E-40E8-43A2-9BD1-5AE611B88763}"/>
              </a:ext>
            </a:extLst>
          </p:cNvPr>
          <p:cNvSpPr/>
          <p:nvPr/>
        </p:nvSpPr>
        <p:spPr>
          <a:xfrm>
            <a:off x="723684" y="2057400"/>
            <a:ext cx="6477000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240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51749" y="9302124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654043"/>
            <a:ext cx="590886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Professional Resources to Purchase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401810"/>
              </p:ext>
            </p:extLst>
          </p:nvPr>
        </p:nvGraphicFramePr>
        <p:xfrm>
          <a:off x="685800" y="1447796"/>
          <a:ext cx="6477000" cy="787633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23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author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Why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it’s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great…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3935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275674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6495" y="660386"/>
            <a:ext cx="31486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Classroom Expenses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75400" y="624986"/>
            <a:ext cx="1454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Falling Slowly" panose="02000503000000020004" pitchFamily="2" charset="0"/>
              </a:rPr>
              <a:t>Budget: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799252"/>
              </p:ext>
            </p:extLst>
          </p:nvPr>
        </p:nvGraphicFramePr>
        <p:xfrm>
          <a:off x="685800" y="1447796"/>
          <a:ext cx="6476999" cy="784860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523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purchase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store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amount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receipt turned 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2518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09600" y="1066800"/>
            <a:ext cx="6638197" cy="403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18901" y="1228695"/>
            <a:ext cx="5839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Date:  ________________________  Topic:  __________________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3649" y="939096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9923" y="498157"/>
            <a:ext cx="264207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Meeting Notes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2002"/>
              </p:ext>
            </p:extLst>
          </p:nvPr>
        </p:nvGraphicFramePr>
        <p:xfrm>
          <a:off x="914400" y="1752600"/>
          <a:ext cx="6132756" cy="313182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609600" y="5314950"/>
            <a:ext cx="6638197" cy="403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18901" y="5476845"/>
            <a:ext cx="5839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Date:  ________________________  Topic:  __________________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75649"/>
              </p:ext>
            </p:extLst>
          </p:nvPr>
        </p:nvGraphicFramePr>
        <p:xfrm>
          <a:off x="914400" y="6000750"/>
          <a:ext cx="6132756" cy="313182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113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09600" y="1066800"/>
            <a:ext cx="6638197" cy="4876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600" y="1179908"/>
            <a:ext cx="6053067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KG Falling Slowly" panose="02000503000000020004" pitchFamily="2" charset="0"/>
              </a:rPr>
              <a:t>Date:  _____________________   Topic:  _______________</a:t>
            </a: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r>
              <a:rPr lang="en-US" sz="2200" dirty="0">
                <a:latin typeface="KG Falling Slowly" panose="02000503000000020004" pitchFamily="2" charset="0"/>
              </a:rPr>
              <a:t>Committee:  _______________________________________</a:t>
            </a: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r>
              <a:rPr lang="en-US" sz="2200" dirty="0">
                <a:latin typeface="KG Falling Slowly" panose="02000503000000020004" pitchFamily="2" charset="0"/>
              </a:rPr>
              <a:t>Members Present:  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r>
              <a:rPr lang="en-US" sz="2200" dirty="0">
                <a:latin typeface="KG Falling Slowly" panose="02000503000000020004" pitchFamily="2" charset="0"/>
              </a:rPr>
              <a:t>Follow-Up:  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3649" y="9304021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898" y="498157"/>
            <a:ext cx="270138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Committee Notes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36688"/>
              </p:ext>
            </p:extLst>
          </p:nvPr>
        </p:nvGraphicFramePr>
        <p:xfrm>
          <a:off x="838200" y="6172200"/>
          <a:ext cx="6132756" cy="313182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403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Notes: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5282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09600" y="1066800"/>
            <a:ext cx="6638197" cy="5791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600" y="1207800"/>
            <a:ext cx="605306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KG Falling Slowly" panose="02000503000000020004" pitchFamily="2" charset="0"/>
              </a:rPr>
              <a:t>Date:  _____________________   Topic:  _______________</a:t>
            </a: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r>
              <a:rPr lang="en-US" sz="2200" dirty="0">
                <a:latin typeface="KG Falling Slowly" panose="02000503000000020004" pitchFamily="2" charset="0"/>
              </a:rPr>
              <a:t>Members Present:  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r>
              <a:rPr lang="en-US" sz="2200" dirty="0">
                <a:latin typeface="KG Falling Slowly" panose="02000503000000020004" pitchFamily="2" charset="0"/>
              </a:rPr>
              <a:t>Goal:  _____________________________________________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r>
              <a:rPr lang="en-US" sz="2200" dirty="0">
                <a:latin typeface="KG Falling Slowly" panose="02000503000000020004" pitchFamily="2" charset="0"/>
              </a:rPr>
              <a:t>Data Shared:</a:t>
            </a: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endParaRPr lang="en-US" sz="2200" dirty="0">
              <a:latin typeface="KG Falling Slowly" panose="02000503000000020004" pitchFamily="2" charset="0"/>
            </a:endParaRPr>
          </a:p>
          <a:p>
            <a:r>
              <a:rPr lang="en-US" sz="2200" dirty="0">
                <a:latin typeface="KG Falling Slowly" panose="02000503000000020004" pitchFamily="2" charset="0"/>
              </a:rPr>
              <a:t>Next Steps:  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  <a:p>
            <a:r>
              <a:rPr lang="en-US" sz="2200" dirty="0">
                <a:latin typeface="KG Falling Slowly" panose="02000503000000020004" pitchFamily="2" charset="0"/>
              </a:rPr>
              <a:t>___________________________________________________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3649" y="938810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68384" y="501014"/>
            <a:ext cx="24256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PLC Notes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200067"/>
              </p:ext>
            </p:extLst>
          </p:nvPr>
        </p:nvGraphicFramePr>
        <p:xfrm>
          <a:off x="838200" y="7059385"/>
          <a:ext cx="6132756" cy="223701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403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Notes: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4794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694597" y="28194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94597" y="1066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1145748"/>
            <a:ext cx="667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Goal: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6239" y="2907268"/>
            <a:ext cx="70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Data: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3649" y="9249132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6239" y="470714"/>
            <a:ext cx="24256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PLC Notes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07168" y="521714"/>
            <a:ext cx="693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Date: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14725" y="7543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14725" y="4572000"/>
            <a:ext cx="6477000" cy="2819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4400" y="4648200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Discussion notes: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54446" y="7620000"/>
            <a:ext cx="12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Next steps:</a:t>
            </a:r>
          </a:p>
        </p:txBody>
      </p:sp>
    </p:spTree>
    <p:extLst>
      <p:ext uri="{BB962C8B-B14F-4D97-AF65-F5344CB8AC3E}">
        <p14:creationId xmlns:p14="http://schemas.microsoft.com/office/powerpoint/2010/main" val="21596278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8397" y="1042627"/>
            <a:ext cx="2124803" cy="2994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42515" y="933893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835" y="1062335"/>
            <a:ext cx="21043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Falling Slowly" panose="02000503000000020004" pitchFamily="2" charset="0"/>
              </a:rPr>
              <a:t>Students will arrive at:</a:t>
            </a:r>
          </a:p>
          <a:p>
            <a:pPr algn="ctr"/>
            <a:endParaRPr lang="en-US" sz="2400" dirty="0">
              <a:latin typeface="KG Falling Slowly" panose="02000503000000020004" pitchFamily="2" charset="0"/>
            </a:endParaRPr>
          </a:p>
          <a:p>
            <a:pPr algn="ctr"/>
            <a:r>
              <a:rPr lang="en-US" sz="2400" dirty="0">
                <a:latin typeface="KG Falling Slowly" panose="02000503000000020004" pitchFamily="2" charset="0"/>
              </a:rPr>
              <a:t>Breakfast:</a:t>
            </a:r>
          </a:p>
          <a:p>
            <a:pPr algn="ctr"/>
            <a:endParaRPr lang="en-US" sz="2400" dirty="0">
              <a:latin typeface="KG Falling Slowly" panose="02000503000000020004" pitchFamily="2" charset="0"/>
            </a:endParaRPr>
          </a:p>
          <a:p>
            <a:pPr algn="ctr"/>
            <a:r>
              <a:rPr lang="en-US" sz="2400" dirty="0">
                <a:latin typeface="KG Falling Slowly" panose="02000503000000020004" pitchFamily="2" charset="0"/>
              </a:rPr>
              <a:t>The day will start:</a:t>
            </a:r>
          </a:p>
          <a:p>
            <a:pPr algn="ctr"/>
            <a:endParaRPr lang="en-US" sz="2400" dirty="0">
              <a:latin typeface="KG Falling Slowly" panose="02000503000000020004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397" y="4191001"/>
            <a:ext cx="6593834" cy="1160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152763" y="550184"/>
            <a:ext cx="552510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Sub Notes / Our Class at a Glance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69722" y="1042628"/>
            <a:ext cx="4254977" cy="14974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945922" y="1021140"/>
            <a:ext cx="49026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Office #:</a:t>
            </a:r>
          </a:p>
          <a:p>
            <a:r>
              <a:rPr lang="en-US" sz="2400" dirty="0">
                <a:latin typeface="KG Falling Slowly" panose="02000503000000020004" pitchFamily="2" charset="0"/>
              </a:rPr>
              <a:t>Principal’s Name</a:t>
            </a:r>
            <a:r>
              <a:rPr lang="en-US" dirty="0">
                <a:latin typeface="KG Falling Slowly" panose="02000503000000020004" pitchFamily="2" charset="0"/>
              </a:rPr>
              <a:t>:</a:t>
            </a:r>
          </a:p>
          <a:p>
            <a:r>
              <a:rPr lang="en-US" sz="2400" dirty="0">
                <a:latin typeface="KG Falling Slowly" panose="02000503000000020004" pitchFamily="2" charset="0"/>
              </a:rPr>
              <a:t>Principal's #:</a:t>
            </a:r>
          </a:p>
          <a:p>
            <a:r>
              <a:rPr lang="en-US" sz="2400" dirty="0">
                <a:latin typeface="KG Falling Slowly" panose="02000503000000020004" pitchFamily="2" charset="0"/>
              </a:rPr>
              <a:t>In an emergency call: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18397" y="5486400"/>
            <a:ext cx="3243052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467350"/>
            <a:ext cx="3243052" cy="15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869722" y="2614374"/>
            <a:ext cx="4254977" cy="1423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38835" y="4269406"/>
            <a:ext cx="614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KG Falling Slowly" panose="02000503000000020004" pitchFamily="2" charset="0"/>
              </a:rPr>
              <a:t>Students who will be leaving for support or activities throughout the day: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37895" y="2599316"/>
            <a:ext cx="434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KG Falling Slowly" panose="02000503000000020004" pitchFamily="2" charset="0"/>
              </a:rPr>
              <a:t>Adults who will support the class throughout the day: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397" y="5486400"/>
            <a:ext cx="2206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Student Helpers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9179" y="5486400"/>
            <a:ext cx="263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Students to Support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8397" y="7162800"/>
            <a:ext cx="3243052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8836" y="7205008"/>
            <a:ext cx="2661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Classroom Rewards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88760" y="7162800"/>
            <a:ext cx="3243052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988760" y="7147858"/>
            <a:ext cx="3214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Suggested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8434229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8397" y="1042627"/>
            <a:ext cx="2637665" cy="2994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46733" y="935572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835" y="1062335"/>
            <a:ext cx="26172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Guest teacher name:</a:t>
            </a:r>
          </a:p>
          <a:p>
            <a:endParaRPr lang="en-US" sz="2400" dirty="0">
              <a:latin typeface="KG Falling Slowly" panose="02000503000000020004" pitchFamily="2" charset="0"/>
            </a:endParaRPr>
          </a:p>
          <a:p>
            <a:r>
              <a:rPr lang="en-US" sz="2400" dirty="0">
                <a:latin typeface="KG Falling Slowly" panose="02000503000000020004" pitchFamily="2" charset="0"/>
              </a:rPr>
              <a:t>Date:</a:t>
            </a:r>
          </a:p>
          <a:p>
            <a:endParaRPr lang="en-US" sz="2400" dirty="0">
              <a:latin typeface="KG Falling Slowly" panose="02000503000000020004" pitchFamily="2" charset="0"/>
            </a:endParaRPr>
          </a:p>
          <a:p>
            <a:r>
              <a:rPr lang="en-US" sz="2400" dirty="0">
                <a:latin typeface="KG Falling Slowly" panose="02000503000000020004" pitchFamily="2" charset="0"/>
              </a:rPr>
              <a:t>Contact info if needed;</a:t>
            </a:r>
          </a:p>
          <a:p>
            <a:pPr algn="ctr"/>
            <a:endParaRPr lang="en-US" sz="2400" dirty="0">
              <a:latin typeface="KG Falling Slowly" panose="02000503000000020004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397" y="4343399"/>
            <a:ext cx="6593834" cy="1008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47448" y="482978"/>
            <a:ext cx="426751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Notes From Your Day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17422" y="1042628"/>
            <a:ext cx="3607277" cy="29949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18397" y="5486400"/>
            <a:ext cx="3243052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467350"/>
            <a:ext cx="3243052" cy="15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805017" y="1062335"/>
            <a:ext cx="2905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Falling Slowly" panose="02000503000000020004" pitchFamily="2" charset="0"/>
              </a:rPr>
              <a:t>Today’s STAR Students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397" y="5486400"/>
            <a:ext cx="2464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Things we finished: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9179" y="5486400"/>
            <a:ext cx="2253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Unfinished items: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8397" y="7162800"/>
            <a:ext cx="6593834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57885" y="7162800"/>
            <a:ext cx="1726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Other Notes: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8396" y="4386028"/>
            <a:ext cx="2602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Behavior concerns:</a:t>
            </a:r>
          </a:p>
        </p:txBody>
      </p:sp>
    </p:spTree>
    <p:extLst>
      <p:ext uri="{BB962C8B-B14F-4D97-AF65-F5344CB8AC3E}">
        <p14:creationId xmlns:p14="http://schemas.microsoft.com/office/powerpoint/2010/main" val="29251510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694597" y="1676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6367" y="1695450"/>
            <a:ext cx="94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Student: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3649" y="9296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13659" y="609600"/>
            <a:ext cx="58685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KG Falling Slowly" panose="02000503000000020004" pitchFamily="2" charset="0"/>
              </a:rPr>
              <a:t>Supports Needed</a:t>
            </a:r>
          </a:p>
          <a:p>
            <a:pPr algn="ctr"/>
            <a:endParaRPr lang="en-US" sz="1400" dirty="0">
              <a:latin typeface="KG Falling Slowly" panose="02000503000000020004" pitchFamily="2" charset="0"/>
            </a:endParaRPr>
          </a:p>
          <a:p>
            <a:r>
              <a:rPr lang="en-US" sz="1800" dirty="0">
                <a:latin typeface="KG Falling Slowly" panose="02000503000000020004" pitchFamily="2" charset="0"/>
              </a:rPr>
              <a:t>Teacher:  ________________________________________ Grade:  ____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94597" y="3200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66367" y="3219450"/>
            <a:ext cx="94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Student: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94597" y="4724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66367" y="4743450"/>
            <a:ext cx="94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Student: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94597" y="6248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66367" y="6267450"/>
            <a:ext cx="94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Student: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94597" y="7772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866367" y="7791450"/>
            <a:ext cx="94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Student:</a:t>
            </a:r>
          </a:p>
        </p:txBody>
      </p:sp>
    </p:spTree>
    <p:extLst>
      <p:ext uri="{BB962C8B-B14F-4D97-AF65-F5344CB8AC3E}">
        <p14:creationId xmlns:p14="http://schemas.microsoft.com/office/powerpoint/2010/main" val="15912873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6170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4441" y="381000"/>
            <a:ext cx="6546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200" dirty="0">
              <a:latin typeface="Watermelon Script" pitchFamily="2" charset="0"/>
            </a:endParaRPr>
          </a:p>
          <a:p>
            <a:r>
              <a:rPr lang="en-US" sz="1600" dirty="0">
                <a:latin typeface="Watermelon Script" pitchFamily="2" charset="0"/>
              </a:rPr>
              <a:t>Lesson Plans for the Week of:  _________________________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45237"/>
              </p:ext>
            </p:extLst>
          </p:nvPr>
        </p:nvGraphicFramePr>
        <p:xfrm>
          <a:off x="609600" y="965776"/>
          <a:ext cx="6553200" cy="8483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1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9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8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Subject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Monday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Tuesday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Wednesday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Thursday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Friday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7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056811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663035"/>
            <a:ext cx="4350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Watermelon Script" pitchFamily="2" charset="0"/>
              </a:rPr>
              <a:t>Goals for this year…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99555" y="1371434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99555" y="28956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2938099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99555" y="44196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440766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99555" y="59436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5964766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99555" y="74676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7488766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3112917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8" y="933389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708611"/>
              </p:ext>
            </p:extLst>
          </p:nvPr>
        </p:nvGraphicFramePr>
        <p:xfrm>
          <a:off x="647699" y="838200"/>
          <a:ext cx="6477001" cy="8533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845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Subject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2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79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KG Falling Slowly" panose="02000503000000020004" pitchFamily="2" charset="0"/>
                        </a:rPr>
                        <a:t>Monday</a:t>
                      </a: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KG Falling Slowly" panose="02000503000000020004" pitchFamily="2" charset="0"/>
                        </a:rPr>
                        <a:t>Tuesday</a:t>
                      </a: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KG Falling Slowly" panose="02000503000000020004" pitchFamily="2" charset="0"/>
                        </a:rPr>
                        <a:t>Wednesday</a:t>
                      </a: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KG Falling Slowly" panose="02000503000000020004" pitchFamily="2" charset="0"/>
                        </a:rPr>
                        <a:t>Thursday</a:t>
                      </a: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KG Falling Slowly" panose="02000503000000020004" pitchFamily="2" charset="0"/>
                        </a:rPr>
                        <a:t>Friday</a:t>
                      </a: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5402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300644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2790" y="1087149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60581" y="554949"/>
            <a:ext cx="861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17559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Unit Outline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19152" y="1039152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651337" y="1051956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Unit of Study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6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Goals: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29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Standards to Address: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" y="4739607"/>
            <a:ext cx="3297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Anticipated Areas of Concern: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2400" y="4739607"/>
            <a:ext cx="2654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Supports to Provide: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97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Assessments: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949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2990533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30469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loud 1"/>
          <p:cNvSpPr/>
          <p:nvPr/>
        </p:nvSpPr>
        <p:spPr>
          <a:xfrm>
            <a:off x="199066" y="4381500"/>
            <a:ext cx="4033918" cy="282152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743200" y="55236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3324" y="460278"/>
            <a:ext cx="217559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Unit Outline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95600" y="1029418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Falling Slowly" panose="02000503000000020004" pitchFamily="2" charset="0"/>
              </a:rPr>
              <a:t>Unit of Study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6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Goals: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29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Standards to Address: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53287" y="4724400"/>
            <a:ext cx="187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KG Falling Slowly" panose="02000503000000020004" pitchFamily="2" charset="0"/>
              </a:rPr>
              <a:t>Anticipated</a:t>
            </a:r>
          </a:p>
          <a:p>
            <a:pPr algn="ctr"/>
            <a:r>
              <a:rPr lang="en-US" sz="1800" dirty="0">
                <a:latin typeface="KG Falling Slowly" panose="02000503000000020004" pitchFamily="2" charset="0"/>
              </a:rPr>
              <a:t>Areas of Concern: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35600" y="4724400"/>
            <a:ext cx="2654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Supports to Provide: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6013" y="7164622"/>
            <a:ext cx="197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Assessments:</a:t>
            </a:r>
          </a:p>
        </p:txBody>
      </p:sp>
      <p:sp>
        <p:nvSpPr>
          <p:cNvPr id="3" name="U-Turn Arrow 2"/>
          <p:cNvSpPr/>
          <p:nvPr/>
        </p:nvSpPr>
        <p:spPr>
          <a:xfrm flipH="1">
            <a:off x="4550537" y="510636"/>
            <a:ext cx="2989395" cy="18288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3125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Up Ribbon 5"/>
          <p:cNvSpPr/>
          <p:nvPr/>
        </p:nvSpPr>
        <p:spPr>
          <a:xfrm>
            <a:off x="246195" y="980475"/>
            <a:ext cx="3441927" cy="1219090"/>
          </a:xfrm>
          <a:prstGeom prst="ribbon2">
            <a:avLst>
              <a:gd name="adj1" fmla="val 33333"/>
              <a:gd name="adj2" fmla="val 50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799" y="990600"/>
            <a:ext cx="1905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Subject:</a:t>
            </a:r>
          </a:p>
        </p:txBody>
      </p:sp>
      <p:sp>
        <p:nvSpPr>
          <p:cNvPr id="8" name="32-Point Star 7"/>
          <p:cNvSpPr/>
          <p:nvPr/>
        </p:nvSpPr>
        <p:spPr>
          <a:xfrm>
            <a:off x="3095060" y="6746882"/>
            <a:ext cx="4329936" cy="2667001"/>
          </a:xfrm>
          <a:prstGeom prst="star32">
            <a:avLst>
              <a:gd name="adj" fmla="val 41786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311400" y="7010400"/>
            <a:ext cx="949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2489435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76023" y="928927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7331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861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8835" y="478607"/>
            <a:ext cx="29338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82660" y="1042627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82660" y="1067331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Teacher: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835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112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51638" y="2436277"/>
            <a:ext cx="1169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5943601"/>
            <a:ext cx="116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22217" y="5943600"/>
            <a:ext cx="116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4:</a:t>
            </a:r>
          </a:p>
        </p:txBody>
      </p:sp>
    </p:spTree>
    <p:extLst>
      <p:ext uri="{BB962C8B-B14F-4D97-AF65-F5344CB8AC3E}">
        <p14:creationId xmlns:p14="http://schemas.microsoft.com/office/powerpoint/2010/main" val="10136094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25338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101" y="1113397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861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8397" y="466466"/>
            <a:ext cx="29338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31620" y="1113397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112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169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16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16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4: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172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5: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1169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6:</a:t>
            </a:r>
          </a:p>
        </p:txBody>
      </p:sp>
    </p:spTree>
    <p:extLst>
      <p:ext uri="{BB962C8B-B14F-4D97-AF65-F5344CB8AC3E}">
        <p14:creationId xmlns:p14="http://schemas.microsoft.com/office/powerpoint/2010/main" val="12489726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89849" y="9360188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386" y="1079737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861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709" y="463367"/>
            <a:ext cx="29338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1090537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112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169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16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16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Group 4: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3" y="6974422"/>
            <a:ext cx="6510686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711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Notes/Observations:</a:t>
            </a:r>
          </a:p>
        </p:txBody>
      </p:sp>
    </p:spTree>
    <p:extLst>
      <p:ext uri="{BB962C8B-B14F-4D97-AF65-F5344CB8AC3E}">
        <p14:creationId xmlns:p14="http://schemas.microsoft.com/office/powerpoint/2010/main" val="34898068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9347" y="1128790"/>
            <a:ext cx="6563453" cy="42052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92848" y="932804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0947" y="1267361"/>
            <a:ext cx="28384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Focus:</a:t>
            </a:r>
          </a:p>
          <a:p>
            <a:r>
              <a:rPr lang="en-US" dirty="0">
                <a:latin typeface="KG Falling Slowly" panose="02000503000000020004" pitchFamily="2" charset="0"/>
              </a:rPr>
              <a:t>Standards:</a:t>
            </a:r>
          </a:p>
          <a:p>
            <a:r>
              <a:rPr lang="en-US" dirty="0">
                <a:latin typeface="KG Falling Slowly" panose="02000503000000020004" pitchFamily="2" charset="0"/>
              </a:rPr>
              <a:t>Text(s) to be used:</a:t>
            </a:r>
          </a:p>
          <a:p>
            <a:endParaRPr lang="en-US" dirty="0">
              <a:latin typeface="KG Falling Slowly" panose="02000503000000020004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926" y="448218"/>
            <a:ext cx="905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KG Falling Slowly" panose="02000503000000020004" pitchFamily="2" charset="0"/>
              </a:rPr>
              <a:t>Week of:</a:t>
            </a:r>
          </a:p>
          <a:p>
            <a:r>
              <a:rPr lang="en-US" sz="1600" dirty="0">
                <a:latin typeface="KG Falling Slowly" panose="02000503000000020004" pitchFamily="2" charset="0"/>
              </a:rPr>
              <a:t>Teacher: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7000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Curriculum Framework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905647"/>
              </p:ext>
            </p:extLst>
          </p:nvPr>
        </p:nvGraphicFramePr>
        <p:xfrm>
          <a:off x="745500" y="228600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69300" y="449580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Assessment:</a:t>
            </a:r>
          </a:p>
          <a:p>
            <a:r>
              <a:rPr lang="en-US" dirty="0">
                <a:latin typeface="KG Falling Slowly" panose="02000503000000020004" pitchFamily="2" charset="0"/>
              </a:rPr>
              <a:t>Notes: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88666" y="1128790"/>
            <a:ext cx="1875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Reading Workshop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83673" y="5486400"/>
            <a:ext cx="6563453" cy="3841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69299" y="5624971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Centers: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393980"/>
              </p:ext>
            </p:extLst>
          </p:nvPr>
        </p:nvGraphicFramePr>
        <p:xfrm>
          <a:off x="729826" y="6568440"/>
          <a:ext cx="62484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2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Text/level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focus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Group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Group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Group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Group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Group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228322" y="5486400"/>
            <a:ext cx="23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Small Group Instruction</a:t>
            </a:r>
          </a:p>
        </p:txBody>
      </p:sp>
    </p:spTree>
    <p:extLst>
      <p:ext uri="{BB962C8B-B14F-4D97-AF65-F5344CB8AC3E}">
        <p14:creationId xmlns:p14="http://schemas.microsoft.com/office/powerpoint/2010/main" val="16315097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9347" y="533400"/>
            <a:ext cx="6563453" cy="42052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92848" y="932352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447" y="671971"/>
            <a:ext cx="28384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Focus:</a:t>
            </a:r>
          </a:p>
          <a:p>
            <a:r>
              <a:rPr lang="en-US" dirty="0">
                <a:latin typeface="KG Falling Slowly" panose="02000503000000020004" pitchFamily="2" charset="0"/>
              </a:rPr>
              <a:t>Standards:</a:t>
            </a:r>
          </a:p>
          <a:p>
            <a:r>
              <a:rPr lang="en-US" dirty="0">
                <a:latin typeface="KG Falling Slowly" panose="02000503000000020004" pitchFamily="2" charset="0"/>
              </a:rPr>
              <a:t>Text(s) to be used:</a:t>
            </a:r>
          </a:p>
          <a:p>
            <a:endParaRPr lang="en-US" dirty="0">
              <a:latin typeface="KG Falling Slowly" panose="02000503000000020004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45878"/>
              </p:ext>
            </p:extLst>
          </p:nvPr>
        </p:nvGraphicFramePr>
        <p:xfrm>
          <a:off x="762000" y="169061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390041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Assessment:</a:t>
            </a:r>
          </a:p>
          <a:p>
            <a:r>
              <a:rPr lang="en-US" dirty="0">
                <a:latin typeface="KG Falling Slowly" panose="02000503000000020004" pitchFamily="2" charset="0"/>
              </a:rPr>
              <a:t>Notes: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76902" y="601303"/>
            <a:ext cx="175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Writing Workshop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83673" y="4845151"/>
            <a:ext cx="6563453" cy="3841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237529" y="4845151"/>
            <a:ext cx="1637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Math Workshop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773" y="4845151"/>
            <a:ext cx="28384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Focus:</a:t>
            </a:r>
          </a:p>
          <a:p>
            <a:r>
              <a:rPr lang="en-US" dirty="0">
                <a:latin typeface="KG Falling Slowly" panose="02000503000000020004" pitchFamily="2" charset="0"/>
              </a:rPr>
              <a:t>Standards:</a:t>
            </a:r>
          </a:p>
          <a:p>
            <a:r>
              <a:rPr lang="en-US" dirty="0">
                <a:latin typeface="KG Falling Slowly" panose="02000503000000020004" pitchFamily="2" charset="0"/>
              </a:rPr>
              <a:t>Manipulatives to be used:</a:t>
            </a:r>
          </a:p>
          <a:p>
            <a:endParaRPr lang="en-US" dirty="0">
              <a:latin typeface="KG Falling Slowly" panose="02000503000000020004" pitchFamily="2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72958"/>
              </p:ext>
            </p:extLst>
          </p:nvPr>
        </p:nvGraphicFramePr>
        <p:xfrm>
          <a:off x="746326" y="586379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0126" y="807359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Assessment:</a:t>
            </a:r>
          </a:p>
          <a:p>
            <a:r>
              <a:rPr lang="en-US" dirty="0">
                <a:latin typeface="KG Falling Slowly" panose="02000503000000020004" pitchFamily="2" charset="0"/>
              </a:rPr>
              <a:t>Notes: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1772" y="8793341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Falling Slowly" panose="02000503000000020004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4712442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092624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49821" y="228600"/>
            <a:ext cx="379623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400" dirty="0">
              <a:latin typeface="Watermelon Script" pitchFamily="2" charset="0"/>
            </a:endParaRPr>
          </a:p>
          <a:p>
            <a:r>
              <a:rPr lang="en-US" dirty="0">
                <a:latin typeface="Watermelon Script" pitchFamily="2" charset="0"/>
              </a:rPr>
              <a:t>School Year Curriculum Map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081604"/>
              </p:ext>
            </p:extLst>
          </p:nvPr>
        </p:nvGraphicFramePr>
        <p:xfrm>
          <a:off x="609600" y="965776"/>
          <a:ext cx="6553200" cy="792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1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9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84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Subject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Reading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Writing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August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7379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061547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49821" y="301823"/>
            <a:ext cx="379623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400" dirty="0">
              <a:latin typeface="Janda Closer To Free" panose="02000503000000020003" pitchFamily="2" charset="0"/>
            </a:endParaRPr>
          </a:p>
          <a:p>
            <a:r>
              <a:rPr lang="en-US" dirty="0">
                <a:latin typeface="Watermelon Script" pitchFamily="2" charset="0"/>
              </a:rPr>
              <a:t>School Year Curriculum Map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130044"/>
              </p:ext>
            </p:extLst>
          </p:nvPr>
        </p:nvGraphicFramePr>
        <p:xfrm>
          <a:off x="823737" y="990600"/>
          <a:ext cx="6248400" cy="792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84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Reading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Writing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Subject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KG Falling Slowly" panose="02000503000000020004" pitchFamily="2" charset="0"/>
                        </a:rPr>
                        <a:t>January</a:t>
                      </a:r>
                      <a:endParaRPr lang="en-US" sz="2000" dirty="0">
                        <a:latin typeface="KG Falling Slowly" panose="02000503000000020004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7131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KG Falling Slowly" panose="02000503000000020004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99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056811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663035"/>
            <a:ext cx="4350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Watermelon Script" pitchFamily="2" charset="0"/>
              </a:rPr>
              <a:t>Goals for this year…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99555" y="1371434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99555" y="28956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2938099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99555" y="44196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440766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99555" y="59436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5964766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99555" y="74676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7488766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12652337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2200" y="936337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49821" y="228600"/>
            <a:ext cx="379623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400" dirty="0">
              <a:latin typeface="Janda Closer To Free" panose="02000503000000020003" pitchFamily="2" charset="0"/>
            </a:endParaRPr>
          </a:p>
          <a:p>
            <a:r>
              <a:rPr lang="en-US" dirty="0">
                <a:latin typeface="Watermelon Script" pitchFamily="2" charset="0"/>
              </a:rPr>
              <a:t>School Year Curriculum Map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24341"/>
              </p:ext>
            </p:extLst>
          </p:nvPr>
        </p:nvGraphicFramePr>
        <p:xfrm>
          <a:off x="457200" y="1066800"/>
          <a:ext cx="6858000" cy="838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700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December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Reading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Writing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Social Studies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Science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0312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5575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49821" y="228600"/>
            <a:ext cx="379623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400" dirty="0">
              <a:latin typeface="Watermelon Script" pitchFamily="2" charset="0"/>
            </a:endParaRPr>
          </a:p>
          <a:p>
            <a:r>
              <a:rPr lang="en-US" dirty="0">
                <a:latin typeface="Watermelon Script" pitchFamily="2" charset="0"/>
              </a:rPr>
              <a:t>School Year Curriculum Map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52114"/>
              </p:ext>
            </p:extLst>
          </p:nvPr>
        </p:nvGraphicFramePr>
        <p:xfrm>
          <a:off x="457200" y="1066800"/>
          <a:ext cx="6858000" cy="838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700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February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April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Reading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Writing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Math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Social Studies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Science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8512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04018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1823" y="558164"/>
            <a:ext cx="3704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Important Reminders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55012"/>
              </p:ext>
            </p:extLst>
          </p:nvPr>
        </p:nvGraphicFramePr>
        <p:xfrm>
          <a:off x="685800" y="1143000"/>
          <a:ext cx="6629400" cy="8153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77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7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7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7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727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727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27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20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9373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0678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03023" y="587514"/>
            <a:ext cx="2366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Watermelon Script" pitchFamily="2" charset="0"/>
              </a:rPr>
              <a:t>WOW!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257083"/>
              </p:ext>
            </p:extLst>
          </p:nvPr>
        </p:nvGraphicFramePr>
        <p:xfrm>
          <a:off x="762000" y="1600200"/>
          <a:ext cx="6400800" cy="716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24077" y="1197977"/>
            <a:ext cx="507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Each week, work to record one WOW for each student.</a:t>
            </a:r>
          </a:p>
        </p:txBody>
      </p:sp>
    </p:spTree>
    <p:extLst>
      <p:ext uri="{BB962C8B-B14F-4D97-AF65-F5344CB8AC3E}">
        <p14:creationId xmlns:p14="http://schemas.microsoft.com/office/powerpoint/2010/main" val="15180429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726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6437" y="553760"/>
            <a:ext cx="2351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Watermelon Script" pitchFamily="2" charset="0"/>
              </a:rPr>
              <a:t>WOW!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968080"/>
              </p:ext>
            </p:extLst>
          </p:nvPr>
        </p:nvGraphicFramePr>
        <p:xfrm>
          <a:off x="762000" y="1600200"/>
          <a:ext cx="6400800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76400" y="1170972"/>
            <a:ext cx="507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Falling Slowly" panose="02000503000000020004" pitchFamily="2" charset="0"/>
              </a:rPr>
              <a:t>Each week, work to record one WOW for each student.</a:t>
            </a:r>
          </a:p>
        </p:txBody>
      </p:sp>
    </p:spTree>
    <p:extLst>
      <p:ext uri="{BB962C8B-B14F-4D97-AF65-F5344CB8AC3E}">
        <p14:creationId xmlns:p14="http://schemas.microsoft.com/office/powerpoint/2010/main" val="36424278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443335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15207" y="9355723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755" y="533400"/>
            <a:ext cx="4240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Watermelon Script" pitchFamily="2" charset="0"/>
              </a:rPr>
              <a:t>Workings towards my goals!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17964" y="457200"/>
            <a:ext cx="8281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Week</a:t>
            </a:r>
          </a:p>
          <a:p>
            <a:r>
              <a:rPr lang="en-US" sz="2400" dirty="0">
                <a:latin typeface="KG Falling Slowly" panose="02000503000000020004" pitchFamily="2" charset="0"/>
              </a:rPr>
              <a:t>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1371600"/>
            <a:ext cx="1529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My goal is: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5800" y="2131478"/>
            <a:ext cx="1279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Monday: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5800" y="3653135"/>
            <a:ext cx="127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Tuesday: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" y="5105400"/>
            <a:ext cx="1698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Wednesday: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" y="6557665"/>
            <a:ext cx="1420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Thursday: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800" y="8009930"/>
            <a:ext cx="967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Falling Slowly" panose="02000503000000020004" pitchFamily="2" charset="0"/>
              </a:rPr>
              <a:t>Friday: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3400" y="987623"/>
            <a:ext cx="4637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KG Falling Slowly" panose="02000503000000020004" pitchFamily="2" charset="0"/>
              </a:rPr>
              <a:t>Record the steps you took to meet your goal each day.</a:t>
            </a:r>
          </a:p>
        </p:txBody>
      </p:sp>
    </p:spTree>
    <p:extLst>
      <p:ext uri="{BB962C8B-B14F-4D97-AF65-F5344CB8AC3E}">
        <p14:creationId xmlns:p14="http://schemas.microsoft.com/office/powerpoint/2010/main" val="401921210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245171"/>
            <a:ext cx="6629400" cy="7339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13649" y="932542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11089" y="561473"/>
            <a:ext cx="3150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Watermelon Script" pitchFamily="2" charset="0"/>
              </a:rPr>
              <a:t>Favorite Quotes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1258181"/>
            <a:ext cx="6096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Record quotes that motivate you below.  These can be used to help you keep going when you need a push!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9386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311639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1814" y="498157"/>
            <a:ext cx="581281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Watermelon Script" pitchFamily="2" charset="0"/>
              </a:rPr>
              <a:t>Professional Development Dreams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330226"/>
              </p:ext>
            </p:extLst>
          </p:nvPr>
        </p:nvGraphicFramePr>
        <p:xfrm>
          <a:off x="685800" y="1143000"/>
          <a:ext cx="6629400" cy="815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0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8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069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Name/ Conference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Recommended by/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KG Falling Slowly" panose="02000503000000020004" pitchFamily="2" charset="0"/>
                        </a:rPr>
                        <a:t> Why I want to attend:</a:t>
                      </a:r>
                      <a:endParaRPr lang="en-US" b="0" dirty="0">
                        <a:solidFill>
                          <a:schemeClr val="tx1"/>
                        </a:solidFill>
                        <a:latin typeface="KG Falling Slowly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69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69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069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069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069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069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92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92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2314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13649" y="93042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2281756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52899" y="2281756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2000" y="5789078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152899" y="5789078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474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37449" y="939578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96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96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96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6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2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D9EE6CA7-B6D9-4EE3-A427-FEE80531CD63}"/>
              </a:ext>
            </a:extLst>
          </p:cNvPr>
          <p:cNvSpPr txBox="1"/>
          <p:nvPr/>
        </p:nvSpPr>
        <p:spPr>
          <a:xfrm>
            <a:off x="2471071" y="8980777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©www.thecurriculumcorner.com</a:t>
            </a:r>
          </a:p>
        </p:txBody>
      </p:sp>
      <p:sp>
        <p:nvSpPr>
          <p:cNvPr id="17" name="Rounded Rectangle 13">
            <a:extLst>
              <a:ext uri="{FF2B5EF4-FFF2-40B4-BE49-F238E27FC236}">
                <a16:creationId xmlns:a16="http://schemas.microsoft.com/office/drawing/2014/main" id="{ECBC209F-325A-4FE2-A3D8-C9E25196F368}"/>
              </a:ext>
            </a:extLst>
          </p:cNvPr>
          <p:cNvSpPr/>
          <p:nvPr/>
        </p:nvSpPr>
        <p:spPr>
          <a:xfrm>
            <a:off x="856977" y="1295400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E98AE0-119D-40EC-A7A9-D69CD34723B0}"/>
              </a:ext>
            </a:extLst>
          </p:cNvPr>
          <p:cNvSpPr txBox="1"/>
          <p:nvPr/>
        </p:nvSpPr>
        <p:spPr>
          <a:xfrm>
            <a:off x="856977" y="1337899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19" name="Rounded Rectangle 26">
            <a:extLst>
              <a:ext uri="{FF2B5EF4-FFF2-40B4-BE49-F238E27FC236}">
                <a16:creationId xmlns:a16="http://schemas.microsoft.com/office/drawing/2014/main" id="{334F9ED9-545E-48C4-A82E-DDCBC32967C9}"/>
              </a:ext>
            </a:extLst>
          </p:cNvPr>
          <p:cNvSpPr/>
          <p:nvPr/>
        </p:nvSpPr>
        <p:spPr>
          <a:xfrm>
            <a:off x="856977" y="2819566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8D2DD4-51B3-41C2-AB5D-958CCC893129}"/>
              </a:ext>
            </a:extLst>
          </p:cNvPr>
          <p:cNvSpPr txBox="1"/>
          <p:nvPr/>
        </p:nvSpPr>
        <p:spPr>
          <a:xfrm>
            <a:off x="856977" y="2862065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21" name="Rounded Rectangle 28">
            <a:extLst>
              <a:ext uri="{FF2B5EF4-FFF2-40B4-BE49-F238E27FC236}">
                <a16:creationId xmlns:a16="http://schemas.microsoft.com/office/drawing/2014/main" id="{6C04306E-FD1D-4A26-9341-F9DBFCD13DE8}"/>
              </a:ext>
            </a:extLst>
          </p:cNvPr>
          <p:cNvSpPr/>
          <p:nvPr/>
        </p:nvSpPr>
        <p:spPr>
          <a:xfrm>
            <a:off x="856977" y="4343566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1FC538-9D5B-45B7-AD65-EB203334ADAB}"/>
              </a:ext>
            </a:extLst>
          </p:cNvPr>
          <p:cNvSpPr txBox="1"/>
          <p:nvPr/>
        </p:nvSpPr>
        <p:spPr>
          <a:xfrm>
            <a:off x="856977" y="436473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3DAB476D-71DD-406B-8B6D-18E3D7B23BB9}"/>
              </a:ext>
            </a:extLst>
          </p:cNvPr>
          <p:cNvSpPr/>
          <p:nvPr/>
        </p:nvSpPr>
        <p:spPr>
          <a:xfrm>
            <a:off x="856977" y="5867566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30EE5D-F0E5-4EBB-9C7E-F937FB66C138}"/>
              </a:ext>
            </a:extLst>
          </p:cNvPr>
          <p:cNvSpPr txBox="1"/>
          <p:nvPr/>
        </p:nvSpPr>
        <p:spPr>
          <a:xfrm>
            <a:off x="856977" y="588873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696F26E8-F73E-4B1D-A954-D2A79760D990}"/>
              </a:ext>
            </a:extLst>
          </p:cNvPr>
          <p:cNvSpPr/>
          <p:nvPr/>
        </p:nvSpPr>
        <p:spPr>
          <a:xfrm>
            <a:off x="856977" y="7391566"/>
            <a:ext cx="6058445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65A91C-4E44-48E1-A259-2F32C26952A2}"/>
              </a:ext>
            </a:extLst>
          </p:cNvPr>
          <p:cNvSpPr txBox="1"/>
          <p:nvPr/>
        </p:nvSpPr>
        <p:spPr>
          <a:xfrm>
            <a:off x="856977" y="741273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40097428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2200" y="89916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488727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87630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89550720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649" y="94488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706017-1547-4B04-83A3-5F1EF4777CBD}"/>
              </a:ext>
            </a:extLst>
          </p:cNvPr>
          <p:cNvSpPr/>
          <p:nvPr/>
        </p:nvSpPr>
        <p:spPr>
          <a:xfrm>
            <a:off x="558151" y="3718560"/>
            <a:ext cx="6656098" cy="5715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9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5689" y="9465819"/>
            <a:ext cx="328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n>
                  <a:solidFill>
                    <a:schemeClr val="bg1"/>
                  </a:solidFill>
                </a:ln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7233" y="678913"/>
            <a:ext cx="448712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Watermelon Script" pitchFamily="2" charset="0"/>
              </a:rPr>
              <a:t>Visualizing our Class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388898" y="3962400"/>
            <a:ext cx="2945101" cy="3429000"/>
          </a:xfrm>
          <a:prstGeom prst="roundRect">
            <a:avLst/>
          </a:prstGeom>
          <a:solidFill>
            <a:schemeClr val="bg1"/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53707" y="4024800"/>
            <a:ext cx="1744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KG Falling Slowly" panose="02000503000000020004" pitchFamily="2" charset="0"/>
              </a:rPr>
              <a:t>name / picture: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1354583"/>
            <a:ext cx="3099448" cy="24554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527233" y="1380976"/>
            <a:ext cx="12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KG Falling Slowly" panose="02000503000000020004" pitchFamily="2" charset="0"/>
              </a:rPr>
              <a:t>Teamwork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13848" y="1354582"/>
            <a:ext cx="2844152" cy="245541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985696" y="1340782"/>
            <a:ext cx="1334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KG Falling Slowly" panose="02000503000000020004" pitchFamily="2" charset="0"/>
              </a:rPr>
              <a:t>Motivators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4850" y="7543801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472898" y="7605357"/>
            <a:ext cx="1373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KG Falling Slowly" panose="02000503000000020004" pitchFamily="2" charset="0"/>
              </a:rPr>
              <a:t>Organization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32898" y="7533624"/>
            <a:ext cx="2825102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11535" y="7605357"/>
            <a:ext cx="1630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KG Falling Slowly" panose="02000503000000020004" pitchFamily="2" charset="0"/>
              </a:rPr>
              <a:t>To think about:</a:t>
            </a:r>
          </a:p>
        </p:txBody>
      </p:sp>
    </p:spTree>
    <p:extLst>
      <p:ext uri="{BB962C8B-B14F-4D97-AF65-F5344CB8AC3E}">
        <p14:creationId xmlns:p14="http://schemas.microsoft.com/office/powerpoint/2010/main" val="3194916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7418" y="90678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7984" y="838200"/>
            <a:ext cx="5363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Watermelon Script" pitchFamily="2" charset="0"/>
              </a:rPr>
              <a:t>All About Great Teachers!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25369" y="84582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alling Slowly" panose="02000503000000020004" pitchFamily="2" charset="0"/>
              </a:rPr>
              <a:t>Draw yourself.  Surround yourself with words and phrases that describe great teachers.</a:t>
            </a:r>
          </a:p>
        </p:txBody>
      </p:sp>
    </p:spTree>
    <p:extLst>
      <p:ext uri="{BB962C8B-B14F-4D97-AF65-F5344CB8AC3E}">
        <p14:creationId xmlns:p14="http://schemas.microsoft.com/office/powerpoint/2010/main" val="173842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1817</Words>
  <Application>Microsoft Office PowerPoint</Application>
  <PresentationFormat>Custom</PresentationFormat>
  <Paragraphs>684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9" baseType="lpstr">
      <vt:lpstr>Arial</vt:lpstr>
      <vt:lpstr>Calibri</vt:lpstr>
      <vt:lpstr>Janda Closer To Free</vt:lpstr>
      <vt:lpstr>KG Falling Slowly</vt:lpstr>
      <vt:lpstr>KG Primary Penmanship</vt:lpstr>
      <vt:lpstr>Watermelon Script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</dc:title>
  <dc:creator>Cathy Henry</dc:creator>
  <cp:lastModifiedBy>Cathy Henry</cp:lastModifiedBy>
  <cp:revision>73</cp:revision>
  <cp:lastPrinted>2016-05-27T14:01:02Z</cp:lastPrinted>
  <dcterms:created xsi:type="dcterms:W3CDTF">2016-05-25T18:16:05Z</dcterms:created>
  <dcterms:modified xsi:type="dcterms:W3CDTF">2019-08-01T00:24:16Z</dcterms:modified>
</cp:coreProperties>
</file>