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3" r:id="rId4"/>
    <p:sldId id="316" r:id="rId5"/>
    <p:sldId id="322" r:id="rId6"/>
    <p:sldId id="315" r:id="rId7"/>
    <p:sldId id="317" r:id="rId8"/>
    <p:sldId id="266" r:id="rId9"/>
    <p:sldId id="289" r:id="rId10"/>
    <p:sldId id="285" r:id="rId11"/>
    <p:sldId id="257" r:id="rId12"/>
    <p:sldId id="258" r:id="rId13"/>
    <p:sldId id="325" r:id="rId14"/>
    <p:sldId id="326" r:id="rId15"/>
    <p:sldId id="327" r:id="rId16"/>
    <p:sldId id="279" r:id="rId17"/>
    <p:sldId id="303" r:id="rId18"/>
    <p:sldId id="330" r:id="rId19"/>
    <p:sldId id="328" r:id="rId20"/>
    <p:sldId id="329" r:id="rId21"/>
    <p:sldId id="331" r:id="rId22"/>
    <p:sldId id="332" r:id="rId23"/>
    <p:sldId id="333" r:id="rId24"/>
    <p:sldId id="321" r:id="rId25"/>
    <p:sldId id="360" r:id="rId26"/>
    <p:sldId id="361" r:id="rId27"/>
    <p:sldId id="359" r:id="rId28"/>
    <p:sldId id="334" r:id="rId29"/>
    <p:sldId id="335" r:id="rId30"/>
    <p:sldId id="336" r:id="rId31"/>
    <p:sldId id="337" r:id="rId32"/>
    <p:sldId id="357" r:id="rId33"/>
    <p:sldId id="338" r:id="rId34"/>
    <p:sldId id="339" r:id="rId35"/>
    <p:sldId id="259" r:id="rId36"/>
    <p:sldId id="353" r:id="rId37"/>
    <p:sldId id="354" r:id="rId38"/>
    <p:sldId id="355" r:id="rId39"/>
    <p:sldId id="292" r:id="rId40"/>
    <p:sldId id="340" r:id="rId41"/>
    <p:sldId id="341" r:id="rId42"/>
    <p:sldId id="293" r:id="rId43"/>
    <p:sldId id="364" r:id="rId44"/>
    <p:sldId id="358" r:id="rId45"/>
    <p:sldId id="295" r:id="rId46"/>
    <p:sldId id="343" r:id="rId47"/>
    <p:sldId id="344" r:id="rId48"/>
    <p:sldId id="362" r:id="rId49"/>
    <p:sldId id="363" r:id="rId50"/>
    <p:sldId id="301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262" r:id="rId60"/>
    <p:sldId id="263" r:id="rId61"/>
    <p:sldId id="356" r:id="rId62"/>
    <p:sldId id="271" r:id="rId63"/>
    <p:sldId id="282" r:id="rId64"/>
    <p:sldId id="287" r:id="rId65"/>
    <p:sldId id="281" r:id="rId66"/>
    <p:sldId id="283" r:id="rId67"/>
  </p:sldIdLst>
  <p:sldSz cx="7772400" cy="10058400"/>
  <p:notesSz cx="7102475" cy="9388475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752" y="29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2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7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16CC-5D3D-4884-945F-36359B9B1966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571F-DA8C-4764-B1B8-8331D113F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2A03EA-6F18-48B8-99FC-7CD65D0D2B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0403"/>
            <a:ext cx="3166974" cy="2957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820DA-D620-47B8-BE63-ABA80C5C2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621" y="4301698"/>
            <a:ext cx="1556813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620" y="5230505"/>
            <a:ext cx="669606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solidFill>
                  <a:schemeClr val="tx2">
                    <a:lumMod val="75000"/>
                  </a:schemeClr>
                </a:solidFill>
                <a:latin typeface="Watermelon Script" pitchFamily="2" charset="0"/>
              </a:rPr>
              <a:t>Planning</a:t>
            </a:r>
          </a:p>
          <a:p>
            <a:pPr algn="ctr"/>
            <a:r>
              <a:rPr lang="en-US" sz="10500" dirty="0">
                <a:solidFill>
                  <a:schemeClr val="tx2">
                    <a:lumMod val="75000"/>
                  </a:schemeClr>
                </a:solidFill>
                <a:latin typeface="Watermelon Script" pitchFamily="2" charset="0"/>
              </a:rPr>
              <a:t>Binder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1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9B6A6-A1BC-4FB1-A3B0-8A10629F0B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24">
            <a:off x="4579" y="391080"/>
            <a:ext cx="6235194" cy="15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7F82BC-74BD-4AB7-9776-A8727EC71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3677" y="685798"/>
            <a:ext cx="39645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My Mission Statement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954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74348"/>
            <a:ext cx="18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 a teacher, I am: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386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4117548"/>
            <a:ext cx="245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My goal as a teacher is: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6781800"/>
            <a:ext cx="6096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6860748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To meet my goal, I will:</a:t>
            </a:r>
          </a:p>
        </p:txBody>
      </p:sp>
    </p:spTree>
    <p:extLst>
      <p:ext uri="{BB962C8B-B14F-4D97-AF65-F5344CB8AC3E}">
        <p14:creationId xmlns:p14="http://schemas.microsoft.com/office/powerpoint/2010/main" val="316034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CC2BB-726D-45E2-A05C-BAA473430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" y="990600"/>
            <a:ext cx="6476999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Watermelon Script" pitchFamily="2" charset="0"/>
              </a:rPr>
              <a:t>___________________’s Mission Statement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Watermelon Script" pitchFamily="2" charset="0"/>
              </a:rPr>
              <a:t> </a:t>
            </a: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am __________________________________.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want to 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I will _________________________________.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KG Falling Slowly" panose="02000503000000020004" pitchFamily="2" charset="0"/>
              </a:rPr>
              <a:t> Date:  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214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66875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73" y="106894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19798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46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3235" y="425753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361" y="1042210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73541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19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23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24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25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26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27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28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35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33400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0477" y="1137618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85929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29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30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31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Janda Closer To Free" panose="02000503000000020003" pitchFamily="2" charset="0"/>
                        </a:rPr>
                        <a:t>32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94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0733" y="500044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atermelon Script" pitchFamily="2" charset="0"/>
              </a:rPr>
              <a:t>Student 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1124947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157757"/>
              </p:ext>
            </p:extLst>
          </p:nvPr>
        </p:nvGraphicFramePr>
        <p:xfrm>
          <a:off x="685800" y="1688295"/>
          <a:ext cx="6400800" cy="753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21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parent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anda Closer To Free" panose="02000503000000020003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84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301" y="1047690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9332" y="446181"/>
            <a:ext cx="35737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Contact Form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12721" y="1047690"/>
            <a:ext cx="116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Contacts::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49859"/>
              </p:ext>
            </p:extLst>
          </p:nvPr>
        </p:nvGraphicFramePr>
        <p:xfrm>
          <a:off x="609600" y="2469176"/>
          <a:ext cx="649224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78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date:            time: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type of contact: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phone call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e-mail</a:t>
                      </a:r>
                    </a:p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home</a:t>
                      </a:r>
                    </a:p>
                    <a:p>
                      <a:pPr algn="l"/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conference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contact: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reason: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notes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 for follow-up: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73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9158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52893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98157"/>
            <a:ext cx="3437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85231"/>
              </p:ext>
            </p:extLst>
          </p:nvPr>
        </p:nvGraphicFramePr>
        <p:xfrm>
          <a:off x="609589" y="1136791"/>
          <a:ext cx="6629411" cy="822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77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bus #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after school care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pick-up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457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95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14800" y="495982"/>
            <a:ext cx="113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98157"/>
            <a:ext cx="3437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Transportation List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05120"/>
              </p:ext>
            </p:extLst>
          </p:nvPr>
        </p:nvGraphicFramePr>
        <p:xfrm>
          <a:off x="609589" y="1136788"/>
          <a:ext cx="66294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06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897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6215" y="528935"/>
            <a:ext cx="1497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71987"/>
              </p:ext>
            </p:extLst>
          </p:nvPr>
        </p:nvGraphicFramePr>
        <p:xfrm>
          <a:off x="609589" y="1136788"/>
          <a:ext cx="6400811" cy="815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7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39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A7810A-166C-4B18-A5C7-56FAA7C89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7870" y="4114800"/>
            <a:ext cx="15568139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03" y="4936984"/>
            <a:ext cx="617188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0" dirty="0">
                <a:latin typeface="Watermelon Script" pitchFamily="2" charset="0"/>
              </a:rPr>
              <a:t>Data</a:t>
            </a:r>
          </a:p>
          <a:p>
            <a:pPr algn="ctr"/>
            <a:r>
              <a:rPr lang="en-US" sz="10500" dirty="0">
                <a:latin typeface="Watermelon Script" pitchFamily="2" charset="0"/>
              </a:rPr>
              <a:t>Tracking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F6721-EE5B-4F1A-B492-EAD40F5B7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0403"/>
            <a:ext cx="3166974" cy="29575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53E76E-40E8-43A2-9BD1-5AE611B88763}"/>
              </a:ext>
            </a:extLst>
          </p:cNvPr>
          <p:cNvSpPr/>
          <p:nvPr/>
        </p:nvSpPr>
        <p:spPr>
          <a:xfrm>
            <a:off x="723684" y="2057400"/>
            <a:ext cx="6477000" cy="2362200"/>
          </a:xfrm>
          <a:prstGeom prst="rect">
            <a:avLst/>
          </a:prstGeom>
          <a:solidFill>
            <a:schemeClr val="bg1"/>
          </a:solidFill>
          <a:ln>
            <a:solidFill>
              <a:srgbClr val="1ED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3F558-08FC-4465-AADD-78E8E8963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24">
            <a:off x="4579" y="391080"/>
            <a:ext cx="6235194" cy="15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3" y="950751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0415" y="513545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 Birthdays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73123"/>
              </p:ext>
            </p:extLst>
          </p:nvPr>
        </p:nvGraphicFramePr>
        <p:xfrm>
          <a:off x="609589" y="1136778"/>
          <a:ext cx="6553210" cy="82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74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will be turning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74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1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98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83415" y="49815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7980" y="498157"/>
            <a:ext cx="2721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 Birthdays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11622"/>
              </p:ext>
            </p:extLst>
          </p:nvPr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39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3" y="94586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3097" y="523036"/>
            <a:ext cx="104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Subject: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29097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Assignment Check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53514"/>
              </p:ext>
            </p:extLst>
          </p:nvPr>
        </p:nvGraphicFramePr>
        <p:xfrm>
          <a:off x="609589" y="1136779"/>
          <a:ext cx="6553211" cy="818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28668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491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81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3" y="940350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6482" y="485618"/>
            <a:ext cx="113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23036"/>
            <a:ext cx="4519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Missing Assignments Log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13281"/>
              </p:ext>
            </p:extLst>
          </p:nvPr>
        </p:nvGraphicFramePr>
        <p:xfrm>
          <a:off x="609589" y="1136778"/>
          <a:ext cx="6553210" cy="823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871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student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missing assignment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Janda Closer To Free" panose="02000503000000020003" pitchFamily="2" charset="0"/>
                        </a:rPr>
                        <a:t>date completed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041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625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6" y="1062335"/>
            <a:ext cx="2230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Medical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Glasses: 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Seizures:  Y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Allergies:  Y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Meds:  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31190" y="461428"/>
            <a:ext cx="154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9915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IEP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69721" y="1044714"/>
            <a:ext cx="4254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Grade:  ______ Teacher:  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Eligibility:  _____________________________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TOS: ___________________________________</a:t>
            </a:r>
            <a:endParaRPr lang="en-US" dirty="0">
              <a:latin typeface="KG Primary Penmanship" panose="02000506000000020003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436278"/>
            <a:ext cx="4342509" cy="1601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4375" y="4343842"/>
            <a:ext cx="2651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Behavior Plan     Y      N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Notes: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69723" y="2436278"/>
            <a:ext cx="434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Primary Penmanship" panose="02000506000000020003" pitchFamily="2" charset="0"/>
              </a:rPr>
              <a:t>Supports</a:t>
            </a:r>
          </a:p>
          <a:p>
            <a:pPr algn="ctr"/>
            <a:r>
              <a:rPr lang="en-US" sz="2400" dirty="0">
                <a:latin typeface="KG Primary Penmanship" panose="02000506000000020003" pitchFamily="2" charset="0"/>
              </a:rPr>
              <a:t>SLP      OT      PT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Assistive Tech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Transportation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120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Strengths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Areas of Need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33986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Parent Contact: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Name:  ________________________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Number:  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E-mail:  _______________________</a:t>
            </a:r>
          </a:p>
          <a:p>
            <a:r>
              <a:rPr lang="en-US" sz="2400" dirty="0">
                <a:latin typeface="KG Primary Penmanship" panose="02000506000000020003" pitchFamily="2" charset="0"/>
              </a:rPr>
              <a:t>Other: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136826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2174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0804" y="467380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34612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61719"/>
              </p:ext>
            </p:extLst>
          </p:nvPr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228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3909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1630" y="416867"/>
            <a:ext cx="132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498157"/>
            <a:ext cx="390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Case Conference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98635"/>
              </p:ext>
            </p:extLst>
          </p:nvPr>
        </p:nvGraphicFramePr>
        <p:xfrm>
          <a:off x="609600" y="1028700"/>
          <a:ext cx="67056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July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94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3185440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6136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397" y="1047991"/>
            <a:ext cx="155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8294" y="498157"/>
            <a:ext cx="28216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Schedules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6582" y="1042628"/>
            <a:ext cx="3088117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47382" y="1048290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1165"/>
              </p:ext>
            </p:extLst>
          </p:nvPr>
        </p:nvGraphicFramePr>
        <p:xfrm>
          <a:off x="670560" y="2581646"/>
          <a:ext cx="6492240" cy="672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  <a:p>
                      <a:pPr algn="l"/>
                      <a:endParaRPr lang="en-US" sz="1600" b="1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386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Destination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Days/ Times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7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48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7366" y="403536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4571" y="880201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94574"/>
              </p:ext>
            </p:extLst>
          </p:nvPr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8" y="941851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470604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086" y="950269"/>
            <a:ext cx="616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Teacher:  ________________________  Year: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6629"/>
              </p:ext>
            </p:extLst>
          </p:nvPr>
        </p:nvGraphicFramePr>
        <p:xfrm>
          <a:off x="685800" y="1371600"/>
          <a:ext cx="6400800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 taken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student name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0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D05402-CA4D-4C00-9877-2385EB2C3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607156"/>
            <a:ext cx="435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Goals for this year…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9555" y="1371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99555" y="3022434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9555" y="4694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99555" y="6345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9555" y="7996767"/>
            <a:ext cx="6058445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1129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1698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1967" y="511141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Behavior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2459" y="949067"/>
            <a:ext cx="618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Student:  ______________________ Teacher: ________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14632"/>
              </p:ext>
            </p:extLst>
          </p:nvPr>
        </p:nvGraphicFramePr>
        <p:xfrm>
          <a:off x="685800" y="1371600"/>
          <a:ext cx="6476998" cy="792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follow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up info.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80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parent communication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6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action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taken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19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behavior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3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680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0036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997" y="580198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69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Don’t forget!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Copy me!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62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Get in touch!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20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To make!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3652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Looking ahead to next week!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94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</p:spTree>
    <p:extLst>
      <p:ext uri="{BB962C8B-B14F-4D97-AF65-F5344CB8AC3E}">
        <p14:creationId xmlns:p14="http://schemas.microsoft.com/office/powerpoint/2010/main" val="3935246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395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997" y="578372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94597" y="3022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4597" y="4673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4597" y="6324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94597" y="7975600"/>
            <a:ext cx="6477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77697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</p:spTree>
    <p:extLst>
      <p:ext uri="{BB962C8B-B14F-4D97-AF65-F5344CB8AC3E}">
        <p14:creationId xmlns:p14="http://schemas.microsoft.com/office/powerpoint/2010/main" val="3346231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4851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986" y="573204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121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71563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163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1449576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4597" y="4038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8355" y="952053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73204"/>
            <a:ext cx="3411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Things to Do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4597" y="13716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60392" y="1519535"/>
            <a:ext cx="135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8017" y="4110335"/>
            <a:ext cx="90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666690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Week of: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597" y="6781800"/>
            <a:ext cx="64770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14400" y="6929735"/>
            <a:ext cx="232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Saturday/Sunday</a:t>
            </a:r>
          </a:p>
        </p:txBody>
      </p:sp>
    </p:spTree>
    <p:extLst>
      <p:ext uri="{BB962C8B-B14F-4D97-AF65-F5344CB8AC3E}">
        <p14:creationId xmlns:p14="http://schemas.microsoft.com/office/powerpoint/2010/main" val="1170143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0435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078" y="654044"/>
            <a:ext cx="41985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Passwords to Remember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230357"/>
              </p:ext>
            </p:extLst>
          </p:nvPr>
        </p:nvGraphicFramePr>
        <p:xfrm>
          <a:off x="685800" y="1447796"/>
          <a:ext cx="6477000" cy="77724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web 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log</a:t>
                      </a:r>
                      <a:r>
                        <a:rPr lang="en-US" sz="2400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in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password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www.thecurriculumcorner.com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 needed!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3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2523" y="654044"/>
            <a:ext cx="33025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Books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07245"/>
              </p:ext>
            </p:extLst>
          </p:nvPr>
        </p:nvGraphicFramePr>
        <p:xfrm>
          <a:off x="685800" y="1447796"/>
          <a:ext cx="6477000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genre/unit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  <a:latin typeface="KG Falling Slowly" panose="02000503000000020004" pitchFamily="2" charset="0"/>
                        </a:rPr>
                        <a:t> of study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495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1749" y="945616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654043"/>
            <a:ext cx="59088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Professional Resources to Purchase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401810"/>
              </p:ext>
            </p:extLst>
          </p:nvPr>
        </p:nvGraphicFramePr>
        <p:xfrm>
          <a:off x="685800" y="1447796"/>
          <a:ext cx="6477000" cy="787633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author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Why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it’s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great…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393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220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495" y="660386"/>
            <a:ext cx="31486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Classroom Expenses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5400" y="624986"/>
            <a:ext cx="145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Falling Slowly" panose="02000503000000020004" pitchFamily="2" charset="0"/>
              </a:rPr>
              <a:t>Budget: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99252"/>
              </p:ext>
            </p:extLst>
          </p:nvPr>
        </p:nvGraphicFramePr>
        <p:xfrm>
          <a:off x="685800" y="1447796"/>
          <a:ext cx="6476999" cy="78486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523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purchase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store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receipt turned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7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251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06680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8901" y="122869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7734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923" y="498157"/>
            <a:ext cx="2642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Meeting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2002"/>
              </p:ext>
            </p:extLst>
          </p:nvPr>
        </p:nvGraphicFramePr>
        <p:xfrm>
          <a:off x="914400" y="17526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09600" y="5314950"/>
            <a:ext cx="6638197" cy="4038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18901" y="5476845"/>
            <a:ext cx="5839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Date:  ________________________  Topic:  __________________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75649"/>
              </p:ext>
            </p:extLst>
          </p:nvPr>
        </p:nvGraphicFramePr>
        <p:xfrm>
          <a:off x="914400" y="600075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1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F8422F1-DCD8-4C25-810E-A3051E974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371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99555" y="1413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1.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2000" y="3022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9555" y="3064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2.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2000" y="4673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9555" y="4715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3.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" y="6324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99555" y="63669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4.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" y="7975600"/>
            <a:ext cx="60198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9555" y="8017933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anda Closer To Free" panose="02000503000000020003" pitchFamily="2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009742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066800"/>
            <a:ext cx="6638197" cy="4876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179908"/>
            <a:ext cx="605306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Committee:  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Follow-Up:  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6422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898" y="498157"/>
            <a:ext cx="2701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Committee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36688"/>
              </p:ext>
            </p:extLst>
          </p:nvPr>
        </p:nvGraphicFramePr>
        <p:xfrm>
          <a:off x="838200" y="6172200"/>
          <a:ext cx="6132756" cy="31318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528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1066800"/>
            <a:ext cx="6638197" cy="5791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207800"/>
            <a:ext cx="605306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KG Falling Slowly" panose="02000503000000020004" pitchFamily="2" charset="0"/>
              </a:rPr>
              <a:t>Date:  _____________________   Topic:  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Members Present:  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Goal:  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Data Shared:</a:t>
            </a: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endParaRPr lang="en-US" sz="2200" dirty="0">
              <a:latin typeface="KG Falling Slowly" panose="02000503000000020004" pitchFamily="2" charset="0"/>
            </a:endParaRPr>
          </a:p>
          <a:p>
            <a:r>
              <a:rPr lang="en-US" sz="2200" dirty="0">
                <a:latin typeface="KG Falling Slowly" panose="02000503000000020004" pitchFamily="2" charset="0"/>
              </a:rPr>
              <a:t>Next Steps:  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  <a:p>
            <a:r>
              <a:rPr lang="en-US" sz="2200" dirty="0">
                <a:latin typeface="KG Falling Slowly" panose="02000503000000020004" pitchFamily="2" charset="0"/>
              </a:rPr>
              <a:t>___________________________________________________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649" y="949778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384" y="501014"/>
            <a:ext cx="2425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PLC Notes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00067"/>
              </p:ext>
            </p:extLst>
          </p:nvPr>
        </p:nvGraphicFramePr>
        <p:xfrm>
          <a:off x="838200" y="7059385"/>
          <a:ext cx="6132756" cy="223701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132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4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79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94597" y="28194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4597" y="1066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145748"/>
            <a:ext cx="66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Goal: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6239" y="2907268"/>
            <a:ext cx="7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8898" y="941840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239" y="470714"/>
            <a:ext cx="24256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PLC Notes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7168" y="521714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4725" y="7543800"/>
            <a:ext cx="647700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4725" y="4572000"/>
            <a:ext cx="6477000" cy="2819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4648200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Discussion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446" y="7620000"/>
            <a:ext cx="12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Next steps:</a:t>
            </a:r>
          </a:p>
        </p:txBody>
      </p:sp>
    </p:spTree>
    <p:extLst>
      <p:ext uri="{BB962C8B-B14F-4D97-AF65-F5344CB8AC3E}">
        <p14:creationId xmlns:p14="http://schemas.microsoft.com/office/powerpoint/2010/main" val="2159627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104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Students will arrive at: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Breakfast: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The day will start: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191001"/>
            <a:ext cx="6593834" cy="1160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52763" y="550184"/>
            <a:ext cx="552510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Sub Notes / Our Class at a Glance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9722" y="1042628"/>
            <a:ext cx="4254977" cy="14974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945922" y="1021140"/>
            <a:ext cx="4902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Office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Principal’s Name</a:t>
            </a:r>
            <a:r>
              <a:rPr lang="en-US" dirty="0">
                <a:latin typeface="KG Falling Slowly" panose="02000503000000020004" pitchFamily="2" charset="0"/>
              </a:rPr>
              <a:t>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Principal's #: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In an emergency call: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869722" y="2614374"/>
            <a:ext cx="4254977" cy="14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8835" y="4269406"/>
            <a:ext cx="6149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Students who will be leaving for support or activities throughout the day: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37895" y="2599316"/>
            <a:ext cx="43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Adults who will support the class throughout the day: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206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 Helpers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63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Students to Support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38836" y="7205008"/>
            <a:ext cx="2661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Classroom Rewards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8760" y="7162800"/>
            <a:ext cx="3243052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88760" y="7147858"/>
            <a:ext cx="321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Suggested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284342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637665" cy="2994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2466" y="95250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35" y="1062335"/>
            <a:ext cx="26172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Guest teacher name: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  <a:p>
            <a:endParaRPr lang="en-US" sz="2400" dirty="0">
              <a:latin typeface="KG Falling Slowly" panose="02000503000000020004" pitchFamily="2" charset="0"/>
            </a:endParaRPr>
          </a:p>
          <a:p>
            <a:r>
              <a:rPr lang="en-US" sz="2400" dirty="0">
                <a:latin typeface="KG Falling Slowly" panose="02000503000000020004" pitchFamily="2" charset="0"/>
              </a:rPr>
              <a:t>Contact info if needed;</a:t>
            </a:r>
          </a:p>
          <a:p>
            <a:pPr algn="ctr"/>
            <a:endParaRPr lang="en-US" sz="2400" dirty="0">
              <a:latin typeface="KG Falling Slowly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97" y="4343399"/>
            <a:ext cx="6593834" cy="10085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7448" y="482978"/>
            <a:ext cx="4267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Notes From Your Day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17422" y="1042628"/>
            <a:ext cx="3607277" cy="29949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8397" y="5486400"/>
            <a:ext cx="3243052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467350"/>
            <a:ext cx="3243052" cy="1543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05017" y="1062335"/>
            <a:ext cx="290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Today’s STAR Students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8397" y="5486400"/>
            <a:ext cx="2464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Things we finished: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9179" y="5486400"/>
            <a:ext cx="225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Unfinished items: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" y="7162800"/>
            <a:ext cx="6593834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7885" y="7162800"/>
            <a:ext cx="172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Other Notes: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396" y="4386028"/>
            <a:ext cx="2602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Behavior concerns:</a:t>
            </a:r>
          </a:p>
        </p:txBody>
      </p:sp>
    </p:spTree>
    <p:extLst>
      <p:ext uri="{BB962C8B-B14F-4D97-AF65-F5344CB8AC3E}">
        <p14:creationId xmlns:p14="http://schemas.microsoft.com/office/powerpoint/2010/main" val="2925151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94597" y="1676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66367" y="1695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93726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3659" y="609600"/>
            <a:ext cx="5868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KG Falling Slowly" panose="02000503000000020004" pitchFamily="2" charset="0"/>
              </a:rPr>
              <a:t>Supports Needed</a:t>
            </a:r>
          </a:p>
          <a:p>
            <a:pPr algn="ctr"/>
            <a:endParaRPr lang="en-US" sz="1400" dirty="0">
              <a:latin typeface="KG Falling Slowly" panose="02000503000000020004" pitchFamily="2" charset="0"/>
            </a:endParaRPr>
          </a:p>
          <a:p>
            <a:r>
              <a:rPr lang="en-US" sz="1800" dirty="0">
                <a:latin typeface="KG Falling Slowly" panose="02000503000000020004" pitchFamily="2" charset="0"/>
              </a:rPr>
              <a:t>Teacher:  ________________________________________ Grade:  ____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94597" y="3200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66367" y="3219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94597" y="4724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66367" y="4743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94597" y="6248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866367" y="6267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597" y="7772400"/>
            <a:ext cx="6477000" cy="1371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6367" y="7791450"/>
            <a:ext cx="94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Student:</a:t>
            </a:r>
          </a:p>
        </p:txBody>
      </p:sp>
    </p:spTree>
    <p:extLst>
      <p:ext uri="{BB962C8B-B14F-4D97-AF65-F5344CB8AC3E}">
        <p14:creationId xmlns:p14="http://schemas.microsoft.com/office/powerpoint/2010/main" val="1591287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10355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4441" y="381000"/>
            <a:ext cx="6546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200" dirty="0">
              <a:latin typeface="Watermelon Script" pitchFamily="2" charset="0"/>
            </a:endParaRPr>
          </a:p>
          <a:p>
            <a:r>
              <a:rPr lang="en-US" sz="1600" dirty="0">
                <a:latin typeface="Watermelon Script" pitchFamily="2" charset="0"/>
              </a:rPr>
              <a:t>Lesson Plans for the Week of:  _________________________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145237"/>
              </p:ext>
            </p:extLst>
          </p:nvPr>
        </p:nvGraphicFramePr>
        <p:xfrm>
          <a:off x="609600" y="965776"/>
          <a:ext cx="6553200" cy="848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76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5549" y="953557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55616"/>
              </p:ext>
            </p:extLst>
          </p:nvPr>
        </p:nvGraphicFramePr>
        <p:xfrm>
          <a:off x="609600" y="965776"/>
          <a:ext cx="6477001" cy="8533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2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Monday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Tuesday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Wednesday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Thursday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KG Falling Slowly" panose="02000503000000020004" pitchFamily="2" charset="0"/>
                        </a:rPr>
                        <a:t>Friday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40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752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790" y="1087149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60581" y="554949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2175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19152" y="1039152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651337" y="105195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4739607"/>
            <a:ext cx="32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Anticipated 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2400" y="4739607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299053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4572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>
            <a:off x="199066" y="4381500"/>
            <a:ext cx="4033918" cy="2821522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3200" y="552363"/>
            <a:ext cx="70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Primary Penmanship" panose="02000506000000020003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324" y="392040"/>
            <a:ext cx="21755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Unit Outline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5600" y="102941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alling Slowly" panose="02000503000000020004" pitchFamily="2" charset="0"/>
              </a:rPr>
              <a:t>Unit of Study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964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Goals: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29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Standards to Address: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3287" y="4724400"/>
            <a:ext cx="187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Anticipated</a:t>
            </a:r>
          </a:p>
          <a:p>
            <a:pPr algn="ctr"/>
            <a:r>
              <a:rPr lang="en-US" sz="1800" dirty="0">
                <a:latin typeface="KG Falling Slowly" panose="02000503000000020004" pitchFamily="2" charset="0"/>
              </a:rPr>
              <a:t>Areas of Concern: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5600" y="4724400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Supports to Provide: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6013" y="7164622"/>
            <a:ext cx="197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Assessments:</a:t>
            </a:r>
          </a:p>
        </p:txBody>
      </p:sp>
      <p:sp>
        <p:nvSpPr>
          <p:cNvPr id="3" name="U-Turn Arrow 2"/>
          <p:cNvSpPr/>
          <p:nvPr/>
        </p:nvSpPr>
        <p:spPr>
          <a:xfrm flipH="1">
            <a:off x="4435600" y="359791"/>
            <a:ext cx="2989395" cy="1828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53125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246195" y="980475"/>
            <a:ext cx="3441927" cy="1219090"/>
          </a:xfrm>
          <a:prstGeom prst="ribbon2">
            <a:avLst>
              <a:gd name="adj1" fmla="val 33333"/>
              <a:gd name="adj2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799" y="990600"/>
            <a:ext cx="1905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8" name="32-Point Star 7"/>
          <p:cNvSpPr/>
          <p:nvPr/>
        </p:nvSpPr>
        <p:spPr>
          <a:xfrm>
            <a:off x="3095060" y="6746882"/>
            <a:ext cx="4329936" cy="2667001"/>
          </a:xfrm>
          <a:prstGeom prst="star32">
            <a:avLst>
              <a:gd name="adj" fmla="val 4178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11400" y="7010400"/>
            <a:ext cx="949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424894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9440D3-1262-4ED6-AC8C-38ACF4ECA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1948" y="649069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Watermelon Script" pitchFamily="2" charset="0"/>
              </a:rPr>
              <a:t>Visualizing our Class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88898" y="3962400"/>
            <a:ext cx="2945101" cy="342900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3707" y="4024800"/>
            <a:ext cx="17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name / picture: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54583"/>
            <a:ext cx="3099448" cy="24554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27233" y="1380976"/>
            <a:ext cx="12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Teamwork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3848" y="1354582"/>
            <a:ext cx="2844152" cy="24554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85696" y="1340782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Motivators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4850" y="7543801"/>
            <a:ext cx="3175648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2898" y="7605357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Organization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32898" y="7533624"/>
            <a:ext cx="2825102" cy="176961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11535" y="7605357"/>
            <a:ext cx="1630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KG Falling Slowly" panose="02000503000000020004" pitchFamily="2" charset="0"/>
              </a:rPr>
              <a:t>To think about:</a:t>
            </a:r>
          </a:p>
        </p:txBody>
      </p:sp>
    </p:spTree>
    <p:extLst>
      <p:ext uri="{BB962C8B-B14F-4D97-AF65-F5344CB8AC3E}">
        <p14:creationId xmlns:p14="http://schemas.microsoft.com/office/powerpoint/2010/main" val="3194916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6023" y="9415522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67331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235" y="397784"/>
            <a:ext cx="2933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82660" y="1042627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2660" y="1067331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8835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69179" y="5943600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51638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5943601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22217" y="5943600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</p:spTree>
    <p:extLst>
      <p:ext uri="{BB962C8B-B14F-4D97-AF65-F5344CB8AC3E}">
        <p14:creationId xmlns:p14="http://schemas.microsoft.com/office/powerpoint/2010/main" val="1013609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8397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9179" y="7012522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360188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101" y="111339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397" y="397784"/>
            <a:ext cx="2933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31620" y="111339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1118" y="7012523"/>
            <a:ext cx="117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5: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38600" y="7012522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6:</a:t>
            </a:r>
          </a:p>
        </p:txBody>
      </p:sp>
    </p:spTree>
    <p:extLst>
      <p:ext uri="{BB962C8B-B14F-4D97-AF65-F5344CB8AC3E}">
        <p14:creationId xmlns:p14="http://schemas.microsoft.com/office/powerpoint/2010/main" val="1248972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18397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9179" y="4724400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397" y="1042627"/>
            <a:ext cx="2124803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51680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86" y="1079737"/>
            <a:ext cx="155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Subject: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397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528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Date: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372319"/>
            <a:ext cx="2933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Student Groupings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31620" y="1042628"/>
            <a:ext cx="4293079" cy="122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43200" y="1090537"/>
            <a:ext cx="1168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69179" y="2436278"/>
            <a:ext cx="3243052" cy="2135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25765" y="2436278"/>
            <a:ext cx="112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1: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2400" y="2436277"/>
            <a:ext cx="116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2: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344" y="4739607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3: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8600" y="4739606"/>
            <a:ext cx="116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Group 4: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4013" y="6974422"/>
            <a:ext cx="6510686" cy="23219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5765" y="6974422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Notes/Observations:</a:t>
            </a:r>
          </a:p>
        </p:txBody>
      </p:sp>
    </p:spTree>
    <p:extLst>
      <p:ext uri="{BB962C8B-B14F-4D97-AF65-F5344CB8AC3E}">
        <p14:creationId xmlns:p14="http://schemas.microsoft.com/office/powerpoint/2010/main" val="3489806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47" y="112879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1475" y="943045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47" y="126736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1926" y="448218"/>
            <a:ext cx="905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G Falling Slowly" panose="02000503000000020004" pitchFamily="2" charset="0"/>
              </a:rPr>
              <a:t>Week of:</a:t>
            </a:r>
          </a:p>
          <a:p>
            <a:r>
              <a:rPr lang="en-US" sz="1600" dirty="0">
                <a:latin typeface="KG Falling Slowly" panose="02000503000000020004" pitchFamily="2" charset="0"/>
              </a:rPr>
              <a:t>Teacher: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013" y="536975"/>
            <a:ext cx="37000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Curriculum Framework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05647"/>
              </p:ext>
            </p:extLst>
          </p:nvPr>
        </p:nvGraphicFramePr>
        <p:xfrm>
          <a:off x="745500" y="228600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9300" y="449580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88666" y="1128790"/>
            <a:ext cx="187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Reading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5486400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9299" y="562497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Centers: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93980"/>
              </p:ext>
            </p:extLst>
          </p:nvPr>
        </p:nvGraphicFramePr>
        <p:xfrm>
          <a:off x="729826" y="6568440"/>
          <a:ext cx="6248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Text/level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focus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Primary Penmanship" panose="02000506000000020003" pitchFamily="2" charset="0"/>
                        </a:rPr>
                        <a:t>Group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228322" y="5486400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Small Group Instruction</a:t>
            </a:r>
          </a:p>
        </p:txBody>
      </p:sp>
    </p:spTree>
    <p:extLst>
      <p:ext uri="{BB962C8B-B14F-4D97-AF65-F5344CB8AC3E}">
        <p14:creationId xmlns:p14="http://schemas.microsoft.com/office/powerpoint/2010/main" val="1631509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347" y="533400"/>
            <a:ext cx="6563453" cy="4205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2848" y="947062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447" y="67197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Text(s)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5878"/>
              </p:ext>
            </p:extLst>
          </p:nvPr>
        </p:nvGraphicFramePr>
        <p:xfrm>
          <a:off x="762000" y="169061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" y="390041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76902" y="601303"/>
            <a:ext cx="175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Writing Workshop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673" y="4845151"/>
            <a:ext cx="6563453" cy="3841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237529" y="4845151"/>
            <a:ext cx="163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Math Workshop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73" y="4845151"/>
            <a:ext cx="2838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Focus: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Standards:</a:t>
            </a:r>
          </a:p>
          <a:p>
            <a:r>
              <a:rPr lang="en-US" dirty="0">
                <a:latin typeface="KG Falling Slowly" panose="02000503000000020004" pitchFamily="2" charset="0"/>
              </a:rPr>
              <a:t>Manipulatives to be used:</a:t>
            </a:r>
          </a:p>
          <a:p>
            <a:endParaRPr lang="en-US" dirty="0">
              <a:latin typeface="KG Falling Slowly" panose="02000503000000020004" pitchFamily="2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72958"/>
              </p:ext>
            </p:extLst>
          </p:nvPr>
        </p:nvGraphicFramePr>
        <p:xfrm>
          <a:off x="746326" y="5863790"/>
          <a:ext cx="6248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0126" y="8073590"/>
            <a:ext cx="283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Assessment:</a:t>
            </a:r>
          </a:p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72" y="8793341"/>
            <a:ext cx="2838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G Falling Slowly" panose="02000503000000020004" pitchFamily="2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4712442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092624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Watermelon Script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81604"/>
              </p:ext>
            </p:extLst>
          </p:nvPr>
        </p:nvGraphicFramePr>
        <p:xfrm>
          <a:off x="609600" y="965776"/>
          <a:ext cx="65532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1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9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7379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061547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Janda Closer To Free" panose="02000503000000020003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30044"/>
              </p:ext>
            </p:extLst>
          </p:nvPr>
        </p:nvGraphicFramePr>
        <p:xfrm>
          <a:off x="823737" y="990600"/>
          <a:ext cx="6248400" cy="7924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9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8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Subject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KG Falling Slowly" panose="02000503000000020004" pitchFamily="2" charset="0"/>
                        </a:rPr>
                        <a:t>January</a:t>
                      </a:r>
                      <a:endParaRPr lang="en-US" sz="2000" dirty="0">
                        <a:latin typeface="KG Falling Slowly" panose="02000503000000020004" pitchFamily="2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713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990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Janda Closer To Free" panose="02000503000000020003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24341"/>
              </p:ext>
            </p:extLst>
          </p:nvPr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August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September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October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November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031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50217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9821" y="228600"/>
            <a:ext cx="37962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Watermelon Script" pitchFamily="2" charset="0"/>
            </a:endParaRPr>
          </a:p>
          <a:p>
            <a:r>
              <a:rPr lang="en-US" dirty="0">
                <a:latin typeface="Watermelon Script" pitchFamily="2" charset="0"/>
              </a:rPr>
              <a:t>School Year Curriculum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2114"/>
              </p:ext>
            </p:extLst>
          </p:nvPr>
        </p:nvGraphicFramePr>
        <p:xfrm>
          <a:off x="457200" y="1066800"/>
          <a:ext cx="6858000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February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Writing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Math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Social Studies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51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374991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823" y="558164"/>
            <a:ext cx="3704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Important Reminders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55012"/>
              </p:ext>
            </p:extLst>
          </p:nvPr>
        </p:nvGraphicFramePr>
        <p:xfrm>
          <a:off x="685800" y="1143000"/>
          <a:ext cx="6629400" cy="8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7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72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00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3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3C9029-02AE-4F03-A772-6B4860FA2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685800"/>
            <a:ext cx="536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Watermelon Script" pitchFamily="2" charset="0"/>
              </a:rPr>
              <a:t>All About Great Teachers!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984" y="877575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yourself.  Surround yourself with words and phrases that describe great teachers.</a:t>
            </a:r>
          </a:p>
        </p:txBody>
      </p:sp>
    </p:spTree>
    <p:extLst>
      <p:ext uri="{BB962C8B-B14F-4D97-AF65-F5344CB8AC3E}">
        <p14:creationId xmlns:p14="http://schemas.microsoft.com/office/powerpoint/2010/main" val="17384240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0678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8272" y="457200"/>
            <a:ext cx="236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Watermelon Script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57083"/>
              </p:ext>
            </p:extLst>
          </p:nvPr>
        </p:nvGraphicFramePr>
        <p:xfrm>
          <a:off x="762000" y="1600200"/>
          <a:ext cx="64008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56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4077" y="1110734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5180429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32496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437" y="463086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Watermelon Script" pitchFamily="2" charset="0"/>
              </a:rPr>
              <a:t>WOW!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68080"/>
              </p:ext>
            </p:extLst>
          </p:nvPr>
        </p:nvGraphicFramePr>
        <p:xfrm>
          <a:off x="762000" y="1600200"/>
          <a:ext cx="640080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Janda Closer To Free" panose="02000503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1170972"/>
            <a:ext cx="507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Each week, work to record one WOW for each student.</a:t>
            </a:r>
          </a:p>
        </p:txBody>
      </p:sp>
    </p:spTree>
    <p:extLst>
      <p:ext uri="{BB962C8B-B14F-4D97-AF65-F5344CB8AC3E}">
        <p14:creationId xmlns:p14="http://schemas.microsoft.com/office/powerpoint/2010/main" val="3642427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443335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755" y="533400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Watermelon Script" pitchFamily="2" charset="0"/>
              </a:rPr>
              <a:t>Workings towards my goals!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7964" y="457200"/>
            <a:ext cx="82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Week</a:t>
            </a:r>
          </a:p>
          <a:p>
            <a:r>
              <a:rPr lang="en-US" sz="2400" dirty="0">
                <a:latin typeface="KG Falling Slowly" panose="02000503000000020004" pitchFamily="2" charset="0"/>
              </a:rPr>
              <a:t>Of: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371600"/>
            <a:ext cx="152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My goal 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" y="2131478"/>
            <a:ext cx="1279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Monday: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3653135"/>
            <a:ext cx="12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Tuesday: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800" y="5105400"/>
            <a:ext cx="169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Wednesday: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6557665"/>
            <a:ext cx="142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Thursday: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8009930"/>
            <a:ext cx="96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G Falling Slowly" panose="02000503000000020004" pitchFamily="2" charset="0"/>
              </a:rPr>
              <a:t>Friday: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987623"/>
            <a:ext cx="463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KG Falling Slowly" panose="02000503000000020004" pitchFamily="2" charset="0"/>
              </a:rPr>
              <a:t>Record the steps you took to meet your goal each day.</a:t>
            </a:r>
          </a:p>
        </p:txBody>
      </p:sp>
    </p:spTree>
    <p:extLst>
      <p:ext uri="{BB962C8B-B14F-4D97-AF65-F5344CB8AC3E}">
        <p14:creationId xmlns:p14="http://schemas.microsoft.com/office/powerpoint/2010/main" val="40192121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245171"/>
            <a:ext cx="6629400" cy="733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8" y="9494703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089" y="383162"/>
            <a:ext cx="3150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Watermelon Script" pitchFamily="2" charset="0"/>
              </a:rPr>
              <a:t>Favorite Quotes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258181"/>
            <a:ext cx="609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Record quotes that motivate you below.  These can be used to help you keep going when you need a push!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93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3649" y="9448799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814" y="498157"/>
            <a:ext cx="5812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Professional Development Dreams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30226"/>
              </p:ext>
            </p:extLst>
          </p:nvPr>
        </p:nvGraphicFramePr>
        <p:xfrm>
          <a:off x="685800" y="1143000"/>
          <a:ext cx="6629400" cy="815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8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9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Name/ Conference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Recommended by/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KG Falling Slowly" panose="02000503000000020004" pitchFamily="2" charset="0"/>
                        </a:rPr>
                        <a:t> Why I want to attend:</a:t>
                      </a:r>
                      <a:endParaRPr lang="en-US" b="0" dirty="0">
                        <a:solidFill>
                          <a:schemeClr val="tx1"/>
                        </a:solidFill>
                        <a:latin typeface="KG Falling Slowly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69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06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231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042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52899" y="2281756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52899" y="5789078"/>
            <a:ext cx="2971800" cy="3202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65013"/>
            <a:ext cx="6629400" cy="6140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13649" y="939578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13147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360412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" y="507676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5800" y="6549413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5800" y="8022058"/>
            <a:ext cx="6629400" cy="13737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B02F4-CED5-4E92-B907-AEE574F47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958" y="660737"/>
            <a:ext cx="5484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Watermelon Script" pitchFamily="2" charset="0"/>
              </a:rPr>
              <a:t>Being a Great team member!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552" y="8425578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G Falling Slowly" panose="02000503000000020004" pitchFamily="2" charset="0"/>
              </a:rPr>
              <a:t>Draw a picture of you working with your team.  Surround your picture with words and phrases that tell about being a positive member of a team.</a:t>
            </a:r>
          </a:p>
        </p:txBody>
      </p:sp>
    </p:spTree>
    <p:extLst>
      <p:ext uri="{BB962C8B-B14F-4D97-AF65-F5344CB8AC3E}">
        <p14:creationId xmlns:p14="http://schemas.microsoft.com/office/powerpoint/2010/main" val="388068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E08FD41-A54D-42C1-BBE7-0723E6446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8898" y="685798"/>
            <a:ext cx="2913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0" y="12683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2418" y="1348468"/>
            <a:ext cx="150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Back To School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40115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6754799"/>
            <a:ext cx="61722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13832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418" y="179175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2749" y="3352800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616" y="4114800"/>
            <a:ext cx="192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1</a:t>
            </a:r>
            <a:r>
              <a:rPr lang="en-US" sz="1800" baseline="30000" dirty="0">
                <a:latin typeface="KG Falling Slowly" panose="02000503000000020004" pitchFamily="2" charset="0"/>
              </a:rPr>
              <a:t>st</a:t>
            </a:r>
            <a:r>
              <a:rPr lang="en-US" sz="1800" dirty="0">
                <a:latin typeface="KG Falling Slowly" panose="02000503000000020004" pitchFamily="2" charset="0"/>
              </a:rPr>
              <a:t> Semester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2067" y="40386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9986" y="4601107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6616" y="60081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6858000"/>
            <a:ext cx="20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2nd Semester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451" y="67818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7326868"/>
            <a:ext cx="215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Assessments to Give: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8751332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End of Semester Goal:</a:t>
            </a:r>
          </a:p>
        </p:txBody>
      </p:sp>
    </p:spTree>
    <p:extLst>
      <p:ext uri="{BB962C8B-B14F-4D97-AF65-F5344CB8AC3E}">
        <p14:creationId xmlns:p14="http://schemas.microsoft.com/office/powerpoint/2010/main" val="227562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32233D-16F2-4813-BE13-64BB6FFE9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9" y="236210"/>
            <a:ext cx="7354839" cy="958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898" y="9677400"/>
            <a:ext cx="294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6998" y="666748"/>
            <a:ext cx="291355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Watermelon Script" pitchFamily="2" charset="0"/>
              </a:rPr>
              <a:t>Tracking Growth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400" y="12954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14400" y="40386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6781800"/>
            <a:ext cx="5943600" cy="2590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95333" y="1535668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1910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35584" y="6934200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KG Falling Slowly" panose="02000503000000020004" pitchFamily="2" charset="0"/>
              </a:rPr>
              <a:t>Date:  ________</a:t>
            </a:r>
          </a:p>
        </p:txBody>
      </p:sp>
    </p:spTree>
    <p:extLst>
      <p:ext uri="{BB962C8B-B14F-4D97-AF65-F5344CB8AC3E}">
        <p14:creationId xmlns:p14="http://schemas.microsoft.com/office/powerpoint/2010/main" val="1174207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1762</Words>
  <Application>Microsoft Office PowerPoint</Application>
  <PresentationFormat>Custom</PresentationFormat>
  <Paragraphs>668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Janda Closer To Free</vt:lpstr>
      <vt:lpstr>KG Falling Slowly</vt:lpstr>
      <vt:lpstr>KG Primary Penmanship</vt:lpstr>
      <vt:lpstr>Watermelon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Cathy Henry</dc:creator>
  <cp:lastModifiedBy>Cathy Henry</cp:lastModifiedBy>
  <cp:revision>67</cp:revision>
  <cp:lastPrinted>2016-05-27T14:01:02Z</cp:lastPrinted>
  <dcterms:created xsi:type="dcterms:W3CDTF">2016-05-25T18:16:05Z</dcterms:created>
  <dcterms:modified xsi:type="dcterms:W3CDTF">2019-05-28T23:56:32Z</dcterms:modified>
</cp:coreProperties>
</file>