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3" r:id="rId4"/>
    <p:sldId id="316" r:id="rId5"/>
    <p:sldId id="322" r:id="rId6"/>
    <p:sldId id="315" r:id="rId7"/>
    <p:sldId id="317" r:id="rId8"/>
    <p:sldId id="266" r:id="rId9"/>
    <p:sldId id="289" r:id="rId10"/>
    <p:sldId id="285" r:id="rId11"/>
    <p:sldId id="257" r:id="rId12"/>
    <p:sldId id="258" r:id="rId13"/>
    <p:sldId id="325" r:id="rId14"/>
    <p:sldId id="326" r:id="rId15"/>
    <p:sldId id="327" r:id="rId16"/>
    <p:sldId id="279" r:id="rId17"/>
    <p:sldId id="303" r:id="rId18"/>
    <p:sldId id="330" r:id="rId19"/>
    <p:sldId id="328" r:id="rId20"/>
    <p:sldId id="329" r:id="rId21"/>
    <p:sldId id="331" r:id="rId22"/>
    <p:sldId id="332" r:id="rId23"/>
    <p:sldId id="333" r:id="rId24"/>
    <p:sldId id="321" r:id="rId25"/>
    <p:sldId id="360" r:id="rId26"/>
    <p:sldId id="361" r:id="rId27"/>
    <p:sldId id="359" r:id="rId28"/>
    <p:sldId id="334" r:id="rId29"/>
    <p:sldId id="335" r:id="rId30"/>
    <p:sldId id="336" r:id="rId31"/>
    <p:sldId id="337" r:id="rId32"/>
    <p:sldId id="357" r:id="rId33"/>
    <p:sldId id="338" r:id="rId34"/>
    <p:sldId id="339" r:id="rId35"/>
    <p:sldId id="259" r:id="rId36"/>
    <p:sldId id="353" r:id="rId37"/>
    <p:sldId id="354" r:id="rId38"/>
    <p:sldId id="355" r:id="rId39"/>
    <p:sldId id="292" r:id="rId40"/>
    <p:sldId id="340" r:id="rId41"/>
    <p:sldId id="341" r:id="rId42"/>
    <p:sldId id="293" r:id="rId43"/>
    <p:sldId id="364" r:id="rId44"/>
    <p:sldId id="358" r:id="rId45"/>
    <p:sldId id="295" r:id="rId46"/>
    <p:sldId id="343" r:id="rId47"/>
    <p:sldId id="344" r:id="rId48"/>
    <p:sldId id="362" r:id="rId49"/>
    <p:sldId id="363" r:id="rId50"/>
    <p:sldId id="301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262" r:id="rId60"/>
    <p:sldId id="263" r:id="rId61"/>
    <p:sldId id="356" r:id="rId62"/>
    <p:sldId id="271" r:id="rId63"/>
    <p:sldId id="282" r:id="rId64"/>
    <p:sldId id="287" r:id="rId65"/>
    <p:sldId id="281" r:id="rId66"/>
    <p:sldId id="283" r:id="rId67"/>
  </p:sldIdLst>
  <p:sldSz cx="7772400" cy="10058400"/>
  <p:notesSz cx="7102475" cy="9388475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474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9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2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6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8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7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6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4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6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2A03EA-6F18-48B8-99FC-7CD65D0D2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0403"/>
            <a:ext cx="3166974" cy="29575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C820DA-D620-47B8-BE63-ABA80C5C2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2621" y="4301698"/>
            <a:ext cx="15568139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620" y="5230505"/>
            <a:ext cx="669606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0" dirty="0">
                <a:solidFill>
                  <a:schemeClr val="tx2">
                    <a:lumMod val="75000"/>
                  </a:schemeClr>
                </a:solidFill>
                <a:latin typeface="Watermelon Script" pitchFamily="2" charset="0"/>
              </a:rPr>
              <a:t>Planning</a:t>
            </a:r>
          </a:p>
          <a:p>
            <a:pPr algn="ctr"/>
            <a:r>
              <a:rPr lang="en-US" sz="10500" dirty="0">
                <a:solidFill>
                  <a:schemeClr val="tx2">
                    <a:lumMod val="75000"/>
                  </a:schemeClr>
                </a:solidFill>
                <a:latin typeface="Watermelon Script" pitchFamily="2" charset="0"/>
              </a:rPr>
              <a:t>Binder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684" y="2057400"/>
            <a:ext cx="6477000" cy="2362200"/>
          </a:xfrm>
          <a:prstGeom prst="rect">
            <a:avLst/>
          </a:prstGeom>
          <a:solidFill>
            <a:schemeClr val="bg1"/>
          </a:solidFill>
          <a:ln>
            <a:solidFill>
              <a:srgbClr val="1E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F9B6A6-A1BC-4FB1-A3B0-8A10629F0B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724">
            <a:off x="4579" y="391080"/>
            <a:ext cx="6235194" cy="15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8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F8FF428-05A6-4C30-8692-80B07F521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18" y="-700438"/>
            <a:ext cx="10562635" cy="351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F82BC-74BD-4AB7-9776-A8727EC71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3677" y="685798"/>
            <a:ext cx="39645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My Mission Statement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1295400"/>
            <a:ext cx="6096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374348"/>
            <a:ext cx="187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 a teacher, I am: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" y="4038600"/>
            <a:ext cx="6096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4117548"/>
            <a:ext cx="245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My goal as a teacher is: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6781800"/>
            <a:ext cx="6096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14400" y="6860748"/>
            <a:ext cx="219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To meet my goal, I will:</a:t>
            </a:r>
          </a:p>
        </p:txBody>
      </p:sp>
    </p:spTree>
    <p:extLst>
      <p:ext uri="{BB962C8B-B14F-4D97-AF65-F5344CB8AC3E}">
        <p14:creationId xmlns:p14="http://schemas.microsoft.com/office/powerpoint/2010/main" val="316034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C49D3F-7B1B-4BE8-8231-AF401F1F8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DCC2BB-726D-45E2-A05C-BAA473430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700" y="990600"/>
            <a:ext cx="6476999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Watermelon Script" pitchFamily="2" charset="0"/>
              </a:rPr>
              <a:t>___________________’s Mission Statement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Watermelon Script" pitchFamily="2" charset="0"/>
              </a:rPr>
              <a:t> </a:t>
            </a:r>
            <a:r>
              <a:rPr lang="en-US" sz="2800" dirty="0">
                <a:latin typeface="KG Falling Slowly" panose="02000503000000020004" pitchFamily="2" charset="0"/>
              </a:rPr>
              <a:t>I am __________________________________.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am __________________________________.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am __________________________________.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want to 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want to 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want to 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will 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will 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will 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 Date:  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9214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7A3E15-B55A-472A-8601-7E0B9462C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13" y="7969407"/>
            <a:ext cx="3166974" cy="2957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016045-5A6F-432D-8401-331D2A6A6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18" y="-568816"/>
            <a:ext cx="10562635" cy="351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466875"/>
            <a:ext cx="481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atermelon Script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173" y="1068940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219798"/>
              </p:ext>
            </p:extLst>
          </p:nvPr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4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5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6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7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8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9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10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13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14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4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94F084-DC49-4E6A-AB4A-572906D6E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2AB92A-816A-458C-A1EB-330D0B57E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18" y="-568816"/>
            <a:ext cx="10562635" cy="351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3235" y="425753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atermelon Script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361" y="1042210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73541"/>
              </p:ext>
            </p:extLst>
          </p:nvPr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15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16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17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18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19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20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23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24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25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26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27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28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63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F0B16C-7453-4C92-956A-6C99ED302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26D150-7204-4949-A098-06721F141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18" y="-568816"/>
            <a:ext cx="10562635" cy="351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533400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atermelon Script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477" y="1137618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85929"/>
              </p:ext>
            </p:extLst>
          </p:nvPr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29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30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94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0FB0BD-17B1-4883-B1A9-F02D028086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42A230-B8FD-450A-AA32-3B0EED445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18" y="-568816"/>
            <a:ext cx="10562635" cy="351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0733" y="500044"/>
            <a:ext cx="481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atermelon Script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086" y="1124947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57757"/>
              </p:ext>
            </p:extLst>
          </p:nvPr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846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0743A64-F617-488C-882D-C227EB395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BA902D-AC33-4C2F-9E51-F08B16462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18" y="-568816"/>
            <a:ext cx="10562635" cy="351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397" y="1042627"/>
            <a:ext cx="3185440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301" y="1047690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9332" y="446181"/>
            <a:ext cx="35737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Student Contact Form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36582" y="1042628"/>
            <a:ext cx="3088117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12721" y="1047690"/>
            <a:ext cx="116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Contacts::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349859"/>
              </p:ext>
            </p:extLst>
          </p:nvPr>
        </p:nvGraphicFramePr>
        <p:xfrm>
          <a:off x="609600" y="2469176"/>
          <a:ext cx="649224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73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BE1BB-B02C-4CDC-8E8B-99D9C0335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286528-4F44-43DD-8A7E-DDA0F7D1B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91582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4800" y="528935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498157"/>
            <a:ext cx="34371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Transportation List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85231"/>
              </p:ext>
            </p:extLst>
          </p:nvPr>
        </p:nvGraphicFramePr>
        <p:xfrm>
          <a:off x="609589" y="1136791"/>
          <a:ext cx="6629411" cy="822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77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bus 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after school 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parent pick-up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495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D212B9-0A87-4298-A2E0-360F1F93B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47631"/>
            <a:ext cx="3166974" cy="2957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58B26F-5E89-4926-9C6A-245FAC186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0" y="-1075612"/>
            <a:ext cx="12855108" cy="4278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4800" y="495982"/>
            <a:ext cx="1132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498157"/>
            <a:ext cx="34371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Transportation List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05120"/>
              </p:ext>
            </p:extLst>
          </p:nvPr>
        </p:nvGraphicFramePr>
        <p:xfrm>
          <a:off x="609589" y="1136788"/>
          <a:ext cx="6629411" cy="815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7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064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417F21-4743-4CE3-A7A1-19FC78C13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A64A6A-1A11-4B10-9C05-7BA00944D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7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16215" y="528935"/>
            <a:ext cx="149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7980" y="498157"/>
            <a:ext cx="2721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Class Birthdays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71987"/>
              </p:ext>
            </p:extLst>
          </p:nvPr>
        </p:nvGraphicFramePr>
        <p:xfrm>
          <a:off x="609589" y="1136788"/>
          <a:ext cx="6400811" cy="815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7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39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A7810A-166C-4B18-A5C7-56FAA7C89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7870" y="4114800"/>
            <a:ext cx="15568139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03" y="4936984"/>
            <a:ext cx="617188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0" dirty="0">
                <a:latin typeface="Watermelon Script" pitchFamily="2" charset="0"/>
              </a:rPr>
              <a:t>Data</a:t>
            </a:r>
          </a:p>
          <a:p>
            <a:pPr algn="ctr"/>
            <a:r>
              <a:rPr lang="en-US" sz="10500" dirty="0">
                <a:latin typeface="Watermelon Script" pitchFamily="2" charset="0"/>
              </a:rPr>
              <a:t>Tracking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F6721-EE5B-4F1A-B492-EAD40F5B7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0403"/>
            <a:ext cx="3166974" cy="29575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53E76E-40E8-43A2-9BD1-5AE611B88763}"/>
              </a:ext>
            </a:extLst>
          </p:cNvPr>
          <p:cNvSpPr/>
          <p:nvPr/>
        </p:nvSpPr>
        <p:spPr>
          <a:xfrm>
            <a:off x="723684" y="2057400"/>
            <a:ext cx="6477000" cy="2362200"/>
          </a:xfrm>
          <a:prstGeom prst="rect">
            <a:avLst/>
          </a:prstGeom>
          <a:solidFill>
            <a:schemeClr val="bg1"/>
          </a:solidFill>
          <a:ln>
            <a:solidFill>
              <a:srgbClr val="1E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3F558-08FC-4465-AADD-78E8E8963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724">
            <a:off x="4579" y="391080"/>
            <a:ext cx="6235194" cy="15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9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2CED1F-60F1-4424-B342-9D1AAE9B6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BE8860-6073-495F-B928-414AE492E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3" y="950751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0415" y="513545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7980" y="498157"/>
            <a:ext cx="2721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Class Birthdays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73123"/>
              </p:ext>
            </p:extLst>
          </p:nvPr>
        </p:nvGraphicFramePr>
        <p:xfrm>
          <a:off x="609589" y="1136778"/>
          <a:ext cx="6553210" cy="82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74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will be turning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91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853F0E-8928-4F96-A7FB-23CC8D7B4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74B623-884D-4C36-90AE-70937B90E0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9849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3415" y="498157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7980" y="498157"/>
            <a:ext cx="2721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Class Birthdays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711622"/>
              </p:ext>
            </p:extLst>
          </p:nvPr>
        </p:nvGraphicFramePr>
        <p:xfrm>
          <a:off x="609600" y="1028700"/>
          <a:ext cx="6705600" cy="826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439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B88A67-0694-412F-B4ED-7B4C8A8DB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B9F927-BE54-4A88-A5CC-970846A81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3" y="9458647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33097" y="523036"/>
            <a:ext cx="1042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Subject: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523036"/>
            <a:ext cx="29097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Assignment Check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853514"/>
              </p:ext>
            </p:extLst>
          </p:nvPr>
        </p:nvGraphicFramePr>
        <p:xfrm>
          <a:off x="609589" y="1136779"/>
          <a:ext cx="6553211" cy="818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28668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811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7E9038-D53F-432A-9142-FAF814F853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26E8F5-0B92-439C-8A91-D75DCA634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3" y="940350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6482" y="485618"/>
            <a:ext cx="1132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523036"/>
            <a:ext cx="45191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Missing Assignments Log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13281"/>
              </p:ext>
            </p:extLst>
          </p:nvPr>
        </p:nvGraphicFramePr>
        <p:xfrm>
          <a:off x="609589" y="1136778"/>
          <a:ext cx="6553210" cy="823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871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missing assignment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 completed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4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5E7081A-67BB-466C-A974-5C4A56980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A703E4-31CF-4580-A91D-DBB321051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397" y="1042627"/>
            <a:ext cx="2124803" cy="2994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46254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36" y="1062335"/>
            <a:ext cx="2230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Medical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Glasses:   Y 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Seizures:  Y 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Allergies:  Y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Meds:  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Notes: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4343399"/>
            <a:ext cx="6593834" cy="1008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31190" y="461428"/>
            <a:ext cx="154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536975"/>
            <a:ext cx="29915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IEP at a Glance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69721" y="1044714"/>
            <a:ext cx="4254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Grade:  ______ Teacher:  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Eligibility:  _____________________________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TOS: ___________________________________</a:t>
            </a:r>
            <a:endParaRPr lang="en-US" dirty="0">
              <a:latin typeface="KG Primary Penmanship" panose="02000506000000020003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8397" y="5486400"/>
            <a:ext cx="324305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467350"/>
            <a:ext cx="3243052" cy="1543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69722" y="2436278"/>
            <a:ext cx="4342509" cy="1601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4375" y="4343842"/>
            <a:ext cx="2651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Behavior Plan     Y     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Notes: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69723" y="2436278"/>
            <a:ext cx="4342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Primary Penmanship" panose="02000506000000020003" pitchFamily="2" charset="0"/>
              </a:rPr>
              <a:t>Supports</a:t>
            </a:r>
          </a:p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SLP      OT      PT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Assistive Tech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Transportation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397" y="5486400"/>
            <a:ext cx="120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Strengths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9179" y="5486400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Areas of Need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397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8836" y="7205008"/>
            <a:ext cx="33986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Parent Contact: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Name:  ________________________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Number:  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E-mail:  _______________________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Other: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88760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88760" y="714785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Suggested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136826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D35768-8B9E-4D34-B05D-22911AE78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2698DB-9501-44EA-B7E6-2772B7642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2174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0804" y="467380"/>
            <a:ext cx="151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498157"/>
            <a:ext cx="34612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Conference Reminders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61719"/>
              </p:ext>
            </p:extLst>
          </p:nvPr>
        </p:nvGraphicFramePr>
        <p:xfrm>
          <a:off x="609600" y="1028700"/>
          <a:ext cx="6705600" cy="826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228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3F31C7-07A9-4CEF-9A61-6FFDAE7DF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58AF46-BE17-461E-9A69-061C99428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1630" y="416867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498157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atermelon Script" pitchFamily="2" charset="0"/>
              </a:rPr>
              <a:t>Case Conference Reminders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98635"/>
              </p:ext>
            </p:extLst>
          </p:nvPr>
        </p:nvGraphicFramePr>
        <p:xfrm>
          <a:off x="609600" y="1028700"/>
          <a:ext cx="6705600" cy="826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947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DF4EF6-672F-4E99-A9B9-635457088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4E646D-0065-4015-BDCF-59234F4E8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397" y="1042627"/>
            <a:ext cx="3185440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461364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397" y="1047991"/>
            <a:ext cx="1550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38294" y="498157"/>
            <a:ext cx="28216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Student Schedules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36582" y="1042628"/>
            <a:ext cx="3088117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47382" y="1048290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1165"/>
              </p:ext>
            </p:extLst>
          </p:nvPr>
        </p:nvGraphicFramePr>
        <p:xfrm>
          <a:off x="670560" y="2581646"/>
          <a:ext cx="6492240" cy="6729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0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672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BFA1A5-5E14-4DC7-8C1D-C7E3AFA50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5521F-D031-4D18-8147-DA229DBED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488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7366" y="403536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atermelon Script" pitchFamily="2" charset="0"/>
              </a:rPr>
              <a:t>Behavior Documentation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4571" y="880201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594574"/>
              </p:ext>
            </p:extLst>
          </p:nvPr>
        </p:nvGraphicFramePr>
        <p:xfrm>
          <a:off x="685800" y="1371600"/>
          <a:ext cx="6476998" cy="792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follow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up info.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action taken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6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behavior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19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8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303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C91066-5909-4865-A7B7-EA278EB25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D7D5F5-78AC-4C2F-9113-EBC6FEB85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8" y="941851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470604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atermelon Script" pitchFamily="2" charset="0"/>
              </a:rPr>
              <a:t>Behavior Documentation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086" y="950269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06629"/>
              </p:ext>
            </p:extLst>
          </p:nvPr>
        </p:nvGraphicFramePr>
        <p:xfrm>
          <a:off x="685800" y="1371600"/>
          <a:ext cx="6400800" cy="792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follow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up info.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action taken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6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behavior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19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8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40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D14C98A-1D73-4A79-92B5-E90C4CDCB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F94D75-241F-400A-BAB0-5988D341F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18" y="-568816"/>
            <a:ext cx="10562635" cy="351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D05402-CA4D-4C00-9877-2385EB2C3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607156"/>
            <a:ext cx="435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Watermelon Script" pitchFamily="2" charset="0"/>
              </a:rPr>
              <a:t>Goals for this year…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9555" y="1371434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1.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99555" y="3022434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2.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9555" y="4694767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3.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99555" y="6345767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4.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99555" y="7996767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311291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F10EB6-EAF0-4D61-98D9-1DAB65351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24C296-6D73-4BC6-BCE3-5F280587C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1698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1967" y="511141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atermelon Script" pitchFamily="2" charset="0"/>
              </a:rPr>
              <a:t>Behavior Documentation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2459" y="949067"/>
            <a:ext cx="618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Student:  ______________________ Teacher: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14632"/>
              </p:ext>
            </p:extLst>
          </p:nvPr>
        </p:nvGraphicFramePr>
        <p:xfrm>
          <a:off x="685800" y="1371600"/>
          <a:ext cx="6476998" cy="792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follow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up info.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parent communication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6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action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taken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19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behavior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680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58C3B3A-7026-4DC9-9476-839689F90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41993D-9DC2-4549-99AE-9F96DBCF5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003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997" y="580198"/>
            <a:ext cx="341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Watermelon Script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169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Don’t forget!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4597" y="3022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1253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Copy me!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94597" y="4673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1662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Get in touch!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94597" y="6324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120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To make!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4597" y="7975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3652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Looking ahead to next week!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694634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</p:spTree>
    <p:extLst>
      <p:ext uri="{BB962C8B-B14F-4D97-AF65-F5344CB8AC3E}">
        <p14:creationId xmlns:p14="http://schemas.microsoft.com/office/powerpoint/2010/main" val="3935246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E32720F-3C1C-4D42-827F-476EEDA82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DBFADC-6F96-4D17-A3F7-765340DC3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39570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997" y="578372"/>
            <a:ext cx="341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Watermelon Script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121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Monday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4597" y="3022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121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Tuesday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94597" y="4673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163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Wednesday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94597" y="6324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135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Thursday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4597" y="7975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90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Friday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677697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</p:spTree>
    <p:extLst>
      <p:ext uri="{BB962C8B-B14F-4D97-AF65-F5344CB8AC3E}">
        <p14:creationId xmlns:p14="http://schemas.microsoft.com/office/powerpoint/2010/main" val="3346231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515D10-DF3D-4A89-82E9-4864E9406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B2727A-BD13-4288-9053-D7E6AF2B2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94597" y="4038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48519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986" y="573204"/>
            <a:ext cx="341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Watermelon Script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60392" y="1519535"/>
            <a:ext cx="121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Monday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8017" y="4110335"/>
            <a:ext cx="121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Tuesday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715634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4597" y="67818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14400" y="6929735"/>
            <a:ext cx="163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1449576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BD7EB67-A2AC-4F20-AB3C-9A7FC567C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427DB0-960A-4CB8-8DF1-027B581EB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94597" y="4038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48355" y="952053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73204"/>
            <a:ext cx="341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Watermelon Script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60392" y="1519535"/>
            <a:ext cx="135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Thursday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8017" y="4110335"/>
            <a:ext cx="90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Friday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666690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4597" y="67818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14400" y="6929735"/>
            <a:ext cx="232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Saturday/Sunday</a:t>
            </a:r>
          </a:p>
        </p:txBody>
      </p:sp>
    </p:spTree>
    <p:extLst>
      <p:ext uri="{BB962C8B-B14F-4D97-AF65-F5344CB8AC3E}">
        <p14:creationId xmlns:p14="http://schemas.microsoft.com/office/powerpoint/2010/main" val="1170143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EDC82B-D65E-4BAB-8EB9-F3B79FFFF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0435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6078" y="654044"/>
            <a:ext cx="41985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Passwords to Remember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230357"/>
              </p:ext>
            </p:extLst>
          </p:nvPr>
        </p:nvGraphicFramePr>
        <p:xfrm>
          <a:off x="685800" y="1447796"/>
          <a:ext cx="6477000" cy="77724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web 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log</a:t>
                      </a:r>
                      <a:r>
                        <a:rPr lang="en-US" sz="2400" b="0" baseline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 in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password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www.thecurriculumcorner.com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 needed!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 needed!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635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DA2ACE-7A0C-4243-B8E7-EF0AEB20CC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5250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2523" y="654044"/>
            <a:ext cx="33025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Books to Purchase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07245"/>
              </p:ext>
            </p:extLst>
          </p:nvPr>
        </p:nvGraphicFramePr>
        <p:xfrm>
          <a:off x="685800" y="1447796"/>
          <a:ext cx="6477000" cy="784860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2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author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genre/unit</a:t>
                      </a:r>
                      <a:r>
                        <a:rPr lang="en-US" b="0" baseline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 of study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495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E930D0-A9DD-4C84-AEE1-51AB4A799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1749" y="945616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654043"/>
            <a:ext cx="59088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Professional Resources to Purchase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01810"/>
              </p:ext>
            </p:extLst>
          </p:nvPr>
        </p:nvGraphicFramePr>
        <p:xfrm>
          <a:off x="685800" y="1447796"/>
          <a:ext cx="6477000" cy="787633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23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author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Why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it’s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great…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393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592F4A-482A-4706-AA96-3E90F8413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2209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495" y="660386"/>
            <a:ext cx="31486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Classroom Expenses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5400" y="624986"/>
            <a:ext cx="1454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Falling Slowly" panose="02000503000000020004" pitchFamily="2" charset="0"/>
              </a:rPr>
              <a:t>Budget: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799252"/>
              </p:ext>
            </p:extLst>
          </p:nvPr>
        </p:nvGraphicFramePr>
        <p:xfrm>
          <a:off x="685800" y="1447796"/>
          <a:ext cx="6476999" cy="784860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523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purchase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receipt turned 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251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7B04C6-0B76-4DCA-B5C8-BC06D54D7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1066800"/>
            <a:ext cx="6638197" cy="4038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8901" y="1228695"/>
            <a:ext cx="583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Date:  ________________________  Topic:  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3649" y="947734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9923" y="498157"/>
            <a:ext cx="26420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Meeting Notes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2002"/>
              </p:ext>
            </p:extLst>
          </p:nvPr>
        </p:nvGraphicFramePr>
        <p:xfrm>
          <a:off x="914400" y="1752600"/>
          <a:ext cx="6132756" cy="31318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609600" y="5314950"/>
            <a:ext cx="6638197" cy="4038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18901" y="5476845"/>
            <a:ext cx="583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Date:  ________________________  Topic:  __________________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675649"/>
              </p:ext>
            </p:extLst>
          </p:nvPr>
        </p:nvGraphicFramePr>
        <p:xfrm>
          <a:off x="914400" y="6000750"/>
          <a:ext cx="6132756" cy="31318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81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F1B83-4805-4D48-B224-CD6A7428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520">
            <a:off x="-652639" y="-2058813"/>
            <a:ext cx="7665290" cy="63196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8422F1-DCD8-4C25-810E-A3051E974E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0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1371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1.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2000" y="3022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2.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2000" y="4673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3.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2000" y="6324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4.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2000" y="7975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4009742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060D8C-F303-4EF6-897F-6DF1935B8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1066800"/>
            <a:ext cx="6638197" cy="487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179908"/>
            <a:ext cx="605306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KG Falling Slowly" panose="02000503000000020004" pitchFamily="2" charset="0"/>
              </a:rPr>
              <a:t>Date:  _____________________   Topic:  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Committee:  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Members Present:  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Follow-Up:  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3649" y="946422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8898" y="498157"/>
            <a:ext cx="2701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Committee Notes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36688"/>
              </p:ext>
            </p:extLst>
          </p:nvPr>
        </p:nvGraphicFramePr>
        <p:xfrm>
          <a:off x="838200" y="6172200"/>
          <a:ext cx="6132756" cy="31318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528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D83830-CCB3-4E6C-B940-415DEC92B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1066800"/>
            <a:ext cx="6638197" cy="5791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207800"/>
            <a:ext cx="605306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KG Falling Slowly" panose="02000503000000020004" pitchFamily="2" charset="0"/>
              </a:rPr>
              <a:t>Date:  _____________________   Topic:  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Members Present:  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Goal:  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Data Shared: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Next Steps:  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3649" y="949778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8384" y="501014"/>
            <a:ext cx="24256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PLC Notes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200067"/>
              </p:ext>
            </p:extLst>
          </p:nvPr>
        </p:nvGraphicFramePr>
        <p:xfrm>
          <a:off x="838200" y="7059385"/>
          <a:ext cx="6132756" cy="223701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479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72D28CC-FF01-4A86-BFDB-859A91131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46ED86-A87E-4D07-AC05-714D45FAA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94597" y="2819400"/>
            <a:ext cx="64770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4597" y="1066800"/>
            <a:ext cx="64770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145748"/>
            <a:ext cx="66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Goal: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239" y="2907268"/>
            <a:ext cx="7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Data: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8898" y="941840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6239" y="470714"/>
            <a:ext cx="24256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PLC Notes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7168" y="521714"/>
            <a:ext cx="69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4725" y="7543800"/>
            <a:ext cx="64770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4725" y="4572000"/>
            <a:ext cx="6477000" cy="2819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464820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Discussion notes: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4446" y="7620000"/>
            <a:ext cx="12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Next steps:</a:t>
            </a:r>
          </a:p>
        </p:txBody>
      </p:sp>
    </p:spTree>
    <p:extLst>
      <p:ext uri="{BB962C8B-B14F-4D97-AF65-F5344CB8AC3E}">
        <p14:creationId xmlns:p14="http://schemas.microsoft.com/office/powerpoint/2010/main" val="2159627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B31E80E-1C70-49FA-AFB9-877CD1BD7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397" y="1042627"/>
            <a:ext cx="2124803" cy="2994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5250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35" y="1062335"/>
            <a:ext cx="2104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alling Slowly" panose="02000503000000020004" pitchFamily="2" charset="0"/>
              </a:rPr>
              <a:t>Students will arrive at: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  <a:p>
            <a:pPr algn="ctr"/>
            <a:r>
              <a:rPr lang="en-US" sz="2400" dirty="0">
                <a:latin typeface="KG Falling Slowly" panose="02000503000000020004" pitchFamily="2" charset="0"/>
              </a:rPr>
              <a:t>Breakfast: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  <a:p>
            <a:pPr algn="ctr"/>
            <a:r>
              <a:rPr lang="en-US" sz="2400" dirty="0">
                <a:latin typeface="KG Falling Slowly" panose="02000503000000020004" pitchFamily="2" charset="0"/>
              </a:rPr>
              <a:t>The day will start: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397" y="4191001"/>
            <a:ext cx="6593834" cy="1160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52763" y="550184"/>
            <a:ext cx="55251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Sub Notes / Our Class at a Glance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69722" y="1042628"/>
            <a:ext cx="4254977" cy="14974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945922" y="1021140"/>
            <a:ext cx="4902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Office #: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Principal’s Name</a:t>
            </a:r>
            <a:r>
              <a:rPr lang="en-US" dirty="0">
                <a:latin typeface="KG Falling Slowly" panose="02000503000000020004" pitchFamily="2" charset="0"/>
              </a:rPr>
              <a:t>: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Principal's #: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In an emergency call: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8397" y="5486400"/>
            <a:ext cx="324305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467350"/>
            <a:ext cx="3243052" cy="1543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69722" y="2614374"/>
            <a:ext cx="4254977" cy="14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8835" y="4269406"/>
            <a:ext cx="614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KG Falling Slowly" panose="02000503000000020004" pitchFamily="2" charset="0"/>
              </a:rPr>
              <a:t>Students who will be leaving for support or activities throughout the day: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37895" y="2599316"/>
            <a:ext cx="434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KG Falling Slowly" panose="02000503000000020004" pitchFamily="2" charset="0"/>
              </a:rPr>
              <a:t>Adults who will support the class throughout the day: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397" y="5486400"/>
            <a:ext cx="2206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Student Helpers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9179" y="5486400"/>
            <a:ext cx="263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Students to Support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397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8836" y="7205008"/>
            <a:ext cx="266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Classroom Rewards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88760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88760" y="7147858"/>
            <a:ext cx="321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Suggested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843422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FCFDB42-2B64-4A32-8CCC-1027ACF29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397" y="1042627"/>
            <a:ext cx="2637665" cy="2994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2466" y="95250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35" y="1062335"/>
            <a:ext cx="26172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Guest teacher name:</a:t>
            </a:r>
          </a:p>
          <a:p>
            <a:endParaRPr lang="en-US" sz="2400" dirty="0">
              <a:latin typeface="KG Falling Slowly" panose="02000503000000020004" pitchFamily="2" charset="0"/>
            </a:endParaRPr>
          </a:p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  <a:p>
            <a:endParaRPr lang="en-US" sz="2400" dirty="0">
              <a:latin typeface="KG Falling Slowly" panose="02000503000000020004" pitchFamily="2" charset="0"/>
            </a:endParaRPr>
          </a:p>
          <a:p>
            <a:r>
              <a:rPr lang="en-US" sz="2400" dirty="0">
                <a:latin typeface="KG Falling Slowly" panose="02000503000000020004" pitchFamily="2" charset="0"/>
              </a:rPr>
              <a:t>Contact info if needed;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397" y="4343399"/>
            <a:ext cx="6593834" cy="1008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47448" y="482978"/>
            <a:ext cx="4267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Notes From Your Day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17422" y="1042628"/>
            <a:ext cx="3607277" cy="29949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8397" y="5486400"/>
            <a:ext cx="324305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467350"/>
            <a:ext cx="3243052" cy="1543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05017" y="1062335"/>
            <a:ext cx="290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alling Slowly" panose="02000503000000020004" pitchFamily="2" charset="0"/>
              </a:rPr>
              <a:t>Today’s STAR Students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397" y="5486400"/>
            <a:ext cx="2464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Things we finished: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9179" y="5486400"/>
            <a:ext cx="2253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Unfinished items: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397" y="7162800"/>
            <a:ext cx="6593834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7885" y="7162800"/>
            <a:ext cx="1726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Other Notes: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8396" y="4386028"/>
            <a:ext cx="2602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Behavior concerns:</a:t>
            </a:r>
          </a:p>
        </p:txBody>
      </p:sp>
    </p:spTree>
    <p:extLst>
      <p:ext uri="{BB962C8B-B14F-4D97-AF65-F5344CB8AC3E}">
        <p14:creationId xmlns:p14="http://schemas.microsoft.com/office/powerpoint/2010/main" val="2925151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6B9BA33-2F9A-4F79-A6F5-8158D5EDD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94597" y="1676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6367" y="1695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93726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659" y="609600"/>
            <a:ext cx="5868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KG Falling Slowly" panose="02000503000000020004" pitchFamily="2" charset="0"/>
              </a:rPr>
              <a:t>Supports Needed</a:t>
            </a:r>
          </a:p>
          <a:p>
            <a:pPr algn="ctr"/>
            <a:endParaRPr lang="en-US" sz="1400" dirty="0">
              <a:latin typeface="KG Falling Slowly" panose="02000503000000020004" pitchFamily="2" charset="0"/>
            </a:endParaRPr>
          </a:p>
          <a:p>
            <a:r>
              <a:rPr lang="en-US" sz="1800" dirty="0">
                <a:latin typeface="KG Falling Slowly" panose="02000503000000020004" pitchFamily="2" charset="0"/>
              </a:rPr>
              <a:t>Teacher:  ________________________________________ Grade:  ____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94597" y="3200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66367" y="3219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94597" y="4724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66367" y="4743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94597" y="6248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66367" y="6267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4597" y="7772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66367" y="7791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</p:spTree>
    <p:extLst>
      <p:ext uri="{BB962C8B-B14F-4D97-AF65-F5344CB8AC3E}">
        <p14:creationId xmlns:p14="http://schemas.microsoft.com/office/powerpoint/2010/main" val="1591287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17137D-4CB3-4842-B215-733F81B68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51035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4441" y="381000"/>
            <a:ext cx="6546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200" dirty="0">
              <a:latin typeface="Watermelon Script" pitchFamily="2" charset="0"/>
            </a:endParaRPr>
          </a:p>
          <a:p>
            <a:r>
              <a:rPr lang="en-US" sz="1600" dirty="0">
                <a:latin typeface="Watermelon Script" pitchFamily="2" charset="0"/>
              </a:rPr>
              <a:t>Lesson Plans for the Week of:  _________________________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145237"/>
              </p:ext>
            </p:extLst>
          </p:nvPr>
        </p:nvGraphicFramePr>
        <p:xfrm>
          <a:off x="609600" y="965776"/>
          <a:ext cx="6553200" cy="848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Monday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Tuesday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Wednesday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Thursday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Friday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376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EFB42-8A76-43C0-A12C-4B78836FC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549" y="9535572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55616"/>
              </p:ext>
            </p:extLst>
          </p:nvPr>
        </p:nvGraphicFramePr>
        <p:xfrm>
          <a:off x="609600" y="965776"/>
          <a:ext cx="6477001" cy="8533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2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Monday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Tuesday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Wednesday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Thursday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Friday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540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98E6220-6BFE-4E4F-90F0-E020005F28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590483-8272-4A90-95CF-D7D0BBDC0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8397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8397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9179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47525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790" y="1087149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60581" y="554949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536975"/>
            <a:ext cx="2175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Unit Outline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19152" y="1039152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651337" y="105195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Unit of Study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9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Goals: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29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Standards to Address: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4739607"/>
            <a:ext cx="329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Anticipated Areas of Concern: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2400" y="4739607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Supports to Provide: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118" y="7012523"/>
            <a:ext cx="197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Assessments: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7012522"/>
            <a:ext cx="94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299053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A6FFA1B-FCF9-4774-BC21-424271006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DFD2C9-3AF8-43D8-8FFB-BAB14211B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8397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45729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1"/>
          <p:cNvSpPr/>
          <p:nvPr/>
        </p:nvSpPr>
        <p:spPr>
          <a:xfrm>
            <a:off x="199066" y="4381500"/>
            <a:ext cx="4033918" cy="2821522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552363"/>
            <a:ext cx="70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324" y="392040"/>
            <a:ext cx="2175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Unit Outline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95600" y="102941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alling Slowly" panose="02000503000000020004" pitchFamily="2" charset="0"/>
              </a:rPr>
              <a:t>Unit of Study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9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Goals: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29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Standards to Address: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3287" y="4724400"/>
            <a:ext cx="1871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KG Falling Slowly" panose="02000503000000020004" pitchFamily="2" charset="0"/>
              </a:rPr>
              <a:t>Anticipated</a:t>
            </a:r>
          </a:p>
          <a:p>
            <a:pPr algn="ctr"/>
            <a:r>
              <a:rPr lang="en-US" sz="1800" dirty="0">
                <a:latin typeface="KG Falling Slowly" panose="02000503000000020004" pitchFamily="2" charset="0"/>
              </a:rPr>
              <a:t>Areas of Concern: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35600" y="4724400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Supports to Provide: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6013" y="7164622"/>
            <a:ext cx="197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Assessments:</a:t>
            </a:r>
          </a:p>
        </p:txBody>
      </p:sp>
      <p:sp>
        <p:nvSpPr>
          <p:cNvPr id="3" name="U-Turn Arrow 2"/>
          <p:cNvSpPr/>
          <p:nvPr/>
        </p:nvSpPr>
        <p:spPr>
          <a:xfrm flipH="1">
            <a:off x="4435600" y="359791"/>
            <a:ext cx="2989395" cy="18288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31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246195" y="980475"/>
            <a:ext cx="3441927" cy="1219090"/>
          </a:xfrm>
          <a:prstGeom prst="ribbon2">
            <a:avLst>
              <a:gd name="adj1" fmla="val 33333"/>
              <a:gd name="adj2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799" y="990600"/>
            <a:ext cx="190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8" name="32-Point Star 7"/>
          <p:cNvSpPr/>
          <p:nvPr/>
        </p:nvSpPr>
        <p:spPr>
          <a:xfrm>
            <a:off x="3095060" y="6746882"/>
            <a:ext cx="4329936" cy="2667001"/>
          </a:xfrm>
          <a:prstGeom prst="star32">
            <a:avLst>
              <a:gd name="adj" fmla="val 4178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311400" y="7010400"/>
            <a:ext cx="94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424894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C9A4D3A-B163-4628-9E28-463401CA6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00" y="7130306"/>
            <a:ext cx="4537352" cy="42373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DD9FFC-88D5-4C2C-864E-F3C5293A9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18" y="-568816"/>
            <a:ext cx="10562635" cy="351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9440D3-1262-4ED6-AC8C-38ACF4ECA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1948" y="649069"/>
            <a:ext cx="4730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Watermelon Script" pitchFamily="2" charset="0"/>
              </a:rPr>
              <a:t>Visualizing our Class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88898" y="3962400"/>
            <a:ext cx="2945101" cy="3429000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3707" y="4024800"/>
            <a:ext cx="174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name / picture: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354583"/>
            <a:ext cx="3099448" cy="24554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27233" y="1380976"/>
            <a:ext cx="12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Teamwork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13848" y="1354582"/>
            <a:ext cx="2844152" cy="24554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85696" y="1340782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Motivators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4850" y="7543801"/>
            <a:ext cx="3175648" cy="1769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72898" y="7605357"/>
            <a:ext cx="137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Organization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32898" y="7533624"/>
            <a:ext cx="2825102" cy="1769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11535" y="7605357"/>
            <a:ext cx="1630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To think about:</a:t>
            </a:r>
          </a:p>
        </p:txBody>
      </p:sp>
    </p:spTree>
    <p:extLst>
      <p:ext uri="{BB962C8B-B14F-4D97-AF65-F5344CB8AC3E}">
        <p14:creationId xmlns:p14="http://schemas.microsoft.com/office/powerpoint/2010/main" val="31949162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F2328E2-9209-4C56-A52F-5939CD2D5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D3A793-F552-498B-A8DC-3878843D9E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6023" y="9415522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067331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28935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0235" y="397784"/>
            <a:ext cx="29338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Student Groupings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82660" y="1042627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82660" y="1067331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8835" y="5943600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943600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112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1: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51638" y="2436277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2: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344" y="5943601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3: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22217" y="5943600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4:</a:t>
            </a:r>
          </a:p>
        </p:txBody>
      </p:sp>
    </p:spTree>
    <p:extLst>
      <p:ext uri="{BB962C8B-B14F-4D97-AF65-F5344CB8AC3E}">
        <p14:creationId xmlns:p14="http://schemas.microsoft.com/office/powerpoint/2010/main" val="1013609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672CF9B-5F0C-4F29-A93E-723C3624C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68D66A9-9F5B-429A-9B7D-9E865BBA8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8397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8397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9179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360188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101" y="1113397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28935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397" y="397784"/>
            <a:ext cx="29338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Student Groupings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31620" y="1113397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112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1: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2: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344" y="4739607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3: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8600" y="4739606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4: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118" y="7012523"/>
            <a:ext cx="1172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5: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7012522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6:</a:t>
            </a:r>
          </a:p>
        </p:txBody>
      </p:sp>
    </p:spTree>
    <p:extLst>
      <p:ext uri="{BB962C8B-B14F-4D97-AF65-F5344CB8AC3E}">
        <p14:creationId xmlns:p14="http://schemas.microsoft.com/office/powerpoint/2010/main" val="1248972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9775A6-B7EC-4604-BD51-C75B94321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FCD501-60A6-4F15-8575-7FB13A3D4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8397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516804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386" y="1079737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28935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372319"/>
            <a:ext cx="29338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Student Groupings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43200" y="1090537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112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1: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2: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344" y="4739607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3: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8600" y="4739606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4: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4013" y="6974422"/>
            <a:ext cx="6510686" cy="23219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5765" y="6974422"/>
            <a:ext cx="2711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Notes/Observations:</a:t>
            </a:r>
          </a:p>
        </p:txBody>
      </p:sp>
    </p:spTree>
    <p:extLst>
      <p:ext uri="{BB962C8B-B14F-4D97-AF65-F5344CB8AC3E}">
        <p14:creationId xmlns:p14="http://schemas.microsoft.com/office/powerpoint/2010/main" val="3489806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25E82-EFE4-4B46-AD36-928FFD6DF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0BF2D4-7D73-48D2-809C-0304BCED5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9347" y="1128790"/>
            <a:ext cx="6563453" cy="420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475" y="943045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947" y="1267361"/>
            <a:ext cx="2838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Focus: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Standards: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Text(s) to be used:</a:t>
            </a:r>
          </a:p>
          <a:p>
            <a:endParaRPr lang="en-US" dirty="0">
              <a:latin typeface="KG Falling Slowly" panose="0200050300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1926" y="448218"/>
            <a:ext cx="905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KG Falling Slowly" panose="02000503000000020004" pitchFamily="2" charset="0"/>
              </a:rPr>
              <a:t>Week of:</a:t>
            </a:r>
          </a:p>
          <a:p>
            <a:r>
              <a:rPr lang="en-US" sz="1600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536975"/>
            <a:ext cx="37000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Curriculum Framework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05647"/>
              </p:ext>
            </p:extLst>
          </p:nvPr>
        </p:nvGraphicFramePr>
        <p:xfrm>
          <a:off x="745500" y="2286000"/>
          <a:ext cx="6248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69300" y="4495800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Assessment:</a:t>
            </a:r>
          </a:p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88666" y="1128790"/>
            <a:ext cx="187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Reading Workshop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3673" y="5486400"/>
            <a:ext cx="6563453" cy="38416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9299" y="5624971"/>
            <a:ext cx="283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Centers: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93980"/>
              </p:ext>
            </p:extLst>
          </p:nvPr>
        </p:nvGraphicFramePr>
        <p:xfrm>
          <a:off x="729826" y="6568440"/>
          <a:ext cx="62484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Text/level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228322" y="5486400"/>
            <a:ext cx="2363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Small Group Instruction</a:t>
            </a:r>
          </a:p>
        </p:txBody>
      </p:sp>
    </p:spTree>
    <p:extLst>
      <p:ext uri="{BB962C8B-B14F-4D97-AF65-F5344CB8AC3E}">
        <p14:creationId xmlns:p14="http://schemas.microsoft.com/office/powerpoint/2010/main" val="16315097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78244D3-D823-44E4-A4EF-F82B802B6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8" y="7999827"/>
            <a:ext cx="3166974" cy="29575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60E044-0D75-4901-BFCE-27C15E097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025408"/>
            <a:ext cx="12240398" cy="4074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9347" y="533400"/>
            <a:ext cx="6563453" cy="420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2848" y="947062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447" y="671971"/>
            <a:ext cx="2838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Focus: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Standards: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Text(s) to be used:</a:t>
            </a:r>
          </a:p>
          <a:p>
            <a:endParaRPr lang="en-US" dirty="0">
              <a:latin typeface="KG Falling Slowly" panose="02000503000000020004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45878"/>
              </p:ext>
            </p:extLst>
          </p:nvPr>
        </p:nvGraphicFramePr>
        <p:xfrm>
          <a:off x="762000" y="1690610"/>
          <a:ext cx="6248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5800" y="3900410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Assessment:</a:t>
            </a:r>
          </a:p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76902" y="601303"/>
            <a:ext cx="175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Writing Workshop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3673" y="4845151"/>
            <a:ext cx="6563453" cy="38416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237529" y="4845151"/>
            <a:ext cx="163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Math Workshop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773" y="4845151"/>
            <a:ext cx="2838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Focus: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Standards: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Manipulatives to be used:</a:t>
            </a:r>
          </a:p>
          <a:p>
            <a:endParaRPr lang="en-US" dirty="0">
              <a:latin typeface="KG Falling Slowly" panose="02000503000000020004" pitchFamily="2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672958"/>
              </p:ext>
            </p:extLst>
          </p:nvPr>
        </p:nvGraphicFramePr>
        <p:xfrm>
          <a:off x="746326" y="5863790"/>
          <a:ext cx="6248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0126" y="8073590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Assessment:</a:t>
            </a:r>
          </a:p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772" y="8793341"/>
            <a:ext cx="283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4712442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2BEB4F-7046-41A5-A9FB-DE645A712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092624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9821" y="228600"/>
            <a:ext cx="37962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Watermelon Script" pitchFamily="2" charset="0"/>
            </a:endParaRPr>
          </a:p>
          <a:p>
            <a:r>
              <a:rPr lang="en-US" dirty="0">
                <a:latin typeface="Watermelon Script" pitchFamily="2" charset="0"/>
              </a:rPr>
              <a:t>School Year Curriculum Map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081604"/>
              </p:ext>
            </p:extLst>
          </p:nvPr>
        </p:nvGraphicFramePr>
        <p:xfrm>
          <a:off x="609600" y="965776"/>
          <a:ext cx="6553200" cy="79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7379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48C487-2DB9-49ED-8C7D-690757D93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061547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9821" y="228600"/>
            <a:ext cx="37962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Janda Closer To Free" panose="02000503000000020003" pitchFamily="2" charset="0"/>
            </a:endParaRPr>
          </a:p>
          <a:p>
            <a:r>
              <a:rPr lang="en-US" dirty="0">
                <a:latin typeface="Watermelon Script" pitchFamily="2" charset="0"/>
              </a:rPr>
              <a:t>School Year Curriculum Map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30044"/>
              </p:ext>
            </p:extLst>
          </p:nvPr>
        </p:nvGraphicFramePr>
        <p:xfrm>
          <a:off x="823737" y="990600"/>
          <a:ext cx="6248400" cy="79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KG Falling Slowly" panose="02000503000000020004" pitchFamily="2" charset="0"/>
                        </a:rPr>
                        <a:t>January</a:t>
                      </a:r>
                      <a:endParaRPr lang="en-US" sz="20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9900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AB36B2-5028-424B-835E-56336A5CB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950217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9821" y="228600"/>
            <a:ext cx="37962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Janda Closer To Free" panose="02000503000000020003" pitchFamily="2" charset="0"/>
            </a:endParaRPr>
          </a:p>
          <a:p>
            <a:r>
              <a:rPr lang="en-US" dirty="0">
                <a:latin typeface="Watermelon Script" pitchFamily="2" charset="0"/>
              </a:rPr>
              <a:t>School Year Curriculum Map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24341"/>
              </p:ext>
            </p:extLst>
          </p:nvPr>
        </p:nvGraphicFramePr>
        <p:xfrm>
          <a:off x="457200" y="1066800"/>
          <a:ext cx="6858000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70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Social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0312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321F71-D1A3-4948-BE3C-DC886B7AA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50217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9821" y="228600"/>
            <a:ext cx="37962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Watermelon Script" pitchFamily="2" charset="0"/>
            </a:endParaRPr>
          </a:p>
          <a:p>
            <a:r>
              <a:rPr lang="en-US" dirty="0">
                <a:latin typeface="Watermelon Script" pitchFamily="2" charset="0"/>
              </a:rPr>
              <a:t>School Year Curriculum Map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2114"/>
              </p:ext>
            </p:extLst>
          </p:nvPr>
        </p:nvGraphicFramePr>
        <p:xfrm>
          <a:off x="457200" y="1066800"/>
          <a:ext cx="6858000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700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Social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512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EFF4E4-9D32-4BDE-8E01-8A874314D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37499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1823" y="558164"/>
            <a:ext cx="37048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Important Reminders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55012"/>
              </p:ext>
            </p:extLst>
          </p:nvPr>
        </p:nvGraphicFramePr>
        <p:xfrm>
          <a:off x="685800" y="1143000"/>
          <a:ext cx="6629400" cy="815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7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200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93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DFF07B-1653-4CF8-91A5-884B065766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-779613"/>
            <a:ext cx="10562635" cy="351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C9029-02AE-4F03-A772-6B4860FA2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685800"/>
            <a:ext cx="5363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Watermelon Script" pitchFamily="2" charset="0"/>
              </a:rPr>
              <a:t>All About Great Teachers!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7984" y="877575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Draw yourself.  Surround yourself with words and phrases that describe great teachers.</a:t>
            </a:r>
          </a:p>
        </p:txBody>
      </p:sp>
    </p:spTree>
    <p:extLst>
      <p:ext uri="{BB962C8B-B14F-4D97-AF65-F5344CB8AC3E}">
        <p14:creationId xmlns:p14="http://schemas.microsoft.com/office/powerpoint/2010/main" val="17384240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BD23AF-F951-4429-8999-F435A1CBD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0678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8272" y="457200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Watermelon Script" pitchFamily="2" charset="0"/>
              </a:rPr>
              <a:t>WOW!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57083"/>
              </p:ext>
            </p:extLst>
          </p:nvPr>
        </p:nvGraphicFramePr>
        <p:xfrm>
          <a:off x="762000" y="1600200"/>
          <a:ext cx="6400800" cy="716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4077" y="1110734"/>
            <a:ext cx="507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Each week, work to record one WOW for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5180429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AB40EA-9E83-407A-93FE-227F4A6E1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3249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437" y="463086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Watermelon Script" pitchFamily="2" charset="0"/>
              </a:rPr>
              <a:t>WOW!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68080"/>
              </p:ext>
            </p:extLst>
          </p:nvPr>
        </p:nvGraphicFramePr>
        <p:xfrm>
          <a:off x="762000" y="1600200"/>
          <a:ext cx="6400800" cy="77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170972"/>
            <a:ext cx="507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Each week, work to record one WOW for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6424278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86910C3-61CB-46D1-9CE1-C23C21BCF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443335"/>
            <a:ext cx="6629400" cy="614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755" y="533400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atermelon Script" pitchFamily="2" charset="0"/>
              </a:rPr>
              <a:t>Workings towards my goals!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7964" y="457200"/>
            <a:ext cx="82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Week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Of: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371600"/>
            <a:ext cx="1529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My goal is: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13147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360412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07676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654941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802205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2131478"/>
            <a:ext cx="127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Monday: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3653135"/>
            <a:ext cx="1278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Tuesday: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105400"/>
            <a:ext cx="1698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Wednesday: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6557665"/>
            <a:ext cx="142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Thursday: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8009930"/>
            <a:ext cx="96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Friday: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987623"/>
            <a:ext cx="463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KG Falling Slowly" panose="02000503000000020004" pitchFamily="2" charset="0"/>
              </a:rPr>
              <a:t>Record the steps you took to meet your goal each day.</a:t>
            </a:r>
          </a:p>
        </p:txBody>
      </p:sp>
    </p:spTree>
    <p:extLst>
      <p:ext uri="{BB962C8B-B14F-4D97-AF65-F5344CB8AC3E}">
        <p14:creationId xmlns:p14="http://schemas.microsoft.com/office/powerpoint/2010/main" val="40192121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8785A5-76F7-4853-B0F9-1FFBE1459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245171"/>
            <a:ext cx="6629400" cy="7339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8" y="949470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1089" y="383162"/>
            <a:ext cx="3150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Watermelon Script" pitchFamily="2" charset="0"/>
              </a:rPr>
              <a:t>Favorite Quotes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258181"/>
            <a:ext cx="609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Record quotes that motivate you below.  These can be used to help you keep going when you need a push!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13147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360412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07676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654941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802205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938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410EC6-517C-41D6-A01B-492CBEC0C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4879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1814" y="498157"/>
            <a:ext cx="5812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Professional Development Dreams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30226"/>
              </p:ext>
            </p:extLst>
          </p:nvPr>
        </p:nvGraphicFramePr>
        <p:xfrm>
          <a:off x="685800" y="1143000"/>
          <a:ext cx="6629400" cy="815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8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069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Name/ Conference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Recommended by/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Why I want to attend:</a:t>
                      </a:r>
                      <a:endParaRPr lang="en-US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6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06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92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92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2314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4D857B-AD98-4229-8900-6945BEC3C5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365013"/>
            <a:ext cx="6629400" cy="614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3042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281756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52899" y="2281756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" y="5789078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52899" y="5789078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47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59019C-447A-4EE6-9874-D53F910AD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0" y="-1503608"/>
            <a:ext cx="14987717" cy="49884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365013"/>
            <a:ext cx="6629400" cy="614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39578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13147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360412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07676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654941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802205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2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1E43DC-254E-4715-95AD-DE1526D68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18" y="-609600"/>
            <a:ext cx="10562635" cy="351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B02F4-CED5-4E92-B907-AEE574F47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5958" y="660737"/>
            <a:ext cx="5484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Watermelon Script" pitchFamily="2" charset="0"/>
              </a:rPr>
              <a:t>Being a Great team member!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7552" y="8425578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Draw a picture of you working with your team.  Surround your picture with words and phrases that tell about being a positive member of a team.</a:t>
            </a:r>
          </a:p>
        </p:txBody>
      </p:sp>
    </p:spTree>
    <p:extLst>
      <p:ext uri="{BB962C8B-B14F-4D97-AF65-F5344CB8AC3E}">
        <p14:creationId xmlns:p14="http://schemas.microsoft.com/office/powerpoint/2010/main" val="388068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E34228D-7BC0-4635-B04C-A7DB20636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18" y="-758655"/>
            <a:ext cx="10562635" cy="3515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08FD41-A54D-42C1-BBE7-0723E6446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8898" y="685798"/>
            <a:ext cx="29135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Tracking Growth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1268399"/>
            <a:ext cx="61722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2418" y="1348468"/>
            <a:ext cx="150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Back To School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" y="4011599"/>
            <a:ext cx="61722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2000" y="6754799"/>
            <a:ext cx="61722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48200" y="1383268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418" y="1791758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Assessments to Give: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2749" y="3352800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Semester Goal: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6616" y="4114800"/>
            <a:ext cx="192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1</a:t>
            </a:r>
            <a:r>
              <a:rPr lang="en-US" sz="1800" baseline="30000" dirty="0">
                <a:latin typeface="KG Falling Slowly" panose="02000503000000020004" pitchFamily="2" charset="0"/>
              </a:rPr>
              <a:t>st</a:t>
            </a:r>
            <a:r>
              <a:rPr lang="en-US" sz="1800" dirty="0">
                <a:latin typeface="KG Falling Slowly" panose="02000503000000020004" pitchFamily="2" charset="0"/>
              </a:rPr>
              <a:t> Semester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2067" y="40386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9986" y="4601107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Assessments to Give: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6616" y="6008132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Semester Goal: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6858000"/>
            <a:ext cx="207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2nd Semester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8451" y="67818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6800" y="7326868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Assessments to Give: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8751332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Semester Goal:</a:t>
            </a:r>
          </a:p>
        </p:txBody>
      </p:sp>
    </p:spTree>
    <p:extLst>
      <p:ext uri="{BB962C8B-B14F-4D97-AF65-F5344CB8AC3E}">
        <p14:creationId xmlns:p14="http://schemas.microsoft.com/office/powerpoint/2010/main" val="227562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A87215F-BDA4-4E50-99D6-1B7FC87D1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-656164"/>
            <a:ext cx="10562635" cy="351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32233D-16F2-4813-BE13-64BB6FFE9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6998" y="666748"/>
            <a:ext cx="29135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Tracking Growth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400" y="1295400"/>
            <a:ext cx="59436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4400" y="4038600"/>
            <a:ext cx="59436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6781800"/>
            <a:ext cx="59436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95333" y="1535668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41910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5584" y="69342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</p:spTree>
    <p:extLst>
      <p:ext uri="{BB962C8B-B14F-4D97-AF65-F5344CB8AC3E}">
        <p14:creationId xmlns:p14="http://schemas.microsoft.com/office/powerpoint/2010/main" val="117420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1762</Words>
  <Application>Microsoft Office PowerPoint</Application>
  <PresentationFormat>Custom</PresentationFormat>
  <Paragraphs>668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Janda Closer To Free</vt:lpstr>
      <vt:lpstr>KG Falling Slowly</vt:lpstr>
      <vt:lpstr>KG Primary Penmanship</vt:lpstr>
      <vt:lpstr>Watermelon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Cathy Henry</dc:creator>
  <cp:lastModifiedBy>Cathy Henry</cp:lastModifiedBy>
  <cp:revision>68</cp:revision>
  <cp:lastPrinted>2016-05-27T14:01:02Z</cp:lastPrinted>
  <dcterms:created xsi:type="dcterms:W3CDTF">2016-05-25T18:16:05Z</dcterms:created>
  <dcterms:modified xsi:type="dcterms:W3CDTF">2019-05-28T23:53:50Z</dcterms:modified>
</cp:coreProperties>
</file>