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4" r:id="rId3"/>
    <p:sldId id="365" r:id="rId4"/>
    <p:sldId id="366" r:id="rId5"/>
    <p:sldId id="323" r:id="rId6"/>
    <p:sldId id="316" r:id="rId7"/>
    <p:sldId id="322" r:id="rId8"/>
    <p:sldId id="315" r:id="rId9"/>
    <p:sldId id="317" r:id="rId10"/>
    <p:sldId id="266" r:id="rId11"/>
    <p:sldId id="400" r:id="rId12"/>
    <p:sldId id="289" r:id="rId13"/>
    <p:sldId id="285" r:id="rId14"/>
    <p:sldId id="257" r:id="rId15"/>
    <p:sldId id="258" r:id="rId16"/>
    <p:sldId id="325" r:id="rId17"/>
    <p:sldId id="326" r:id="rId18"/>
    <p:sldId id="327" r:id="rId19"/>
    <p:sldId id="279" r:id="rId20"/>
    <p:sldId id="303" r:id="rId21"/>
    <p:sldId id="330" r:id="rId22"/>
    <p:sldId id="328" r:id="rId23"/>
    <p:sldId id="329" r:id="rId24"/>
    <p:sldId id="331" r:id="rId25"/>
    <p:sldId id="332" r:id="rId26"/>
    <p:sldId id="333" r:id="rId27"/>
    <p:sldId id="321" r:id="rId28"/>
    <p:sldId id="360" r:id="rId29"/>
    <p:sldId id="361" r:id="rId30"/>
    <p:sldId id="359" r:id="rId31"/>
    <p:sldId id="334" r:id="rId32"/>
    <p:sldId id="335" r:id="rId33"/>
    <p:sldId id="336" r:id="rId34"/>
    <p:sldId id="337" r:id="rId35"/>
    <p:sldId id="357" r:id="rId36"/>
    <p:sldId id="338" r:id="rId37"/>
    <p:sldId id="339" r:id="rId38"/>
    <p:sldId id="259" r:id="rId39"/>
    <p:sldId id="353" r:id="rId40"/>
    <p:sldId id="401" r:id="rId41"/>
    <p:sldId id="354" r:id="rId42"/>
    <p:sldId id="355" r:id="rId43"/>
    <p:sldId id="292" r:id="rId44"/>
    <p:sldId id="340" r:id="rId45"/>
    <p:sldId id="341" r:id="rId46"/>
    <p:sldId id="293" r:id="rId47"/>
    <p:sldId id="364" r:id="rId48"/>
    <p:sldId id="358" r:id="rId49"/>
    <p:sldId id="295" r:id="rId50"/>
    <p:sldId id="343" r:id="rId51"/>
    <p:sldId id="344" r:id="rId52"/>
    <p:sldId id="362" r:id="rId53"/>
    <p:sldId id="363" r:id="rId54"/>
    <p:sldId id="301" r:id="rId55"/>
    <p:sldId id="345" r:id="rId56"/>
    <p:sldId id="346" r:id="rId57"/>
    <p:sldId id="347" r:id="rId58"/>
    <p:sldId id="348" r:id="rId59"/>
    <p:sldId id="349" r:id="rId60"/>
    <p:sldId id="350" r:id="rId61"/>
    <p:sldId id="351" r:id="rId62"/>
    <p:sldId id="352" r:id="rId63"/>
    <p:sldId id="262" r:id="rId64"/>
    <p:sldId id="263" r:id="rId65"/>
    <p:sldId id="356" r:id="rId66"/>
    <p:sldId id="271" r:id="rId67"/>
    <p:sldId id="282" r:id="rId68"/>
    <p:sldId id="287" r:id="rId69"/>
    <p:sldId id="281" r:id="rId70"/>
    <p:sldId id="283" r:id="rId71"/>
  </p:sldIdLst>
  <p:sldSz cx="7772400" cy="10058400"/>
  <p:notesSz cx="7102475" cy="9388475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506" y="3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-67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92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22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41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6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8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70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793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65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43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66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616CC-5D3D-4884-945F-36359B9B1966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7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85579" y="3661350"/>
            <a:ext cx="5825634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500" dirty="0">
                <a:latin typeface="KG Miss Kindergarten" panose="02000000000000000000" pitchFamily="2" charset="0"/>
              </a:rPr>
              <a:t>Planning</a:t>
            </a:r>
          </a:p>
          <a:p>
            <a:pPr algn="ctr"/>
            <a:r>
              <a:rPr lang="en-US" sz="11500" dirty="0">
                <a:latin typeface="KG Miss Kindergarten" panose="02000000000000000000" pitchFamily="2" charset="0"/>
              </a:rPr>
              <a:t>Binder</a:t>
            </a:r>
          </a:p>
        </p:txBody>
      </p:sp>
      <p:sp>
        <p:nvSpPr>
          <p:cNvPr id="2" name="Rectangle 1"/>
          <p:cNvSpPr/>
          <p:nvPr/>
        </p:nvSpPr>
        <p:spPr>
          <a:xfrm>
            <a:off x="685800" y="990600"/>
            <a:ext cx="64770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589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88898" y="685798"/>
            <a:ext cx="291355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Tracking Growth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94597" y="12954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02749" y="1459468"/>
            <a:ext cx="1816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Back To School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94597" y="40386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94597" y="67818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648200" y="1383268"/>
            <a:ext cx="1727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Date:  ________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02749" y="2008201"/>
            <a:ext cx="2529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Assessments to Give: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02749" y="3352800"/>
            <a:ext cx="2604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End of Semester Goal: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36616" y="4114800"/>
            <a:ext cx="2338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End of 1</a:t>
            </a:r>
            <a:r>
              <a:rPr lang="en-US" sz="1800" baseline="30000" dirty="0">
                <a:latin typeface="Janda Closer To Free" panose="02000503000000020003" pitchFamily="2" charset="0"/>
              </a:rPr>
              <a:t>st</a:t>
            </a:r>
            <a:r>
              <a:rPr lang="en-US" sz="1800" dirty="0">
                <a:latin typeface="Janda Closer To Free" panose="02000503000000020003" pitchFamily="2" charset="0"/>
              </a:rPr>
              <a:t> Semester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82067" y="4038600"/>
            <a:ext cx="1727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Date:  ________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39986" y="4601107"/>
            <a:ext cx="2529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Assessments to Give: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36616" y="6008132"/>
            <a:ext cx="2604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End of Semester Goal: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66800" y="6858000"/>
            <a:ext cx="2471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End of 2nd Semester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788451" y="6781800"/>
            <a:ext cx="1727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Date:  ________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66800" y="7326868"/>
            <a:ext cx="2529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Assessments to Give: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66800" y="8751332"/>
            <a:ext cx="2604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End of Semester Goal:</a:t>
            </a:r>
          </a:p>
        </p:txBody>
      </p:sp>
    </p:spTree>
    <p:extLst>
      <p:ext uri="{BB962C8B-B14F-4D97-AF65-F5344CB8AC3E}">
        <p14:creationId xmlns:p14="http://schemas.microsoft.com/office/powerpoint/2010/main" val="2275627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88898" y="685798"/>
            <a:ext cx="291355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Tracking Growth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B0A9C31A-BE84-4A76-B8C7-B47D7B24D490}"/>
              </a:ext>
            </a:extLst>
          </p:cNvPr>
          <p:cNvGraphicFramePr>
            <a:graphicFrameLocks noGrp="1"/>
          </p:cNvGraphicFramePr>
          <p:nvPr/>
        </p:nvGraphicFramePr>
        <p:xfrm>
          <a:off x="685800" y="1371600"/>
          <a:ext cx="6477000" cy="792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0">
                  <a:extLst>
                    <a:ext uri="{9D8B030D-6E8A-4147-A177-3AD203B41FA5}">
                      <a16:colId xmlns:a16="http://schemas.microsoft.com/office/drawing/2014/main" val="2463970931"/>
                    </a:ext>
                  </a:extLst>
                </a:gridCol>
                <a:gridCol w="3238500">
                  <a:extLst>
                    <a:ext uri="{9D8B030D-6E8A-4147-A177-3AD203B41FA5}">
                      <a16:colId xmlns:a16="http://schemas.microsoft.com/office/drawing/2014/main" val="3111188244"/>
                    </a:ext>
                  </a:extLst>
                </a:gridCol>
              </a:tblGrid>
              <a:tr h="39624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Quarter 1: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Assessments to give: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Quarter 2:</a:t>
                      </a:r>
                    </a:p>
                    <a:p>
                      <a:endParaRPr lang="en-US" b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r>
                        <a:rPr lang="en-US" b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Assessments to give:</a:t>
                      </a:r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676333"/>
                  </a:ext>
                </a:extLst>
              </a:tr>
              <a:tr h="39624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Quarter 3: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Assessments to give: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Quarter 4:</a:t>
                      </a:r>
                    </a:p>
                    <a:p>
                      <a:endParaRPr lang="en-US" b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r>
                        <a:rPr lang="en-US" b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Assessments to give:</a:t>
                      </a:r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868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417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26998" y="666748"/>
            <a:ext cx="291355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Tracking Growth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94597" y="12954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94597" y="40386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94597" y="67818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648200" y="1383268"/>
            <a:ext cx="1727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Date:  ________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82067" y="4038600"/>
            <a:ext cx="1727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Date:  ________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788451" y="6781800"/>
            <a:ext cx="1727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Date:  ________</a:t>
            </a:r>
          </a:p>
        </p:txBody>
      </p:sp>
    </p:spTree>
    <p:extLst>
      <p:ext uri="{BB962C8B-B14F-4D97-AF65-F5344CB8AC3E}">
        <p14:creationId xmlns:p14="http://schemas.microsoft.com/office/powerpoint/2010/main" val="1174207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73677" y="685798"/>
            <a:ext cx="371883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My Mission Statement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94597" y="12954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4400" y="1374348"/>
            <a:ext cx="2309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As a teacher, I am: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94597" y="40386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14400" y="4117548"/>
            <a:ext cx="277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My goal as a teacher is: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94597" y="67818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14400" y="6860748"/>
            <a:ext cx="2727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To meet my goal, I will:</a:t>
            </a:r>
          </a:p>
        </p:txBody>
      </p:sp>
    </p:spTree>
    <p:extLst>
      <p:ext uri="{BB962C8B-B14F-4D97-AF65-F5344CB8AC3E}">
        <p14:creationId xmlns:p14="http://schemas.microsoft.com/office/powerpoint/2010/main" val="3160342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2" name="Rectangle 1"/>
          <p:cNvSpPr/>
          <p:nvPr/>
        </p:nvSpPr>
        <p:spPr>
          <a:xfrm>
            <a:off x="694597" y="769289"/>
            <a:ext cx="64769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latin typeface="Janda Closer To Free" panose="02000503000000020003" pitchFamily="2" charset="0"/>
              </a:rPr>
              <a:t>___________________’s Mission Statement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Janda Closer To Free" panose="02000503000000020003" pitchFamily="2" charset="0"/>
              </a:rPr>
              <a:t> 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Janda Closer To Free" panose="02000503000000020003" pitchFamily="2" charset="0"/>
              </a:rPr>
              <a:t>I am __________________________________.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Janda Closer To Free" panose="02000503000000020003" pitchFamily="2" charset="0"/>
              </a:rPr>
              <a:t>I am __________________________________.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Janda Closer To Free" panose="02000503000000020003" pitchFamily="2" charset="0"/>
              </a:rPr>
              <a:t>I am __________________________________.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Janda Closer To Free" panose="02000503000000020003" pitchFamily="2" charset="0"/>
              </a:rPr>
              <a:t>I want to ______________________________.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Janda Closer To Free" panose="02000503000000020003" pitchFamily="2" charset="0"/>
              </a:rPr>
              <a:t>I want to ______________________________.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Janda Closer To Free" panose="02000503000000020003" pitchFamily="2" charset="0"/>
              </a:rPr>
              <a:t>I want to ______________________________.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Janda Closer To Free" panose="02000503000000020003" pitchFamily="2" charset="0"/>
              </a:rPr>
              <a:t>I will _________________________________.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Janda Closer To Free" panose="02000503000000020003" pitchFamily="2" charset="0"/>
              </a:rPr>
              <a:t>I will _________________________________.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Janda Closer To Free" panose="02000503000000020003" pitchFamily="2" charset="0"/>
              </a:rPr>
              <a:t>I will _________________________________.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Janda Closer To Free" panose="02000503000000020003" pitchFamily="2" charset="0"/>
              </a:rPr>
              <a:t> Date:  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92141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1967" y="511141"/>
            <a:ext cx="36851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Student Contact Information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7058" y="877385"/>
            <a:ext cx="6894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Primary Penmanship" panose="02000506000000020003" pitchFamily="2" charset="0"/>
              </a:rPr>
              <a:t>Teacher:  ________________________  Year: ________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219798"/>
              </p:ext>
            </p:extLst>
          </p:nvPr>
        </p:nvGraphicFramePr>
        <p:xfrm>
          <a:off x="685800" y="1688295"/>
          <a:ext cx="6400800" cy="7531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021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736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parent name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2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student name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970">
                <a:tc>
                  <a:txBody>
                    <a:bodyPr/>
                    <a:lstStyle/>
                    <a:p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1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2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3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4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5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6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7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8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9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10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11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12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13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14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646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1967" y="511141"/>
            <a:ext cx="36851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Student Contact Information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7058" y="877385"/>
            <a:ext cx="6894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Primary Penmanship" panose="02000506000000020003" pitchFamily="2" charset="0"/>
              </a:rPr>
              <a:t>Teacher:  ________________________  Year: ________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073541"/>
              </p:ext>
            </p:extLst>
          </p:nvPr>
        </p:nvGraphicFramePr>
        <p:xfrm>
          <a:off x="685800" y="1688295"/>
          <a:ext cx="6400800" cy="7531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021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736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parent name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2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student name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970">
                <a:tc>
                  <a:txBody>
                    <a:bodyPr/>
                    <a:lstStyle/>
                    <a:p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15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16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17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18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19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20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21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22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23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24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25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26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27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28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6353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1967" y="511141"/>
            <a:ext cx="36851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Student Contact Information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7058" y="877385"/>
            <a:ext cx="6894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Primary Penmanship" panose="02000506000000020003" pitchFamily="2" charset="0"/>
              </a:rPr>
              <a:t>Teacher:  ________________________  Year: ________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185929"/>
              </p:ext>
            </p:extLst>
          </p:nvPr>
        </p:nvGraphicFramePr>
        <p:xfrm>
          <a:off x="685800" y="1688295"/>
          <a:ext cx="6400800" cy="7531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021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736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parent name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2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student name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970">
                <a:tc>
                  <a:txBody>
                    <a:bodyPr/>
                    <a:lstStyle/>
                    <a:p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29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30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31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32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39479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1967" y="511141"/>
            <a:ext cx="36851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Student Contact Information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7058" y="877385"/>
            <a:ext cx="6894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Primary Penmanship" panose="02000506000000020003" pitchFamily="2" charset="0"/>
              </a:rPr>
              <a:t>Teacher:  ________________________  Year: ________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157757"/>
              </p:ext>
            </p:extLst>
          </p:nvPr>
        </p:nvGraphicFramePr>
        <p:xfrm>
          <a:off x="685800" y="1688295"/>
          <a:ext cx="6400800" cy="7531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021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736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parent name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2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student name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970">
                <a:tc>
                  <a:txBody>
                    <a:bodyPr/>
                    <a:lstStyle/>
                    <a:p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98467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7"/>
            <a:ext cx="3185440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301" y="104769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Student: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16970" y="498157"/>
            <a:ext cx="357373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Student Contact Form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-4398772" y="2469177"/>
            <a:ext cx="3185441" cy="5862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-3581400" y="206259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Standards: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036582" y="1042628"/>
            <a:ext cx="3088117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012721" y="1047690"/>
            <a:ext cx="116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Contacts::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197906"/>
              </p:ext>
            </p:extLst>
          </p:nvPr>
        </p:nvGraphicFramePr>
        <p:xfrm>
          <a:off x="609600" y="2469176"/>
          <a:ext cx="649224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5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date:            time: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type of contact: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phone call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e-mail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home</a:t>
                      </a:r>
                    </a:p>
                    <a:p>
                      <a:pPr algn="l"/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conference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contact: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reason: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3878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date:            time: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type of contact: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phone call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e-mail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home</a:t>
                      </a:r>
                    </a:p>
                    <a:p>
                      <a:pPr algn="l"/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conference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contact: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reason: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3878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date:            time: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type of contact: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phone call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e-mail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home</a:t>
                      </a:r>
                    </a:p>
                    <a:p>
                      <a:pPr algn="l"/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conference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contact: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reason: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3878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date:            time: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type of contact: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phone call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e-mail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home</a:t>
                      </a:r>
                    </a:p>
                    <a:p>
                      <a:pPr algn="l"/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conference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contact: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reason: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3878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date:            time: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type of contact: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phone call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e-mail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home</a:t>
                      </a:r>
                    </a:p>
                    <a:p>
                      <a:pPr algn="l"/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conference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contact: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reason: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1736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81333" y="3661350"/>
            <a:ext cx="5234125" cy="33393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500" dirty="0">
                <a:latin typeface="KG Miss Kindergarten" panose="02000000000000000000" pitchFamily="2" charset="0"/>
              </a:rPr>
              <a:t>Data</a:t>
            </a:r>
          </a:p>
          <a:p>
            <a:pPr algn="ctr"/>
            <a:r>
              <a:rPr lang="en-US" sz="9600" dirty="0">
                <a:latin typeface="KG Miss Kindergarten" panose="02000000000000000000" pitchFamily="2" charset="0"/>
              </a:rPr>
              <a:t>Tracking</a:t>
            </a:r>
            <a:endParaRPr lang="en-US" sz="11500" dirty="0">
              <a:latin typeface="KG Miss Kindergarte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990600"/>
            <a:ext cx="64770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954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14800" y="495982"/>
            <a:ext cx="1132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Teacher: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3400" y="498157"/>
            <a:ext cx="332219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Transportation List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880760"/>
              </p:ext>
            </p:extLst>
          </p:nvPr>
        </p:nvGraphicFramePr>
        <p:xfrm>
          <a:off x="609589" y="1136791"/>
          <a:ext cx="6629411" cy="804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077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bus #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after school care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parent pick-up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other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4951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14800" y="495982"/>
            <a:ext cx="1132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Teacher: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3400" y="498157"/>
            <a:ext cx="332219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Transportation List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7665"/>
              </p:ext>
            </p:extLst>
          </p:nvPr>
        </p:nvGraphicFramePr>
        <p:xfrm>
          <a:off x="609589" y="1136788"/>
          <a:ext cx="6629411" cy="8159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278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0647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14800" y="495982"/>
            <a:ext cx="1132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Teacher: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27980" y="498157"/>
            <a:ext cx="272183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Class Birthdays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671763"/>
              </p:ext>
            </p:extLst>
          </p:nvPr>
        </p:nvGraphicFramePr>
        <p:xfrm>
          <a:off x="609589" y="1136788"/>
          <a:ext cx="6400811" cy="8159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9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1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78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3987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14800" y="495982"/>
            <a:ext cx="1132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Teacher: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27980" y="498157"/>
            <a:ext cx="272183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Class Birthdays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712913"/>
              </p:ext>
            </p:extLst>
          </p:nvPr>
        </p:nvGraphicFramePr>
        <p:xfrm>
          <a:off x="609589" y="1136778"/>
          <a:ext cx="6553210" cy="8159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8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1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1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974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will be turning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919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14800" y="495982"/>
            <a:ext cx="1132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Teacher: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27980" y="498157"/>
            <a:ext cx="272183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Class Birthdays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294807"/>
              </p:ext>
            </p:extLst>
          </p:nvPr>
        </p:nvGraphicFramePr>
        <p:xfrm>
          <a:off x="609600" y="1028700"/>
          <a:ext cx="6705600" cy="826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January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February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April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June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July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August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September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October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November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December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4392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33097" y="523036"/>
            <a:ext cx="1042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Subject: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9600" y="523036"/>
            <a:ext cx="315798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Assignment Check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853514"/>
              </p:ext>
            </p:extLst>
          </p:nvPr>
        </p:nvGraphicFramePr>
        <p:xfrm>
          <a:off x="609589" y="1136779"/>
          <a:ext cx="6553211" cy="8183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28668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8115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06482" y="485618"/>
            <a:ext cx="1132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Teacher: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9600" y="523036"/>
            <a:ext cx="42968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Missing Assignments Log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413281"/>
              </p:ext>
            </p:extLst>
          </p:nvPr>
        </p:nvGraphicFramePr>
        <p:xfrm>
          <a:off x="609589" y="1136778"/>
          <a:ext cx="6553210" cy="823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29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871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missing assignment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 completed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44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7"/>
            <a:ext cx="2124803" cy="29949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8836" y="1062335"/>
            <a:ext cx="22308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KG Primary Penmanship" panose="02000506000000020003" pitchFamily="2" charset="0"/>
              </a:rPr>
              <a:t>Medical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Glasses:   Y  N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Seizures:  Y  N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Allergies:  Y N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Meds:  ____________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____________________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Notes:</a:t>
            </a:r>
          </a:p>
        </p:txBody>
      </p:sp>
      <p:sp>
        <p:nvSpPr>
          <p:cNvPr id="9" name="Rectangle 8"/>
          <p:cNvSpPr/>
          <p:nvPr/>
        </p:nvSpPr>
        <p:spPr>
          <a:xfrm>
            <a:off x="618397" y="4343399"/>
            <a:ext cx="6593834" cy="10085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531190" y="461428"/>
            <a:ext cx="13095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Primary Penmanship" panose="02000506000000020003" pitchFamily="2" charset="0"/>
              </a:rPr>
              <a:t>Student: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26682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IEP at a Glance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869721" y="1044714"/>
            <a:ext cx="42549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Grade:  ______ Teacher:  _______________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Eligibility:  _____________________________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TOS: ___________________________________</a:t>
            </a:r>
            <a:endParaRPr lang="en-US" dirty="0">
              <a:latin typeface="KG Primary Penmanship" panose="02000506000000020003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18397" y="5486400"/>
            <a:ext cx="3243052" cy="15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969179" y="5467350"/>
            <a:ext cx="3243052" cy="1543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869722" y="2436278"/>
            <a:ext cx="4342509" cy="16012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04375" y="4343842"/>
            <a:ext cx="26516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Behavior Plan     Y      N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Notes: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869723" y="2436278"/>
            <a:ext cx="43425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KG Primary Penmanship" panose="02000506000000020003" pitchFamily="2" charset="0"/>
              </a:rPr>
              <a:t>Supports</a:t>
            </a:r>
          </a:p>
          <a:p>
            <a:pPr algn="ctr"/>
            <a:r>
              <a:rPr lang="en-US" sz="2400" dirty="0">
                <a:latin typeface="KG Primary Penmanship" panose="02000506000000020003" pitchFamily="2" charset="0"/>
              </a:rPr>
              <a:t>SLP      OT      PT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Assistive Tech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Transportation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8397" y="5486400"/>
            <a:ext cx="1200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Strengths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69179" y="5486400"/>
            <a:ext cx="1696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Areas of Need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18397" y="7162800"/>
            <a:ext cx="3243052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38836" y="7205008"/>
            <a:ext cx="339868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Parent Contact: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Name:  ________________________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Number:  ______________________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E-mail:  _______________________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Other: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988760" y="7162800"/>
            <a:ext cx="3243052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988760" y="7147858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Suggested Interventions</a:t>
            </a:r>
          </a:p>
        </p:txBody>
      </p:sp>
    </p:spTree>
    <p:extLst>
      <p:ext uri="{BB962C8B-B14F-4D97-AF65-F5344CB8AC3E}">
        <p14:creationId xmlns:p14="http://schemas.microsoft.com/office/powerpoint/2010/main" val="21368265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29661" y="495982"/>
            <a:ext cx="1132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Teacher: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9600" y="498157"/>
            <a:ext cx="375314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Conference Reminders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939341"/>
              </p:ext>
            </p:extLst>
          </p:nvPr>
        </p:nvGraphicFramePr>
        <p:xfrm>
          <a:off x="609600" y="1028700"/>
          <a:ext cx="6705600" cy="826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January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February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April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June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July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August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September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October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November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December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2286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34461" y="495982"/>
            <a:ext cx="1132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Teacher: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9600" y="498157"/>
            <a:ext cx="4254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Case Conference Reminders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927904"/>
              </p:ext>
            </p:extLst>
          </p:nvPr>
        </p:nvGraphicFramePr>
        <p:xfrm>
          <a:off x="609600" y="1028700"/>
          <a:ext cx="6705600" cy="826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January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February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April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June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July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August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September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October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November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December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947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5166" y="3661350"/>
            <a:ext cx="6506461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500" dirty="0">
                <a:latin typeface="Janda Closer To Free" panose="02000503000000020003" pitchFamily="2" charset="0"/>
              </a:rPr>
              <a:t>Planning</a:t>
            </a:r>
          </a:p>
          <a:p>
            <a:pPr algn="ctr"/>
            <a:r>
              <a:rPr lang="en-US" sz="11500" dirty="0">
                <a:latin typeface="Janda Closer To Free" panose="02000503000000020003" pitchFamily="2" charset="0"/>
              </a:rPr>
              <a:t>Binder</a:t>
            </a:r>
          </a:p>
        </p:txBody>
      </p:sp>
      <p:sp>
        <p:nvSpPr>
          <p:cNvPr id="2" name="Rectangle 1"/>
          <p:cNvSpPr/>
          <p:nvPr/>
        </p:nvSpPr>
        <p:spPr>
          <a:xfrm>
            <a:off x="685800" y="990600"/>
            <a:ext cx="64770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963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7"/>
            <a:ext cx="3185440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0501" y="1047690"/>
            <a:ext cx="1550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Primary Penmanship" panose="02000506000000020003" pitchFamily="2" charset="0"/>
              </a:rPr>
              <a:t>Teacher: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38294" y="498157"/>
            <a:ext cx="314810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Student Schedules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-4398772" y="2469177"/>
            <a:ext cx="3185441" cy="5862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-3581400" y="206259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Standards: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036582" y="1042628"/>
            <a:ext cx="3088117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012721" y="1047690"/>
            <a:ext cx="116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Notes: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637802"/>
              </p:ext>
            </p:extLst>
          </p:nvPr>
        </p:nvGraphicFramePr>
        <p:xfrm>
          <a:off x="670560" y="2581646"/>
          <a:ext cx="6492240" cy="6638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5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1507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Destination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Days/ Times</a:t>
                      </a:r>
                    </a:p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3862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Destination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Days/ Times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3862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Destination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Days/ Times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3862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Destination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Days/ Times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3862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Destination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Days/ Times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3862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Destination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Days/ Times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3862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Destination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Days/ Times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3862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Destination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Days/ Times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6721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1967" y="511141"/>
            <a:ext cx="32782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Behavior Documentation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7058" y="762000"/>
            <a:ext cx="6894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Primary Penmanship" panose="02000506000000020003" pitchFamily="2" charset="0"/>
              </a:rPr>
              <a:t>Teacher:  ________________________  Year: ________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015948"/>
              </p:ext>
            </p:extLst>
          </p:nvPr>
        </p:nvGraphicFramePr>
        <p:xfrm>
          <a:off x="685800" y="1371600"/>
          <a:ext cx="6476998" cy="7924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79180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follow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up info.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180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action taken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7613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behavior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319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 name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387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Janda Closer To Free" panose="02000503000000020003" pitchFamily="2" charset="0"/>
                        </a:rPr>
                        <a:t>date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3034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1967" y="511141"/>
            <a:ext cx="32782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Behavior Documentation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7058" y="762000"/>
            <a:ext cx="6894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Primary Penmanship" panose="02000506000000020003" pitchFamily="2" charset="0"/>
              </a:rPr>
              <a:t>Teacher:  ________________________  Year: ________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646589"/>
              </p:ext>
            </p:extLst>
          </p:nvPr>
        </p:nvGraphicFramePr>
        <p:xfrm>
          <a:off x="685800" y="1371600"/>
          <a:ext cx="6400800" cy="7924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179180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follow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up info.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180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action taken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7613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behavior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319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 name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387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Janda Closer To Free" panose="02000503000000020003" pitchFamily="2" charset="0"/>
                        </a:rPr>
                        <a:t>date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4015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1967" y="511141"/>
            <a:ext cx="32782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Behavior Documentation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7058" y="762000"/>
            <a:ext cx="6969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Primary Penmanship" panose="02000506000000020003" pitchFamily="2" charset="0"/>
              </a:rPr>
              <a:t>Student:  ______________________ Teacher: ________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712481"/>
              </p:ext>
            </p:extLst>
          </p:nvPr>
        </p:nvGraphicFramePr>
        <p:xfrm>
          <a:off x="685800" y="1371600"/>
          <a:ext cx="6476998" cy="7924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79180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follow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up info.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180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parent communication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7613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action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taken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319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behavior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38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Janda Closer To Free" panose="02000503000000020003" pitchFamily="2" charset="0"/>
                        </a:rPr>
                        <a:t>date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6804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9555" y="613666"/>
            <a:ext cx="29293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Janda Closer To Free" panose="02000503000000020003" pitchFamily="2" charset="0"/>
              </a:rPr>
              <a:t>Things to Do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9555" y="1413933"/>
            <a:ext cx="2007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Don’t forget!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94597" y="3022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99555" y="3064933"/>
            <a:ext cx="1512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Copy me!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94597" y="4673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99555" y="4715933"/>
            <a:ext cx="2042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Get in touch!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694597" y="6324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99555" y="6366933"/>
            <a:ext cx="1487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To make!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94597" y="7975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99555" y="8017933"/>
            <a:ext cx="4442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Looking ahead to next week!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08273" y="536721"/>
            <a:ext cx="1254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Week of:</a:t>
            </a:r>
          </a:p>
        </p:txBody>
      </p:sp>
    </p:spTree>
    <p:extLst>
      <p:ext uri="{BB962C8B-B14F-4D97-AF65-F5344CB8AC3E}">
        <p14:creationId xmlns:p14="http://schemas.microsoft.com/office/powerpoint/2010/main" val="39352460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9555" y="613666"/>
            <a:ext cx="29293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Janda Closer To Free" panose="02000503000000020003" pitchFamily="2" charset="0"/>
              </a:rPr>
              <a:t>Things to Do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9555" y="1413933"/>
            <a:ext cx="1349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Monday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94597" y="3022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99555" y="3064933"/>
            <a:ext cx="1464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Tuesday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94597" y="4673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99555" y="4715933"/>
            <a:ext cx="1948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Wednesday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694597" y="6324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99555" y="6366933"/>
            <a:ext cx="1630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Thursday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94597" y="7975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99555" y="8017933"/>
            <a:ext cx="1155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Friday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08273" y="536721"/>
            <a:ext cx="1254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Week of:</a:t>
            </a:r>
          </a:p>
        </p:txBody>
      </p:sp>
    </p:spTree>
    <p:extLst>
      <p:ext uri="{BB962C8B-B14F-4D97-AF65-F5344CB8AC3E}">
        <p14:creationId xmlns:p14="http://schemas.microsoft.com/office/powerpoint/2010/main" val="33462312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694597" y="40386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9555" y="613666"/>
            <a:ext cx="29293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Janda Closer To Free" panose="02000503000000020003" pitchFamily="2" charset="0"/>
              </a:rPr>
              <a:t>Things to Do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60392" y="1519535"/>
            <a:ext cx="1349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Monday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98017" y="4110335"/>
            <a:ext cx="1464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Tuesday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08273" y="536721"/>
            <a:ext cx="1254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Week of: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94597" y="67818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914400" y="6929735"/>
            <a:ext cx="1948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Wednesday</a:t>
            </a:r>
          </a:p>
        </p:txBody>
      </p:sp>
    </p:spTree>
    <p:extLst>
      <p:ext uri="{BB962C8B-B14F-4D97-AF65-F5344CB8AC3E}">
        <p14:creationId xmlns:p14="http://schemas.microsoft.com/office/powerpoint/2010/main" val="14495761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694597" y="40386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9555" y="613666"/>
            <a:ext cx="29293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Janda Closer To Free" panose="02000503000000020003" pitchFamily="2" charset="0"/>
              </a:rPr>
              <a:t>Things to Do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60392" y="1519535"/>
            <a:ext cx="1630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Thursday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98017" y="4110335"/>
            <a:ext cx="1155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Friday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08273" y="536721"/>
            <a:ext cx="1254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Week of: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94597" y="67818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914400" y="6929735"/>
            <a:ext cx="29185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Saturday/Sunday</a:t>
            </a:r>
          </a:p>
        </p:txBody>
      </p:sp>
    </p:spTree>
    <p:extLst>
      <p:ext uri="{BB962C8B-B14F-4D97-AF65-F5344CB8AC3E}">
        <p14:creationId xmlns:p14="http://schemas.microsoft.com/office/powerpoint/2010/main" val="11701432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46078" y="654044"/>
            <a:ext cx="411843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Passwords to Remember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416442"/>
              </p:ext>
            </p:extLst>
          </p:nvPr>
        </p:nvGraphicFramePr>
        <p:xfrm>
          <a:off x="685800" y="1447796"/>
          <a:ext cx="6477000" cy="77724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ysClr val="windowText" lastClr="000000"/>
                          </a:solidFill>
                          <a:latin typeface="Janda Closer To Free" panose="02000503000000020003" pitchFamily="2" charset="0"/>
                        </a:rPr>
                        <a:t>web site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ysClr val="windowText" lastClr="000000"/>
                          </a:solidFill>
                          <a:latin typeface="Janda Closer To Free" panose="02000503000000020003" pitchFamily="2" charset="0"/>
                        </a:rPr>
                        <a:t>log</a:t>
                      </a:r>
                      <a:r>
                        <a:rPr lang="en-US" b="0" baseline="0" dirty="0">
                          <a:solidFill>
                            <a:sysClr val="windowText" lastClr="000000"/>
                          </a:solidFill>
                          <a:latin typeface="Janda Closer To Free" panose="02000503000000020003" pitchFamily="2" charset="0"/>
                        </a:rPr>
                        <a:t> in</a:t>
                      </a:r>
                      <a:endParaRPr lang="en-US" b="0" dirty="0">
                        <a:solidFill>
                          <a:sysClr val="windowText" lastClr="000000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ysClr val="windowText" lastClr="000000"/>
                          </a:solidFill>
                          <a:latin typeface="Janda Closer To Free" panose="02000503000000020003" pitchFamily="2" charset="0"/>
                        </a:rPr>
                        <a:t>password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www.thecurriculumcorner.com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None needed!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None needed!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6352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00" y="761999"/>
            <a:ext cx="386009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Websites to Remember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398573"/>
              </p:ext>
            </p:extLst>
          </p:nvPr>
        </p:nvGraphicFramePr>
        <p:xfrm>
          <a:off x="685800" y="1447796"/>
          <a:ext cx="6477000" cy="7848605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421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5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5233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ysClr val="windowText" lastClr="000000"/>
                          </a:solidFill>
                          <a:latin typeface="Janda Closer To Free" panose="02000503000000020003" pitchFamily="2" charset="0"/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ysClr val="windowText" lastClr="000000"/>
                          </a:solidFill>
                          <a:latin typeface="Janda Closer To Free" panose="02000503000000020003" pitchFamily="2" charset="0"/>
                        </a:rPr>
                        <a:t>purpose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495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7020" y="3661350"/>
            <a:ext cx="6542753" cy="39857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dirty="0">
                <a:latin typeface="Janda Closer To Free" panose="02000503000000020003" pitchFamily="2" charset="0"/>
              </a:rPr>
              <a:t>Data</a:t>
            </a:r>
          </a:p>
          <a:p>
            <a:pPr algn="ctr"/>
            <a:r>
              <a:rPr lang="en-US" sz="11500" dirty="0">
                <a:latin typeface="Janda Closer To Free" panose="02000503000000020003" pitchFamily="2" charset="0"/>
              </a:rPr>
              <a:t>Tracking</a:t>
            </a:r>
          </a:p>
        </p:txBody>
      </p:sp>
      <p:sp>
        <p:nvSpPr>
          <p:cNvPr id="2" name="Rectangle 1"/>
          <p:cNvSpPr/>
          <p:nvPr/>
        </p:nvSpPr>
        <p:spPr>
          <a:xfrm>
            <a:off x="685800" y="990600"/>
            <a:ext cx="64770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281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2523" y="654044"/>
            <a:ext cx="31578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Books to Purchase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1447796"/>
          <a:ext cx="6477000" cy="7848605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5233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ysClr val="windowText" lastClr="000000"/>
                          </a:solidFill>
                          <a:latin typeface="Janda Closer To Free" panose="02000503000000020003" pitchFamily="2" charset="0"/>
                        </a:rPr>
                        <a:t>title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ysClr val="windowText" lastClr="000000"/>
                          </a:solidFill>
                          <a:latin typeface="Janda Closer To Free" panose="02000503000000020003" pitchFamily="2" charset="0"/>
                        </a:rPr>
                        <a:t>author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ysClr val="windowText" lastClr="000000"/>
                          </a:solidFill>
                          <a:latin typeface="Janda Closer To Free" panose="02000503000000020003" pitchFamily="2" charset="0"/>
                        </a:rPr>
                        <a:t>genre/unit</a:t>
                      </a:r>
                      <a:r>
                        <a:rPr lang="en-US" b="0" baseline="0" dirty="0">
                          <a:solidFill>
                            <a:sysClr val="windowText" lastClr="000000"/>
                          </a:solidFill>
                          <a:latin typeface="Janda Closer To Free" panose="02000503000000020003" pitchFamily="2" charset="0"/>
                        </a:rPr>
                        <a:t> of study</a:t>
                      </a:r>
                      <a:endParaRPr lang="en-US" b="0" dirty="0">
                        <a:solidFill>
                          <a:sysClr val="windowText" lastClr="000000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02183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654043"/>
            <a:ext cx="590886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Professional Resources to Purchase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807805"/>
              </p:ext>
            </p:extLst>
          </p:nvPr>
        </p:nvGraphicFramePr>
        <p:xfrm>
          <a:off x="685800" y="1447796"/>
          <a:ext cx="6477000" cy="7848605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5233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title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author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Why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it’s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great…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83935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6495" y="660386"/>
            <a:ext cx="350480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Classroom Expenses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60351" y="568054"/>
            <a:ext cx="11977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Primary Penmanship" panose="02000506000000020003" pitchFamily="2" charset="0"/>
              </a:rPr>
              <a:t>Budget: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859525"/>
              </p:ext>
            </p:extLst>
          </p:nvPr>
        </p:nvGraphicFramePr>
        <p:xfrm>
          <a:off x="685800" y="1447796"/>
          <a:ext cx="6476999" cy="7848605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19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5233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purchase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store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amount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receipt turned 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2518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609600" y="1066800"/>
            <a:ext cx="6638197" cy="4038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8200" y="1219200"/>
            <a:ext cx="6200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Date:  ________________________  Topic:  __________________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19923" y="498157"/>
            <a:ext cx="24830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Meeting Notes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12002"/>
              </p:ext>
            </p:extLst>
          </p:nvPr>
        </p:nvGraphicFramePr>
        <p:xfrm>
          <a:off x="914400" y="1752600"/>
          <a:ext cx="6132756" cy="3131821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6132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3" name="Rounded Rectangle 22"/>
          <p:cNvSpPr/>
          <p:nvPr/>
        </p:nvSpPr>
        <p:spPr>
          <a:xfrm>
            <a:off x="609600" y="5314950"/>
            <a:ext cx="6638197" cy="4038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38200" y="5467350"/>
            <a:ext cx="6200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Date:  ________________________  Topic:  __________________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675649"/>
              </p:ext>
            </p:extLst>
          </p:nvPr>
        </p:nvGraphicFramePr>
        <p:xfrm>
          <a:off x="914400" y="6000750"/>
          <a:ext cx="6132756" cy="3131821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6132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8113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609600" y="1066800"/>
            <a:ext cx="6638197" cy="4876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8200" y="1313795"/>
            <a:ext cx="6364306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Date:  _____________________   Topic:  _______________</a:t>
            </a:r>
          </a:p>
          <a:p>
            <a:endParaRPr lang="en-US" dirty="0">
              <a:latin typeface="Janda Closer To Free" panose="02000503000000020003" pitchFamily="2" charset="0"/>
            </a:endParaRPr>
          </a:p>
          <a:p>
            <a:r>
              <a:rPr lang="en-US" dirty="0">
                <a:latin typeface="Janda Closer To Free" panose="02000503000000020003" pitchFamily="2" charset="0"/>
              </a:rPr>
              <a:t>Committee:  _______________________________________</a:t>
            </a:r>
          </a:p>
          <a:p>
            <a:endParaRPr lang="en-US" dirty="0">
              <a:latin typeface="Janda Closer To Free" panose="02000503000000020003" pitchFamily="2" charset="0"/>
            </a:endParaRPr>
          </a:p>
          <a:p>
            <a:r>
              <a:rPr lang="en-US" dirty="0">
                <a:latin typeface="Janda Closer To Free" panose="02000503000000020003" pitchFamily="2" charset="0"/>
              </a:rPr>
              <a:t>Members Present:  ________________________________</a:t>
            </a:r>
          </a:p>
          <a:p>
            <a:r>
              <a:rPr lang="en-US" dirty="0">
                <a:latin typeface="Janda Closer To Free" panose="02000503000000020003" pitchFamily="2" charset="0"/>
              </a:rPr>
              <a:t>___________________________________________________</a:t>
            </a:r>
          </a:p>
          <a:p>
            <a:r>
              <a:rPr lang="en-US" dirty="0">
                <a:latin typeface="Janda Closer To Free" panose="02000503000000020003" pitchFamily="2" charset="0"/>
              </a:rPr>
              <a:t>___________________________________________________</a:t>
            </a:r>
          </a:p>
          <a:p>
            <a:endParaRPr lang="en-US" dirty="0">
              <a:latin typeface="Janda Closer To Free" panose="02000503000000020003" pitchFamily="2" charset="0"/>
            </a:endParaRPr>
          </a:p>
          <a:p>
            <a:r>
              <a:rPr lang="en-US" dirty="0">
                <a:latin typeface="Janda Closer To Free" panose="02000503000000020003" pitchFamily="2" charset="0"/>
              </a:rPr>
              <a:t>Follow-Up:  _______________________________________</a:t>
            </a:r>
          </a:p>
          <a:p>
            <a:r>
              <a:rPr lang="en-US" dirty="0">
                <a:latin typeface="Janda Closer To Free" panose="02000503000000020003" pitchFamily="2" charset="0"/>
              </a:rPr>
              <a:t>___________________________________________________</a:t>
            </a:r>
          </a:p>
          <a:p>
            <a:r>
              <a:rPr lang="en-US" dirty="0">
                <a:latin typeface="Janda Closer To Free" panose="02000503000000020003" pitchFamily="2" charset="0"/>
              </a:rPr>
              <a:t>___________________________________________________</a:t>
            </a:r>
          </a:p>
          <a:p>
            <a:r>
              <a:rPr lang="en-US" dirty="0">
                <a:latin typeface="Janda Closer To Free" panose="02000503000000020003" pitchFamily="2" charset="0"/>
              </a:rPr>
              <a:t>___________________________________________________</a:t>
            </a:r>
          </a:p>
          <a:p>
            <a:r>
              <a:rPr lang="en-US" dirty="0">
                <a:latin typeface="Janda Closer To Free" panose="02000503000000020003" pitchFamily="2" charset="0"/>
              </a:rPr>
              <a:t>___________________________________________________</a:t>
            </a:r>
          </a:p>
          <a:p>
            <a:r>
              <a:rPr lang="en-US" dirty="0">
                <a:latin typeface="Janda Closer To Free" panose="02000503000000020003" pitchFamily="2" charset="0"/>
              </a:rPr>
              <a:t>___________________________________________________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88898" y="498157"/>
            <a:ext cx="290188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Committee Notes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322384"/>
              </p:ext>
            </p:extLst>
          </p:nvPr>
        </p:nvGraphicFramePr>
        <p:xfrm>
          <a:off x="838200" y="6172200"/>
          <a:ext cx="6132756" cy="3131821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6132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7403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Notes: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5282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609600" y="1066800"/>
            <a:ext cx="6638197" cy="5791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8200" y="1313795"/>
            <a:ext cx="6364306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Date:  _____________________   Topic:  _______________</a:t>
            </a:r>
          </a:p>
          <a:p>
            <a:endParaRPr lang="en-US" dirty="0">
              <a:latin typeface="Janda Closer To Free" panose="02000503000000020003" pitchFamily="2" charset="0"/>
            </a:endParaRPr>
          </a:p>
          <a:p>
            <a:r>
              <a:rPr lang="en-US" dirty="0">
                <a:latin typeface="Janda Closer To Free" panose="02000503000000020003" pitchFamily="2" charset="0"/>
              </a:rPr>
              <a:t>Members Present:  ________________________________</a:t>
            </a:r>
          </a:p>
          <a:p>
            <a:r>
              <a:rPr lang="en-US" dirty="0">
                <a:latin typeface="Janda Closer To Free" panose="02000503000000020003" pitchFamily="2" charset="0"/>
              </a:rPr>
              <a:t>___________________________________________________</a:t>
            </a:r>
          </a:p>
          <a:p>
            <a:r>
              <a:rPr lang="en-US" dirty="0">
                <a:latin typeface="Janda Closer To Free" panose="02000503000000020003" pitchFamily="2" charset="0"/>
              </a:rPr>
              <a:t>___________________________________________________</a:t>
            </a:r>
          </a:p>
          <a:p>
            <a:endParaRPr lang="en-US" dirty="0">
              <a:latin typeface="Janda Closer To Free" panose="02000503000000020003" pitchFamily="2" charset="0"/>
            </a:endParaRPr>
          </a:p>
          <a:p>
            <a:r>
              <a:rPr lang="en-US" dirty="0">
                <a:latin typeface="Janda Closer To Free" panose="02000503000000020003" pitchFamily="2" charset="0"/>
              </a:rPr>
              <a:t>Goal:  _____________________________________________</a:t>
            </a:r>
          </a:p>
          <a:p>
            <a:r>
              <a:rPr lang="en-US" dirty="0">
                <a:latin typeface="Janda Closer To Free" panose="02000503000000020003" pitchFamily="2" charset="0"/>
              </a:rPr>
              <a:t>___________________________________________________</a:t>
            </a:r>
          </a:p>
          <a:p>
            <a:endParaRPr lang="en-US" dirty="0">
              <a:latin typeface="Janda Closer To Free" panose="02000503000000020003" pitchFamily="2" charset="0"/>
            </a:endParaRPr>
          </a:p>
          <a:p>
            <a:r>
              <a:rPr lang="en-US" dirty="0">
                <a:latin typeface="Janda Closer To Free" panose="02000503000000020003" pitchFamily="2" charset="0"/>
              </a:rPr>
              <a:t>Data Shared:</a:t>
            </a:r>
          </a:p>
          <a:p>
            <a:endParaRPr lang="en-US" dirty="0">
              <a:latin typeface="Janda Closer To Free" panose="02000503000000020003" pitchFamily="2" charset="0"/>
            </a:endParaRPr>
          </a:p>
          <a:p>
            <a:endParaRPr lang="en-US" dirty="0">
              <a:latin typeface="Janda Closer To Free" panose="02000503000000020003" pitchFamily="2" charset="0"/>
            </a:endParaRPr>
          </a:p>
          <a:p>
            <a:endParaRPr lang="en-US" dirty="0">
              <a:latin typeface="Janda Closer To Free" panose="02000503000000020003" pitchFamily="2" charset="0"/>
            </a:endParaRPr>
          </a:p>
          <a:p>
            <a:r>
              <a:rPr lang="en-US" dirty="0">
                <a:latin typeface="Janda Closer To Free" panose="02000503000000020003" pitchFamily="2" charset="0"/>
              </a:rPr>
              <a:t>Next Steps:  ______________________________________</a:t>
            </a:r>
          </a:p>
          <a:p>
            <a:r>
              <a:rPr lang="en-US" dirty="0">
                <a:latin typeface="Janda Closer To Free" panose="02000503000000020003" pitchFamily="2" charset="0"/>
              </a:rPr>
              <a:t>___________________________________________________</a:t>
            </a:r>
          </a:p>
          <a:p>
            <a:r>
              <a:rPr lang="en-US" dirty="0">
                <a:latin typeface="Janda Closer To Free" panose="02000503000000020003" pitchFamily="2" charset="0"/>
              </a:rPr>
              <a:t>___________________________________________________</a:t>
            </a:r>
          </a:p>
          <a:p>
            <a:r>
              <a:rPr lang="en-US" dirty="0">
                <a:latin typeface="Janda Closer To Free" panose="02000503000000020003" pitchFamily="2" charset="0"/>
              </a:rPr>
              <a:t>___________________________________________________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68384" y="501014"/>
            <a:ext cx="178613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PLC Notes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563116"/>
              </p:ext>
            </p:extLst>
          </p:nvPr>
        </p:nvGraphicFramePr>
        <p:xfrm>
          <a:off x="838200" y="7059385"/>
          <a:ext cx="6132756" cy="2237015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6132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7403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Notes: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4794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694597" y="2819400"/>
            <a:ext cx="64770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94597" y="1066800"/>
            <a:ext cx="64770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4400" y="1145748"/>
            <a:ext cx="733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Goal: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46239" y="2907268"/>
            <a:ext cx="772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Data: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93152" y="498157"/>
            <a:ext cx="178613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PLC Notes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61449" y="498157"/>
            <a:ext cx="765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Date: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714725" y="7543800"/>
            <a:ext cx="64770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714725" y="4572000"/>
            <a:ext cx="6477000" cy="2819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914400" y="4648200"/>
            <a:ext cx="2081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Discussion notes: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66367" y="7543800"/>
            <a:ext cx="1444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Next steps:</a:t>
            </a:r>
          </a:p>
        </p:txBody>
      </p:sp>
    </p:spTree>
    <p:extLst>
      <p:ext uri="{BB962C8B-B14F-4D97-AF65-F5344CB8AC3E}">
        <p14:creationId xmlns:p14="http://schemas.microsoft.com/office/powerpoint/2010/main" val="215962789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7"/>
            <a:ext cx="2124803" cy="29949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8835" y="1062335"/>
            <a:ext cx="210436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KG Primary Penmanship" panose="02000506000000020003" pitchFamily="2" charset="0"/>
              </a:rPr>
              <a:t>Students will arrive at:</a:t>
            </a:r>
          </a:p>
          <a:p>
            <a:pPr algn="ctr"/>
            <a:endParaRPr lang="en-US" sz="2400" dirty="0">
              <a:latin typeface="KG Primary Penmanship" panose="02000506000000020003" pitchFamily="2" charset="0"/>
            </a:endParaRPr>
          </a:p>
          <a:p>
            <a:pPr algn="ctr"/>
            <a:r>
              <a:rPr lang="en-US" sz="2400" dirty="0">
                <a:latin typeface="KG Primary Penmanship" panose="02000506000000020003" pitchFamily="2" charset="0"/>
              </a:rPr>
              <a:t>Breakfast:</a:t>
            </a:r>
          </a:p>
          <a:p>
            <a:pPr algn="ctr"/>
            <a:endParaRPr lang="en-US" sz="2400" dirty="0">
              <a:latin typeface="KG Primary Penmanship" panose="02000506000000020003" pitchFamily="2" charset="0"/>
            </a:endParaRPr>
          </a:p>
          <a:p>
            <a:pPr algn="ctr"/>
            <a:r>
              <a:rPr lang="en-US" sz="2400" dirty="0">
                <a:latin typeface="KG Primary Penmanship" panose="02000506000000020003" pitchFamily="2" charset="0"/>
              </a:rPr>
              <a:t>The day will start:</a:t>
            </a:r>
          </a:p>
          <a:p>
            <a:pPr algn="ctr"/>
            <a:endParaRPr lang="en-US" sz="2400" dirty="0">
              <a:latin typeface="KG Primary Penmanship" panose="02000506000000020003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8397" y="4191001"/>
            <a:ext cx="6593834" cy="11609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152763" y="550184"/>
            <a:ext cx="552510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Sub Notes / Our Class at a Glance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69722" y="1042628"/>
            <a:ext cx="4254977" cy="14974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945922" y="1021140"/>
            <a:ext cx="49026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Office #: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Principal’s Name</a:t>
            </a:r>
            <a:r>
              <a:rPr lang="en-US" dirty="0">
                <a:latin typeface="KG Primary Penmanship" panose="02000506000000020003" pitchFamily="2" charset="0"/>
              </a:rPr>
              <a:t>: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Principal's #: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In an emergency call: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18397" y="5486400"/>
            <a:ext cx="3243052" cy="15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969179" y="5467350"/>
            <a:ext cx="3243052" cy="1543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869722" y="2614374"/>
            <a:ext cx="4254977" cy="14231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85800" y="4248090"/>
            <a:ext cx="6443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KG Primary Penmanship" panose="02000506000000020003" pitchFamily="2" charset="0"/>
              </a:rPr>
              <a:t>Students who will be leaving for support or activities throughout the day: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869721" y="2602468"/>
            <a:ext cx="434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KG Primary Penmanship" panose="02000506000000020003" pitchFamily="2" charset="0"/>
              </a:rPr>
              <a:t>Adults who will support the class throughout the day: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8397" y="5486400"/>
            <a:ext cx="1821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Student Helpers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69179" y="5486400"/>
            <a:ext cx="2266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Students to Support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18397" y="7162800"/>
            <a:ext cx="3243052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38836" y="7205008"/>
            <a:ext cx="21975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Classroom Rewards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988760" y="7162800"/>
            <a:ext cx="3243052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988760" y="7147858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Suggested Interventions</a:t>
            </a:r>
          </a:p>
        </p:txBody>
      </p:sp>
    </p:spTree>
    <p:extLst>
      <p:ext uri="{BB962C8B-B14F-4D97-AF65-F5344CB8AC3E}">
        <p14:creationId xmlns:p14="http://schemas.microsoft.com/office/powerpoint/2010/main" val="284342294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7"/>
            <a:ext cx="2637665" cy="29949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8835" y="1062335"/>
            <a:ext cx="26172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Guest teacher name:</a:t>
            </a:r>
          </a:p>
          <a:p>
            <a:endParaRPr lang="en-US" sz="2400" dirty="0">
              <a:latin typeface="KG Primary Penmanship" panose="02000506000000020003" pitchFamily="2" charset="0"/>
            </a:endParaRPr>
          </a:p>
          <a:p>
            <a:r>
              <a:rPr lang="en-US" sz="2400" dirty="0">
                <a:latin typeface="KG Primary Penmanship" panose="02000506000000020003" pitchFamily="2" charset="0"/>
              </a:rPr>
              <a:t>Date:</a:t>
            </a:r>
          </a:p>
          <a:p>
            <a:endParaRPr lang="en-US" sz="2400" dirty="0">
              <a:latin typeface="KG Primary Penmanship" panose="02000506000000020003" pitchFamily="2" charset="0"/>
            </a:endParaRPr>
          </a:p>
          <a:p>
            <a:r>
              <a:rPr lang="en-US" sz="2400" dirty="0">
                <a:latin typeface="KG Primary Penmanship" panose="02000506000000020003" pitchFamily="2" charset="0"/>
              </a:rPr>
              <a:t>Contact info if needed;</a:t>
            </a:r>
          </a:p>
          <a:p>
            <a:pPr algn="ctr"/>
            <a:endParaRPr lang="en-US" sz="2400" dirty="0">
              <a:latin typeface="KG Primary Penmanship" panose="02000506000000020003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8397" y="4343399"/>
            <a:ext cx="6593834" cy="10085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038380" y="514941"/>
            <a:ext cx="353327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Notes From Your Day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517422" y="1042628"/>
            <a:ext cx="3607277" cy="29949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18397" y="5486400"/>
            <a:ext cx="3243052" cy="15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969179" y="5467350"/>
            <a:ext cx="3243052" cy="1543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805017" y="1062335"/>
            <a:ext cx="2905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KG Primary Penmanship" panose="02000506000000020003" pitchFamily="2" charset="0"/>
              </a:rPr>
              <a:t>Today’s STAR Students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8397" y="5486400"/>
            <a:ext cx="21162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Things we finished: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69179" y="5486400"/>
            <a:ext cx="1894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Unfinished items: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18397" y="7162800"/>
            <a:ext cx="6593834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57885" y="7162800"/>
            <a:ext cx="1473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Other Notes: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8396" y="4386028"/>
            <a:ext cx="2098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Behavior concerns:</a:t>
            </a:r>
          </a:p>
        </p:txBody>
      </p:sp>
    </p:spTree>
    <p:extLst>
      <p:ext uri="{BB962C8B-B14F-4D97-AF65-F5344CB8AC3E}">
        <p14:creationId xmlns:p14="http://schemas.microsoft.com/office/powerpoint/2010/main" val="292515106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694597" y="1676400"/>
            <a:ext cx="6477000" cy="1371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66367" y="1695450"/>
            <a:ext cx="1090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Student: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4204" y="609600"/>
            <a:ext cx="680744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Janda Closer To Free" panose="02000503000000020003" pitchFamily="2" charset="0"/>
              </a:rPr>
              <a:t>Supports Needed</a:t>
            </a:r>
          </a:p>
          <a:p>
            <a:pPr algn="ctr"/>
            <a:endParaRPr lang="en-US" sz="1400" dirty="0">
              <a:latin typeface="Janda Closer To Free" panose="02000503000000020003" pitchFamily="2" charset="0"/>
            </a:endParaRPr>
          </a:p>
          <a:p>
            <a:r>
              <a:rPr lang="en-US" sz="1800" dirty="0">
                <a:latin typeface="Janda Closer To Free" panose="02000503000000020003" pitchFamily="2" charset="0"/>
              </a:rPr>
              <a:t>Teacher:  ________________________________________ Grade:  ____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694597" y="3200400"/>
            <a:ext cx="6477000" cy="1371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866367" y="3219450"/>
            <a:ext cx="1090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Student: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694597" y="4724400"/>
            <a:ext cx="6477000" cy="1371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866367" y="4743450"/>
            <a:ext cx="1090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Student: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694597" y="6248400"/>
            <a:ext cx="6477000" cy="1371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866367" y="6267450"/>
            <a:ext cx="1090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Student: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694597" y="7772400"/>
            <a:ext cx="6477000" cy="1371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866367" y="7791450"/>
            <a:ext cx="1090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Student:</a:t>
            </a:r>
          </a:p>
        </p:txBody>
      </p:sp>
    </p:spTree>
    <p:extLst>
      <p:ext uri="{BB962C8B-B14F-4D97-AF65-F5344CB8AC3E}">
        <p14:creationId xmlns:p14="http://schemas.microsoft.com/office/powerpoint/2010/main" val="1591287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59024" y="630683"/>
            <a:ext cx="4604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Janda Closer To Free" panose="02000503000000020003" pitchFamily="2" charset="0"/>
              </a:rPr>
              <a:t>Goals for this year…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9555" y="1413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1.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94597" y="3022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99555" y="3064933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2.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94597" y="4673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99555" y="4715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3.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694597" y="6324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99555" y="6366933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4.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94597" y="7975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99555" y="8017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5.</a:t>
            </a:r>
          </a:p>
        </p:txBody>
      </p:sp>
    </p:spTree>
    <p:extLst>
      <p:ext uri="{BB962C8B-B14F-4D97-AF65-F5344CB8AC3E}">
        <p14:creationId xmlns:p14="http://schemas.microsoft.com/office/powerpoint/2010/main" val="231129178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46219" y="381000"/>
            <a:ext cx="6203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1400" dirty="0">
              <a:latin typeface="Janda Closer To Free" panose="02000503000000020003" pitchFamily="2" charset="0"/>
            </a:endParaRPr>
          </a:p>
          <a:p>
            <a:r>
              <a:rPr lang="en-US" sz="1800" dirty="0">
                <a:latin typeface="Janda Closer To Free" panose="02000503000000020003" pitchFamily="2" charset="0"/>
              </a:rPr>
              <a:t>Lesson Plans for the Week of:  _________________________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091244"/>
              </p:ext>
            </p:extLst>
          </p:nvPr>
        </p:nvGraphicFramePr>
        <p:xfrm>
          <a:off x="609600" y="965776"/>
          <a:ext cx="6553200" cy="8483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8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18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9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884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Subject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52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Janda Closer To Free" panose="02000503000000020003" pitchFamily="2" charset="0"/>
                        </a:rPr>
                        <a:t>Monday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Janda Closer To Free" panose="02000503000000020003" pitchFamily="2" charset="0"/>
                        </a:rPr>
                        <a:t>Tuesday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Janda Closer To Free" panose="02000503000000020003" pitchFamily="2" charset="0"/>
                        </a:rPr>
                        <a:t>Wednesday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Janda Closer To Free" panose="02000503000000020003" pitchFamily="2" charset="0"/>
                        </a:rPr>
                        <a:t>Thursday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Janda Closer To Free" panose="02000503000000020003" pitchFamily="2" charset="0"/>
                        </a:rPr>
                        <a:t>Friday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37691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910780"/>
              </p:ext>
            </p:extLst>
          </p:nvPr>
        </p:nvGraphicFramePr>
        <p:xfrm>
          <a:off x="609600" y="965776"/>
          <a:ext cx="6477001" cy="8533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8845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Subject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52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79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Janda Closer To Free" panose="02000503000000020003" pitchFamily="2" charset="0"/>
                        </a:rPr>
                        <a:t>Monday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Janda Closer To Free" panose="02000503000000020003" pitchFamily="2" charset="0"/>
                        </a:rPr>
                        <a:t>Tuesday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Janda Closer To Free" panose="02000503000000020003" pitchFamily="2" charset="0"/>
                        </a:rPr>
                        <a:t>Wednesday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Janda Closer To Free" panose="02000503000000020003" pitchFamily="2" charset="0"/>
                        </a:rPr>
                        <a:t>Thursday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Janda Closer To Free" panose="02000503000000020003" pitchFamily="2" charset="0"/>
                        </a:rPr>
                        <a:t>Friday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54029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618397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969179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18397" y="7012522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969179" y="7012522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18397" y="1042627"/>
            <a:ext cx="2124803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199" y="99060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Subject:</a:t>
            </a:r>
          </a:p>
        </p:txBody>
      </p:sp>
      <p:sp>
        <p:nvSpPr>
          <p:cNvPr id="9" name="Rectangle 8"/>
          <p:cNvSpPr/>
          <p:nvPr/>
        </p:nvSpPr>
        <p:spPr>
          <a:xfrm>
            <a:off x="618397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29200" y="528935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208371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Unit Outline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743200" y="9906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Unit of Study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969179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25765" y="2436278"/>
            <a:ext cx="776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Goals: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62400" y="2436277"/>
            <a:ext cx="246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Standards to Address: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09600" y="4739607"/>
            <a:ext cx="3269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Anticipated Areas of Concern: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38600" y="4739606"/>
            <a:ext cx="2292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Supports to Provide: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81118" y="7012523"/>
            <a:ext cx="1534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Assessments: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038600" y="7012522"/>
            <a:ext cx="794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229905333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3969179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18397" y="7012522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9" name="Rectangle 8"/>
          <p:cNvSpPr/>
          <p:nvPr/>
        </p:nvSpPr>
        <p:spPr>
          <a:xfrm>
            <a:off x="618397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loud 1"/>
          <p:cNvSpPr/>
          <p:nvPr/>
        </p:nvSpPr>
        <p:spPr>
          <a:xfrm>
            <a:off x="199066" y="4381500"/>
            <a:ext cx="4033918" cy="2821522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743200" y="552363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208371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Unit Outline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895600" y="1029418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KG Primary Penmanship" panose="02000506000000020003" pitchFamily="2" charset="0"/>
              </a:rPr>
              <a:t>Unit of Study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969179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25765" y="2436278"/>
            <a:ext cx="776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Goals: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62400" y="2436277"/>
            <a:ext cx="246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Standards to Address: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316455" y="4724400"/>
            <a:ext cx="21448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Janda Closer To Free" panose="02000503000000020003" pitchFamily="2" charset="0"/>
              </a:rPr>
              <a:t>Anticipated</a:t>
            </a:r>
          </a:p>
          <a:p>
            <a:pPr algn="ctr"/>
            <a:r>
              <a:rPr lang="en-US" sz="1800" dirty="0">
                <a:latin typeface="Janda Closer To Free" panose="02000503000000020003" pitchFamily="2" charset="0"/>
              </a:rPr>
              <a:t>Areas of Concern: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435600" y="4724400"/>
            <a:ext cx="2292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Supports to Provide: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81118" y="7012523"/>
            <a:ext cx="1534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Assessments:</a:t>
            </a:r>
          </a:p>
        </p:txBody>
      </p:sp>
      <p:sp>
        <p:nvSpPr>
          <p:cNvPr id="3" name="U-Turn Arrow 2"/>
          <p:cNvSpPr/>
          <p:nvPr/>
        </p:nvSpPr>
        <p:spPr>
          <a:xfrm flipH="1">
            <a:off x="4435600" y="359791"/>
            <a:ext cx="2989395" cy="1828800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53125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Up Ribbon 5"/>
          <p:cNvSpPr/>
          <p:nvPr/>
        </p:nvSpPr>
        <p:spPr>
          <a:xfrm>
            <a:off x="246195" y="980475"/>
            <a:ext cx="3441927" cy="1219090"/>
          </a:xfrm>
          <a:prstGeom prst="ribbon2">
            <a:avLst>
              <a:gd name="adj1" fmla="val 33333"/>
              <a:gd name="adj2" fmla="val 50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66799" y="990600"/>
            <a:ext cx="1905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Janda Closer To Free" panose="02000503000000020003" pitchFamily="2" charset="0"/>
              </a:rPr>
              <a:t>Subject:</a:t>
            </a:r>
          </a:p>
        </p:txBody>
      </p:sp>
      <p:sp>
        <p:nvSpPr>
          <p:cNvPr id="8" name="32-Point Star 7"/>
          <p:cNvSpPr/>
          <p:nvPr/>
        </p:nvSpPr>
        <p:spPr>
          <a:xfrm>
            <a:off x="3095060" y="6746882"/>
            <a:ext cx="4329936" cy="2667001"/>
          </a:xfrm>
          <a:prstGeom prst="star32">
            <a:avLst>
              <a:gd name="adj" fmla="val 41786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311400" y="7010400"/>
            <a:ext cx="794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424894352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7"/>
            <a:ext cx="2124803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199" y="99060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Subject:</a:t>
            </a:r>
          </a:p>
        </p:txBody>
      </p:sp>
      <p:sp>
        <p:nvSpPr>
          <p:cNvPr id="9" name="Rectangle 8"/>
          <p:cNvSpPr/>
          <p:nvPr/>
        </p:nvSpPr>
        <p:spPr>
          <a:xfrm>
            <a:off x="618397" y="2436278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29200" y="528935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31408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Student Groupings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743200" y="990600"/>
            <a:ext cx="116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Teacher: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38835" y="5943600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969179" y="5943600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969179" y="2436278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25765" y="2436278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1: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51638" y="2436277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2: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6344" y="5943601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3: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122217" y="5943600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4:</a:t>
            </a:r>
          </a:p>
        </p:txBody>
      </p:sp>
    </p:spTree>
    <p:extLst>
      <p:ext uri="{BB962C8B-B14F-4D97-AF65-F5344CB8AC3E}">
        <p14:creationId xmlns:p14="http://schemas.microsoft.com/office/powerpoint/2010/main" val="101360945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618397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969179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18397" y="7012522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969179" y="7012522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18397" y="1042627"/>
            <a:ext cx="2124803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199" y="99060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Subject:</a:t>
            </a:r>
          </a:p>
        </p:txBody>
      </p:sp>
      <p:sp>
        <p:nvSpPr>
          <p:cNvPr id="9" name="Rectangle 8"/>
          <p:cNvSpPr/>
          <p:nvPr/>
        </p:nvSpPr>
        <p:spPr>
          <a:xfrm>
            <a:off x="618397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29200" y="528935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31408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Student Groupings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743200" y="990600"/>
            <a:ext cx="116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Teacher: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969179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25765" y="2436278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1: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62400" y="2436277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2: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6344" y="4739607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3: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38600" y="4739606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4: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81118" y="7012523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5: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038600" y="7012522"/>
            <a:ext cx="1064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6:</a:t>
            </a:r>
          </a:p>
        </p:txBody>
      </p:sp>
    </p:spTree>
    <p:extLst>
      <p:ext uri="{BB962C8B-B14F-4D97-AF65-F5344CB8AC3E}">
        <p14:creationId xmlns:p14="http://schemas.microsoft.com/office/powerpoint/2010/main" val="124897262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618397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969179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18397" y="1042627"/>
            <a:ext cx="2124803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199" y="99060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Subject:</a:t>
            </a:r>
          </a:p>
        </p:txBody>
      </p:sp>
      <p:sp>
        <p:nvSpPr>
          <p:cNvPr id="9" name="Rectangle 8"/>
          <p:cNvSpPr/>
          <p:nvPr/>
        </p:nvSpPr>
        <p:spPr>
          <a:xfrm>
            <a:off x="618397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29200" y="528935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31408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Student Groupings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743200" y="990600"/>
            <a:ext cx="116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Teacher: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969179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25765" y="2436278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1: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62400" y="2436277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2: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6344" y="4739607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3: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38600" y="4739606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4: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14013" y="6974422"/>
            <a:ext cx="6510686" cy="23219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25765" y="6974422"/>
            <a:ext cx="2217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Notes/Observations:</a:t>
            </a:r>
          </a:p>
        </p:txBody>
      </p:sp>
    </p:spTree>
    <p:extLst>
      <p:ext uri="{BB962C8B-B14F-4D97-AF65-F5344CB8AC3E}">
        <p14:creationId xmlns:p14="http://schemas.microsoft.com/office/powerpoint/2010/main" val="348980688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9347" y="1128790"/>
            <a:ext cx="6563453" cy="42052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7447" y="1267361"/>
            <a:ext cx="28384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Primary Penmanship" panose="02000506000000020003" pitchFamily="2" charset="0"/>
              </a:rPr>
              <a:t>Focus:</a:t>
            </a:r>
          </a:p>
          <a:p>
            <a:r>
              <a:rPr lang="en-US" dirty="0">
                <a:latin typeface="KG Primary Penmanship" panose="02000506000000020003" pitchFamily="2" charset="0"/>
              </a:rPr>
              <a:t>Standards:</a:t>
            </a:r>
          </a:p>
          <a:p>
            <a:r>
              <a:rPr lang="en-US" dirty="0">
                <a:latin typeface="KG Primary Penmanship" panose="02000506000000020003" pitchFamily="2" charset="0"/>
              </a:rPr>
              <a:t>Text(s) to be used:</a:t>
            </a:r>
          </a:p>
          <a:p>
            <a:endParaRPr lang="en-US" dirty="0">
              <a:latin typeface="KG Primary Penmanship" panose="02000506000000020003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58426" y="448218"/>
            <a:ext cx="808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KG Primary Penmanship" panose="02000506000000020003" pitchFamily="2" charset="0"/>
              </a:rPr>
              <a:t>Week of:</a:t>
            </a:r>
          </a:p>
          <a:p>
            <a:r>
              <a:rPr lang="en-US" sz="1600" dirty="0">
                <a:latin typeface="KG Primary Penmanship" panose="02000506000000020003" pitchFamily="2" charset="0"/>
              </a:rPr>
              <a:t>Teacher: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394441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Curriculum Framework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076373"/>
              </p:ext>
            </p:extLst>
          </p:nvPr>
        </p:nvGraphicFramePr>
        <p:xfrm>
          <a:off x="762000" y="2286000"/>
          <a:ext cx="62484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7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0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Monday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Tuesday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Wednesday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Thursday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Friday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85800" y="4495800"/>
            <a:ext cx="28384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Primary Penmanship" panose="02000506000000020003" pitchFamily="2" charset="0"/>
              </a:rPr>
              <a:t>Assessment:</a:t>
            </a:r>
          </a:p>
          <a:p>
            <a:r>
              <a:rPr lang="en-US" dirty="0">
                <a:latin typeface="KG Primary Penmanship" panose="02000506000000020003" pitchFamily="2" charset="0"/>
              </a:rPr>
              <a:t>Notes: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05166" y="1128790"/>
            <a:ext cx="2241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Reading Workshop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83673" y="5486400"/>
            <a:ext cx="6563453" cy="38416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85799" y="5624971"/>
            <a:ext cx="2838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Primary Penmanship" panose="02000506000000020003" pitchFamily="2" charset="0"/>
              </a:rPr>
              <a:t>Centers:</a:t>
            </a: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817165"/>
              </p:ext>
            </p:extLst>
          </p:nvPr>
        </p:nvGraphicFramePr>
        <p:xfrm>
          <a:off x="746326" y="6568440"/>
          <a:ext cx="62484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4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2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2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Primary Penmanship" panose="02000506000000020003" pitchFamily="2" charset="0"/>
                        </a:rPr>
                        <a:t>Text/level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Primary Penmanship" panose="02000506000000020003" pitchFamily="2" charset="0"/>
                        </a:rPr>
                        <a:t>focus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Primary Penmanship" panose="02000506000000020003" pitchFamily="2" charset="0"/>
                        </a:rPr>
                        <a:t>Group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Primary Penmanship" panose="02000506000000020003" pitchFamily="2" charset="0"/>
                        </a:rPr>
                        <a:t>Group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Primary Penmanship" panose="02000506000000020003" pitchFamily="2" charset="0"/>
                        </a:rPr>
                        <a:t>Group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Primary Penmanship" panose="02000506000000020003" pitchFamily="2" charset="0"/>
                        </a:rPr>
                        <a:t>Group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Primary Penmanship" panose="02000506000000020003" pitchFamily="2" charset="0"/>
                        </a:rPr>
                        <a:t>Group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4244822" y="5486400"/>
            <a:ext cx="2917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Small Group Instruction</a:t>
            </a:r>
          </a:p>
        </p:txBody>
      </p:sp>
    </p:spTree>
    <p:extLst>
      <p:ext uri="{BB962C8B-B14F-4D97-AF65-F5344CB8AC3E}">
        <p14:creationId xmlns:p14="http://schemas.microsoft.com/office/powerpoint/2010/main" val="163150972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9347" y="533400"/>
            <a:ext cx="6563453" cy="42052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7447" y="671971"/>
            <a:ext cx="28384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Primary Penmanship" panose="02000506000000020003" pitchFamily="2" charset="0"/>
              </a:rPr>
              <a:t>Focus:</a:t>
            </a:r>
          </a:p>
          <a:p>
            <a:r>
              <a:rPr lang="en-US" dirty="0">
                <a:latin typeface="KG Primary Penmanship" panose="02000506000000020003" pitchFamily="2" charset="0"/>
              </a:rPr>
              <a:t>Standards:</a:t>
            </a:r>
          </a:p>
          <a:p>
            <a:r>
              <a:rPr lang="en-US" dirty="0">
                <a:latin typeface="KG Primary Penmanship" panose="02000506000000020003" pitchFamily="2" charset="0"/>
              </a:rPr>
              <a:t>Text(s) to be used:</a:t>
            </a:r>
          </a:p>
          <a:p>
            <a:endParaRPr lang="en-US" dirty="0">
              <a:latin typeface="KG Primary Penmanship" panose="02000506000000020003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45878"/>
              </p:ext>
            </p:extLst>
          </p:nvPr>
        </p:nvGraphicFramePr>
        <p:xfrm>
          <a:off x="762000" y="1690610"/>
          <a:ext cx="62484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7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0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Monday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Tuesday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Wednesday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Thursday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Friday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85800" y="3900410"/>
            <a:ext cx="28384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Primary Penmanship" panose="02000506000000020003" pitchFamily="2" charset="0"/>
              </a:rPr>
              <a:t>Assessment:</a:t>
            </a:r>
          </a:p>
          <a:p>
            <a:r>
              <a:rPr lang="en-US" dirty="0">
                <a:latin typeface="KG Primary Penmanship" panose="02000506000000020003" pitchFamily="2" charset="0"/>
              </a:rPr>
              <a:t>Notes: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05166" y="533400"/>
            <a:ext cx="2214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Writing Workshop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83673" y="4845151"/>
            <a:ext cx="6563453" cy="38416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237529" y="4845151"/>
            <a:ext cx="1925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Math Workshop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1773" y="4845151"/>
            <a:ext cx="28384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Primary Penmanship" panose="02000506000000020003" pitchFamily="2" charset="0"/>
              </a:rPr>
              <a:t>Focus:</a:t>
            </a:r>
          </a:p>
          <a:p>
            <a:r>
              <a:rPr lang="en-US" dirty="0">
                <a:latin typeface="KG Primary Penmanship" panose="02000506000000020003" pitchFamily="2" charset="0"/>
              </a:rPr>
              <a:t>Standards:</a:t>
            </a:r>
          </a:p>
          <a:p>
            <a:r>
              <a:rPr lang="en-US" dirty="0">
                <a:latin typeface="KG Primary Penmanship" panose="02000506000000020003" pitchFamily="2" charset="0"/>
              </a:rPr>
              <a:t>Manipulatives to be used:</a:t>
            </a:r>
          </a:p>
          <a:p>
            <a:endParaRPr lang="en-US" dirty="0">
              <a:latin typeface="KG Primary Penmanship" panose="02000506000000020003" pitchFamily="2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672958"/>
              </p:ext>
            </p:extLst>
          </p:nvPr>
        </p:nvGraphicFramePr>
        <p:xfrm>
          <a:off x="746326" y="5863790"/>
          <a:ext cx="62484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7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0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Monday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Tuesday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Wednesday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Thursday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Friday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70126" y="8073590"/>
            <a:ext cx="28384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Primary Penmanship" panose="02000506000000020003" pitchFamily="2" charset="0"/>
              </a:rPr>
              <a:t>Assessment:</a:t>
            </a:r>
          </a:p>
          <a:p>
            <a:r>
              <a:rPr lang="en-US" dirty="0">
                <a:latin typeface="KG Primary Penmanship" panose="02000506000000020003" pitchFamily="2" charset="0"/>
              </a:rPr>
              <a:t>Notes: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99347" y="8686800"/>
            <a:ext cx="2838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Primary Penmanship" panose="02000506000000020003" pitchFamily="2" charset="0"/>
              </a:rPr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247124424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14839" y="228600"/>
            <a:ext cx="366619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1400" dirty="0">
              <a:latin typeface="Janda Closer To Free" panose="02000503000000020003" pitchFamily="2" charset="0"/>
            </a:endParaRPr>
          </a:p>
          <a:p>
            <a:r>
              <a:rPr lang="en-US" dirty="0">
                <a:latin typeface="Janda Closer To Free" panose="02000503000000020003" pitchFamily="2" charset="0"/>
              </a:rPr>
              <a:t>School Year Curriculum Map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062060"/>
              </p:ext>
            </p:extLst>
          </p:nvPr>
        </p:nvGraphicFramePr>
        <p:xfrm>
          <a:off x="609600" y="965776"/>
          <a:ext cx="6553200" cy="7924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8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18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9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884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Subject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Writing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Janda Closer To Free" panose="02000503000000020003" pitchFamily="2" charset="0"/>
                        </a:rPr>
                        <a:t>August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Janda Closer To Free" panose="02000503000000020003" pitchFamily="2" charset="0"/>
                        </a:rPr>
                        <a:t>September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Janda Closer To Free" panose="02000503000000020003" pitchFamily="2" charset="0"/>
                        </a:rPr>
                        <a:t>October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Janda Closer To Free" panose="02000503000000020003" pitchFamily="2" charset="0"/>
                        </a:rPr>
                        <a:t>November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Janda Closer To Free" panose="02000503000000020003" pitchFamily="2" charset="0"/>
                        </a:rPr>
                        <a:t>December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1737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9555" y="1413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1.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94597" y="3022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99555" y="3064933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2.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94597" y="4673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99555" y="4715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3.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694597" y="6324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99555" y="6366933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4.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94597" y="7975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99555" y="8017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5.</a:t>
            </a:r>
          </a:p>
        </p:txBody>
      </p:sp>
    </p:spTree>
    <p:extLst>
      <p:ext uri="{BB962C8B-B14F-4D97-AF65-F5344CB8AC3E}">
        <p14:creationId xmlns:p14="http://schemas.microsoft.com/office/powerpoint/2010/main" val="400974287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14839" y="228600"/>
            <a:ext cx="366619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1400" dirty="0">
              <a:latin typeface="Janda Closer To Free" panose="02000503000000020003" pitchFamily="2" charset="0"/>
            </a:endParaRPr>
          </a:p>
          <a:p>
            <a:r>
              <a:rPr lang="en-US" dirty="0">
                <a:latin typeface="Janda Closer To Free" panose="02000503000000020003" pitchFamily="2" charset="0"/>
              </a:rPr>
              <a:t>School Year Curriculum Map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133287"/>
              </p:ext>
            </p:extLst>
          </p:nvPr>
        </p:nvGraphicFramePr>
        <p:xfrm>
          <a:off x="823737" y="990600"/>
          <a:ext cx="6248400" cy="7924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9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90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1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884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Writing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Subject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Janda Closer To Free" panose="02000503000000020003" pitchFamily="2" charset="0"/>
                        </a:rPr>
                        <a:t>January</a:t>
                      </a:r>
                      <a:endParaRPr lang="en-US" sz="1800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Janda Closer To Free" panose="02000503000000020003" pitchFamily="2" charset="0"/>
                        </a:rPr>
                        <a:t>February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Janda Closer To Free" panose="02000503000000020003" pitchFamily="2" charset="0"/>
                        </a:rPr>
                        <a:t>March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Janda Closer To Free" panose="02000503000000020003" pitchFamily="2" charset="0"/>
                        </a:rPr>
                        <a:t>April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Janda Closer To Free" panose="02000503000000020003" pitchFamily="2" charset="0"/>
                        </a:rPr>
                        <a:t>May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299002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14839" y="228600"/>
            <a:ext cx="366619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1400" dirty="0">
              <a:latin typeface="Janda Closer To Free" panose="02000503000000020003" pitchFamily="2" charset="0"/>
            </a:endParaRPr>
          </a:p>
          <a:p>
            <a:r>
              <a:rPr lang="en-US" dirty="0">
                <a:latin typeface="Janda Closer To Free" panose="02000503000000020003" pitchFamily="2" charset="0"/>
              </a:rPr>
              <a:t>School Year Curriculum Map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781716"/>
              </p:ext>
            </p:extLst>
          </p:nvPr>
        </p:nvGraphicFramePr>
        <p:xfrm>
          <a:off x="457200" y="1066800"/>
          <a:ext cx="6858000" cy="838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97000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August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September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October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November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December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700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Reading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700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Writing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700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Math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700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Social Studies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700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Science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03129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14839" y="228600"/>
            <a:ext cx="366619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1400" dirty="0">
              <a:latin typeface="Janda Closer To Free" panose="02000503000000020003" pitchFamily="2" charset="0"/>
            </a:endParaRPr>
          </a:p>
          <a:p>
            <a:r>
              <a:rPr lang="en-US" dirty="0">
                <a:latin typeface="Janda Closer To Free" panose="02000503000000020003" pitchFamily="2" charset="0"/>
              </a:rPr>
              <a:t>School Year Curriculum Map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135194"/>
              </p:ext>
            </p:extLst>
          </p:nvPr>
        </p:nvGraphicFramePr>
        <p:xfrm>
          <a:off x="457200" y="1066800"/>
          <a:ext cx="6858000" cy="838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97000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January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February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March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April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700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Reading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700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Writing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700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Math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700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Social Studies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700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Science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85120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71823" y="558164"/>
            <a:ext cx="364317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Important Reminders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894794"/>
              </p:ext>
            </p:extLst>
          </p:nvPr>
        </p:nvGraphicFramePr>
        <p:xfrm>
          <a:off x="685800" y="1143000"/>
          <a:ext cx="6629400" cy="8153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4847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1410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93736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14663" y="457200"/>
            <a:ext cx="17339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Janda Closer To Free" panose="02000503000000020003" pitchFamily="2" charset="0"/>
              </a:rPr>
              <a:t>WOW!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257083"/>
              </p:ext>
            </p:extLst>
          </p:nvPr>
        </p:nvGraphicFramePr>
        <p:xfrm>
          <a:off x="762000" y="1600200"/>
          <a:ext cx="6400800" cy="716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3256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256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256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256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256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42163" y="1162050"/>
            <a:ext cx="54789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Janda Closer To Free" panose="02000503000000020003" pitchFamily="2" charset="0"/>
              </a:rPr>
              <a:t>Each week, work to record one WOW for each student.</a:t>
            </a:r>
          </a:p>
        </p:txBody>
      </p:sp>
    </p:spTree>
    <p:extLst>
      <p:ext uri="{BB962C8B-B14F-4D97-AF65-F5344CB8AC3E}">
        <p14:creationId xmlns:p14="http://schemas.microsoft.com/office/powerpoint/2010/main" val="151804296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14663" y="457200"/>
            <a:ext cx="17339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Janda Closer To Free" panose="02000503000000020003" pitchFamily="2" charset="0"/>
              </a:rPr>
              <a:t>WOW!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968080"/>
              </p:ext>
            </p:extLst>
          </p:nvPr>
        </p:nvGraphicFramePr>
        <p:xfrm>
          <a:off x="762000" y="1600200"/>
          <a:ext cx="6400800" cy="777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9540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42163" y="1162050"/>
            <a:ext cx="54789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Janda Closer To Free" panose="02000503000000020003" pitchFamily="2" charset="0"/>
              </a:rPr>
              <a:t>Each week, work to record one WOW for each student.</a:t>
            </a:r>
          </a:p>
        </p:txBody>
      </p:sp>
    </p:spTree>
    <p:extLst>
      <p:ext uri="{BB962C8B-B14F-4D97-AF65-F5344CB8AC3E}">
        <p14:creationId xmlns:p14="http://schemas.microsoft.com/office/powerpoint/2010/main" val="364242781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1443335"/>
            <a:ext cx="6629400" cy="6140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4755" y="533400"/>
            <a:ext cx="4460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Workings towards my goals!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17964" y="457200"/>
            <a:ext cx="7494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Week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Of: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1371600"/>
            <a:ext cx="1253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My goal is:</a:t>
            </a:r>
          </a:p>
        </p:txBody>
      </p:sp>
      <p:sp>
        <p:nvSpPr>
          <p:cNvPr id="9" name="Rectangle 8"/>
          <p:cNvSpPr/>
          <p:nvPr/>
        </p:nvSpPr>
        <p:spPr>
          <a:xfrm>
            <a:off x="685800" y="213147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85800" y="3604123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5800" y="507676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85800" y="6549413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85800" y="802205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85800" y="2131478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Monday: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5800" y="3653135"/>
            <a:ext cx="10779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Tuesday: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5800" y="5105400"/>
            <a:ext cx="1400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Wednesday: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5800" y="6557665"/>
            <a:ext cx="1196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Thursday: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5800" y="8009930"/>
            <a:ext cx="87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Friday: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33400" y="987623"/>
            <a:ext cx="47531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  <a:latin typeface="Janda Closer To Free" panose="02000503000000020003" pitchFamily="2" charset="0"/>
              </a:rPr>
              <a:t>Record the steps you took to meet your goal each day.</a:t>
            </a:r>
          </a:p>
        </p:txBody>
      </p:sp>
    </p:spTree>
    <p:extLst>
      <p:ext uri="{BB962C8B-B14F-4D97-AF65-F5344CB8AC3E}">
        <p14:creationId xmlns:p14="http://schemas.microsoft.com/office/powerpoint/2010/main" val="401921210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1365013"/>
            <a:ext cx="6629400" cy="6140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2677" y="660396"/>
            <a:ext cx="33008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Janda Closer To Free" panose="02000503000000020003" pitchFamily="2" charset="0"/>
              </a:rPr>
              <a:t>Favorite Quotes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199" y="1295400"/>
            <a:ext cx="6477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Record quotes that motivate you below.  These can be used to help you keep going when you need a push!</a:t>
            </a:r>
          </a:p>
        </p:txBody>
      </p:sp>
      <p:sp>
        <p:nvSpPr>
          <p:cNvPr id="9" name="Rectangle 8"/>
          <p:cNvSpPr/>
          <p:nvPr/>
        </p:nvSpPr>
        <p:spPr>
          <a:xfrm>
            <a:off x="685800" y="213147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85800" y="3604123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5800" y="507676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85800" y="6549413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85800" y="802205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9386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21814" y="498157"/>
            <a:ext cx="562256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Professional Development Dreams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290143"/>
              </p:ext>
            </p:extLst>
          </p:nvPr>
        </p:nvGraphicFramePr>
        <p:xfrm>
          <a:off x="685800" y="1143000"/>
          <a:ext cx="6629400" cy="8153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0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8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069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Name/ Conference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Recommended by/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Why I want to attend: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069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069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069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069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069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6069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92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392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23140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1365013"/>
            <a:ext cx="6629400" cy="6140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0" y="2281756"/>
            <a:ext cx="2971800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152899" y="2281756"/>
            <a:ext cx="2971800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62000" y="5789078"/>
            <a:ext cx="2971800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152899" y="5789078"/>
            <a:ext cx="2971800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4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91948" y="649069"/>
            <a:ext cx="49434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Janda Closer To Free" panose="02000503000000020003" pitchFamily="2" charset="0"/>
              </a:rPr>
              <a:t>Visualizing our Class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388898" y="3962400"/>
            <a:ext cx="2945101" cy="3429000"/>
          </a:xfrm>
          <a:prstGeom prst="roundRect">
            <a:avLst/>
          </a:prstGeom>
          <a:solidFill>
            <a:schemeClr val="bg1"/>
          </a:solidFill>
          <a:ln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53707" y="4038600"/>
            <a:ext cx="2099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Janda Closer To Free" panose="02000503000000020003" pitchFamily="2" charset="0"/>
              </a:rPr>
              <a:t>name / picture: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1354583"/>
            <a:ext cx="3175648" cy="245541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527233" y="1394776"/>
            <a:ext cx="1492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Janda Closer To Free" panose="02000503000000020003" pitchFamily="2" charset="0"/>
              </a:rPr>
              <a:t>Teamwork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13848" y="1354582"/>
            <a:ext cx="3175648" cy="245541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985696" y="1354582"/>
            <a:ext cx="1517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Janda Closer To Free" panose="02000503000000020003" pitchFamily="2" charset="0"/>
              </a:rPr>
              <a:t>Motivators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04850" y="7543801"/>
            <a:ext cx="3175648" cy="176961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472898" y="7605357"/>
            <a:ext cx="1639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Janda Closer To Free" panose="02000503000000020003" pitchFamily="2" charset="0"/>
              </a:rPr>
              <a:t>Organization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032898" y="7533624"/>
            <a:ext cx="3175648" cy="176961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611535" y="7605357"/>
            <a:ext cx="2018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Janda Closer To Free" panose="02000503000000020003" pitchFamily="2" charset="0"/>
              </a:rPr>
              <a:t>To think about:</a:t>
            </a:r>
          </a:p>
        </p:txBody>
      </p:sp>
    </p:spTree>
    <p:extLst>
      <p:ext uri="{BB962C8B-B14F-4D97-AF65-F5344CB8AC3E}">
        <p14:creationId xmlns:p14="http://schemas.microsoft.com/office/powerpoint/2010/main" val="319491627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1365013"/>
            <a:ext cx="6629400" cy="6140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9" name="Rectangle 8"/>
          <p:cNvSpPr/>
          <p:nvPr/>
        </p:nvSpPr>
        <p:spPr>
          <a:xfrm>
            <a:off x="685800" y="213147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85800" y="3604123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5800" y="507676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85800" y="6549413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85800" y="802205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24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3000" y="634425"/>
            <a:ext cx="55235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Janda Closer To Free" panose="02000503000000020003" pitchFamily="2" charset="0"/>
              </a:rPr>
              <a:t>All About GREAT Teachers!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9600" y="8664714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Janda Closer To Free" panose="02000503000000020003" pitchFamily="2" charset="0"/>
              </a:rPr>
              <a:t>Draw yourself.  Surround yourself with words and phrases that describe great teachers.</a:t>
            </a:r>
          </a:p>
        </p:txBody>
      </p:sp>
    </p:spTree>
    <p:extLst>
      <p:ext uri="{BB962C8B-B14F-4D97-AF65-F5344CB8AC3E}">
        <p14:creationId xmlns:p14="http://schemas.microsoft.com/office/powerpoint/2010/main" val="1738424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033" y="634424"/>
            <a:ext cx="60381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Janda Closer To Free" panose="02000503000000020003" pitchFamily="2" charset="0"/>
              </a:rPr>
              <a:t>Being a GREAT team member!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9600" y="8382000"/>
            <a:ext cx="670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Janda Closer To Free" panose="02000503000000020003" pitchFamily="2" charset="0"/>
              </a:rPr>
              <a:t>Draw a picture of you working with your team.  Surround your picture with words and phrases that tell about being a positive member of a team.</a:t>
            </a:r>
          </a:p>
        </p:txBody>
      </p:sp>
    </p:spTree>
    <p:extLst>
      <p:ext uri="{BB962C8B-B14F-4D97-AF65-F5344CB8AC3E}">
        <p14:creationId xmlns:p14="http://schemas.microsoft.com/office/powerpoint/2010/main" val="3880689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</TotalTime>
  <Words>1880</Words>
  <Application>Microsoft Office PowerPoint</Application>
  <PresentationFormat>Custom</PresentationFormat>
  <Paragraphs>703</Paragraphs>
  <Slides>70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6" baseType="lpstr">
      <vt:lpstr>Arial</vt:lpstr>
      <vt:lpstr>Calibri</vt:lpstr>
      <vt:lpstr>Janda Closer To Free</vt:lpstr>
      <vt:lpstr>KG Miss Kindergarten</vt:lpstr>
      <vt:lpstr>KG Primary Penmanship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</dc:title>
  <dc:creator>Cathy Henry</dc:creator>
  <cp:lastModifiedBy>Cathy Henry</cp:lastModifiedBy>
  <cp:revision>57</cp:revision>
  <cp:lastPrinted>2016-05-27T14:01:02Z</cp:lastPrinted>
  <dcterms:created xsi:type="dcterms:W3CDTF">2016-05-25T18:16:05Z</dcterms:created>
  <dcterms:modified xsi:type="dcterms:W3CDTF">2020-06-19T15:01:48Z</dcterms:modified>
</cp:coreProperties>
</file>