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4" r:id="rId3"/>
    <p:sldId id="323" r:id="rId4"/>
    <p:sldId id="316" r:id="rId5"/>
    <p:sldId id="322" r:id="rId6"/>
    <p:sldId id="315" r:id="rId7"/>
    <p:sldId id="317" r:id="rId8"/>
    <p:sldId id="332" r:id="rId9"/>
    <p:sldId id="266" r:id="rId10"/>
    <p:sldId id="289" r:id="rId11"/>
    <p:sldId id="285" r:id="rId12"/>
    <p:sldId id="325" r:id="rId13"/>
    <p:sldId id="371" r:id="rId14"/>
    <p:sldId id="258" r:id="rId15"/>
    <p:sldId id="326" r:id="rId16"/>
    <p:sldId id="327" r:id="rId17"/>
    <p:sldId id="328" r:id="rId18"/>
    <p:sldId id="279" r:id="rId19"/>
    <p:sldId id="303" r:id="rId20"/>
    <p:sldId id="330" r:id="rId21"/>
    <p:sldId id="331" r:id="rId22"/>
    <p:sldId id="329" r:id="rId23"/>
    <p:sldId id="370" r:id="rId24"/>
    <p:sldId id="360" r:id="rId25"/>
    <p:sldId id="333" r:id="rId26"/>
    <p:sldId id="334" r:id="rId27"/>
    <p:sldId id="321" r:id="rId28"/>
    <p:sldId id="372" r:id="rId29"/>
    <p:sldId id="361" r:id="rId30"/>
    <p:sldId id="359" r:id="rId31"/>
    <p:sldId id="362" r:id="rId32"/>
    <p:sldId id="335" r:id="rId33"/>
    <p:sldId id="336" r:id="rId34"/>
    <p:sldId id="337" r:id="rId35"/>
    <p:sldId id="357" r:id="rId36"/>
    <p:sldId id="338" r:id="rId37"/>
    <p:sldId id="339" r:id="rId38"/>
    <p:sldId id="259" r:id="rId39"/>
    <p:sldId id="353" r:id="rId40"/>
    <p:sldId id="354" r:id="rId41"/>
    <p:sldId id="355" r:id="rId42"/>
    <p:sldId id="367" r:id="rId43"/>
    <p:sldId id="292" r:id="rId44"/>
    <p:sldId id="340" r:id="rId45"/>
    <p:sldId id="341" r:id="rId46"/>
    <p:sldId id="293" r:id="rId47"/>
    <p:sldId id="373" r:id="rId48"/>
    <p:sldId id="364" r:id="rId49"/>
    <p:sldId id="358" r:id="rId50"/>
    <p:sldId id="295" r:id="rId51"/>
    <p:sldId id="343" r:id="rId52"/>
    <p:sldId id="344" r:id="rId53"/>
    <p:sldId id="365" r:id="rId54"/>
    <p:sldId id="363" r:id="rId55"/>
    <p:sldId id="366" r:id="rId56"/>
    <p:sldId id="369" r:id="rId57"/>
    <p:sldId id="345" r:id="rId58"/>
    <p:sldId id="301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262" r:id="rId67"/>
    <p:sldId id="263" r:id="rId68"/>
    <p:sldId id="356" r:id="rId69"/>
    <p:sldId id="282" r:id="rId70"/>
    <p:sldId id="271" r:id="rId71"/>
    <p:sldId id="368" r:id="rId72"/>
    <p:sldId id="287" r:id="rId73"/>
    <p:sldId id="281" r:id="rId74"/>
    <p:sldId id="283" r:id="rId7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FDD"/>
    <a:srgbClr val="D9D0CC"/>
    <a:srgbClr val="D5B8C1"/>
    <a:srgbClr val="D9E6E0"/>
    <a:srgbClr val="E3E9C5"/>
    <a:srgbClr val="CAD590"/>
    <a:srgbClr val="C4CD88"/>
    <a:srgbClr val="FBDDB1"/>
    <a:srgbClr val="E8C2C5"/>
    <a:srgbClr val="FBE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9C69-C941-4734-A812-63EEE4C5A250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DC9-E11A-47BF-BF99-72F2DC95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4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9C69-C941-4734-A812-63EEE4C5A250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DC9-E11A-47BF-BF99-72F2DC95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6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9C69-C941-4734-A812-63EEE4C5A250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DC9-E11A-47BF-BF99-72F2DC95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8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9C69-C941-4734-A812-63EEE4C5A250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DC9-E11A-47BF-BF99-72F2DC95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5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9C69-C941-4734-A812-63EEE4C5A250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DC9-E11A-47BF-BF99-72F2DC95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9C69-C941-4734-A812-63EEE4C5A250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DC9-E11A-47BF-BF99-72F2DC95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5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9C69-C941-4734-A812-63EEE4C5A250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DC9-E11A-47BF-BF99-72F2DC95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1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9C69-C941-4734-A812-63EEE4C5A250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DC9-E11A-47BF-BF99-72F2DC95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0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9C69-C941-4734-A812-63EEE4C5A250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DC9-E11A-47BF-BF99-72F2DC95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5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9C69-C941-4734-A812-63EEE4C5A250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DC9-E11A-47BF-BF99-72F2DC95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4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9C69-C941-4734-A812-63EEE4C5A250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DDC9-E11A-47BF-BF99-72F2DC95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19C69-C941-4734-A812-63EEE4C5A250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4DDC9-E11A-47BF-BF99-72F2DC957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9986" y="5230505"/>
            <a:ext cx="566533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0" dirty="0">
                <a:ln w="2857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KG Be Still And Know" panose="02000503000000020004" pitchFamily="2" charset="0"/>
              </a:rPr>
              <a:t>Planning</a:t>
            </a:r>
          </a:p>
          <a:p>
            <a:pPr algn="ctr"/>
            <a:r>
              <a:rPr lang="en-US" sz="10500" dirty="0">
                <a:ln w="2857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KG Be Still And Know" panose="02000503000000020004" pitchFamily="2" charset="0"/>
              </a:rPr>
              <a:t>Binder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684" y="2057400"/>
            <a:ext cx="6477000" cy="2362200"/>
          </a:xfrm>
          <a:prstGeom prst="rect">
            <a:avLst/>
          </a:prstGeom>
          <a:solidFill>
            <a:schemeClr val="bg1"/>
          </a:solidFill>
          <a:ln>
            <a:solidFill>
              <a:srgbClr val="1E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F9B6A6-A1BC-4FB1-A3B0-8A10629F0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724">
            <a:off x="4579" y="391080"/>
            <a:ext cx="6235194" cy="15365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C7A1D3-7B57-3F0D-3F13-CC02A986D7E5}"/>
              </a:ext>
            </a:extLst>
          </p:cNvPr>
          <p:cNvSpPr txBox="1"/>
          <p:nvPr/>
        </p:nvSpPr>
        <p:spPr>
          <a:xfrm>
            <a:off x="4531896" y="9593178"/>
            <a:ext cx="3011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07858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32233D-16F2-4813-BE13-64BB6FFE9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6998" y="666748"/>
            <a:ext cx="2209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Tracking Growth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400" y="1295400"/>
            <a:ext cx="5943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4400" y="4038600"/>
            <a:ext cx="5943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6781800"/>
            <a:ext cx="5943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95333" y="1535668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41910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5584" y="69342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</p:spTree>
    <p:extLst>
      <p:ext uri="{BB962C8B-B14F-4D97-AF65-F5344CB8AC3E}">
        <p14:creationId xmlns:p14="http://schemas.microsoft.com/office/powerpoint/2010/main" val="117420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7F82BC-74BD-4AB7-9776-A8727EC71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3677" y="685798"/>
            <a:ext cx="339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 Still And Know" panose="02000503000000020004" pitchFamily="2" charset="0"/>
              </a:rPr>
              <a:t>My Mission Statement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1295400"/>
            <a:ext cx="6096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374348"/>
            <a:ext cx="187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 a teacher, I am: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" y="4038600"/>
            <a:ext cx="6096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4117548"/>
            <a:ext cx="245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My goal as a teacher is: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6781800"/>
            <a:ext cx="6096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4400" y="6860748"/>
            <a:ext cx="219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To meet my goal, I will:</a:t>
            </a:r>
          </a:p>
        </p:txBody>
      </p:sp>
    </p:spTree>
    <p:extLst>
      <p:ext uri="{BB962C8B-B14F-4D97-AF65-F5344CB8AC3E}">
        <p14:creationId xmlns:p14="http://schemas.microsoft.com/office/powerpoint/2010/main" val="316034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DCC2BB-726D-45E2-A05C-BAA473430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700" y="990600"/>
            <a:ext cx="6476999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KG Be Still And Know" panose="02000503000000020004" pitchFamily="2" charset="0"/>
              </a:rPr>
              <a:t>___________________’s Mission Statement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Watermelon Script" pitchFamily="2" charset="0"/>
              </a:rPr>
              <a:t> </a:t>
            </a:r>
            <a:r>
              <a:rPr lang="en-US" sz="2800" dirty="0">
                <a:latin typeface="KG Falling Slowly" panose="02000503000000020004" pitchFamily="2" charset="0"/>
              </a:rPr>
              <a:t>I am __________________________________.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am __________________________________.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am __________________________________.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want to 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want to 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want to 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will 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will 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will 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 Date:  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9214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5615" y="9583892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3415" y="442977"/>
            <a:ext cx="113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4103" y="448856"/>
            <a:ext cx="173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Be Still And Know" panose="02000503000000020004" pitchFamily="2" charset="0"/>
              </a:rPr>
              <a:t>Class Pictures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50A5762-5E81-6975-F1F9-D307BDB98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0304"/>
              </p:ext>
            </p:extLst>
          </p:nvPr>
        </p:nvGraphicFramePr>
        <p:xfrm>
          <a:off x="606972" y="740981"/>
          <a:ext cx="6495396" cy="889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849">
                  <a:extLst>
                    <a:ext uri="{9D8B030D-6E8A-4147-A177-3AD203B41FA5}">
                      <a16:colId xmlns:a16="http://schemas.microsoft.com/office/drawing/2014/main" val="571016751"/>
                    </a:ext>
                  </a:extLst>
                </a:gridCol>
                <a:gridCol w="1623849">
                  <a:extLst>
                    <a:ext uri="{9D8B030D-6E8A-4147-A177-3AD203B41FA5}">
                      <a16:colId xmlns:a16="http://schemas.microsoft.com/office/drawing/2014/main" val="1032792288"/>
                    </a:ext>
                  </a:extLst>
                </a:gridCol>
                <a:gridCol w="1623849">
                  <a:extLst>
                    <a:ext uri="{9D8B030D-6E8A-4147-A177-3AD203B41FA5}">
                      <a16:colId xmlns:a16="http://schemas.microsoft.com/office/drawing/2014/main" val="3101907818"/>
                    </a:ext>
                  </a:extLst>
                </a:gridCol>
                <a:gridCol w="1623849">
                  <a:extLst>
                    <a:ext uri="{9D8B030D-6E8A-4147-A177-3AD203B41FA5}">
                      <a16:colId xmlns:a16="http://schemas.microsoft.com/office/drawing/2014/main" val="3177155008"/>
                    </a:ext>
                  </a:extLst>
                </a:gridCol>
              </a:tblGrid>
              <a:tr h="17799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71922"/>
                  </a:ext>
                </a:extLst>
              </a:tr>
              <a:tr h="17799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386283"/>
                  </a:ext>
                </a:extLst>
              </a:tr>
              <a:tr h="17799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11164"/>
                  </a:ext>
                </a:extLst>
              </a:tr>
              <a:tr h="17799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704904"/>
                  </a:ext>
                </a:extLst>
              </a:tr>
              <a:tr h="17799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0136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94A009B-AADA-16D7-67F6-6957EC288165}"/>
              </a:ext>
            </a:extLst>
          </p:cNvPr>
          <p:cNvSpPr/>
          <p:nvPr/>
        </p:nvSpPr>
        <p:spPr>
          <a:xfrm>
            <a:off x="729113" y="2215055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D30D5-8758-F1C4-C133-2F7E5A8FC231}"/>
              </a:ext>
            </a:extLst>
          </p:cNvPr>
          <p:cNvSpPr/>
          <p:nvPr/>
        </p:nvSpPr>
        <p:spPr>
          <a:xfrm>
            <a:off x="729113" y="4006764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2B0CD1-43D1-FEF9-5DCE-2F61AB57ADE5}"/>
              </a:ext>
            </a:extLst>
          </p:cNvPr>
          <p:cNvSpPr/>
          <p:nvPr/>
        </p:nvSpPr>
        <p:spPr>
          <a:xfrm>
            <a:off x="729113" y="5766941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51E13B-386D-812C-500D-C797BBEE3CD9}"/>
              </a:ext>
            </a:extLst>
          </p:cNvPr>
          <p:cNvSpPr/>
          <p:nvPr/>
        </p:nvSpPr>
        <p:spPr>
          <a:xfrm>
            <a:off x="729113" y="7550767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F0754A-CE81-E935-B6E4-B2181BBACD2F}"/>
              </a:ext>
            </a:extLst>
          </p:cNvPr>
          <p:cNvSpPr/>
          <p:nvPr/>
        </p:nvSpPr>
        <p:spPr>
          <a:xfrm>
            <a:off x="729113" y="9334593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06C61E-037C-953C-FFDE-BBF89D78451F}"/>
              </a:ext>
            </a:extLst>
          </p:cNvPr>
          <p:cNvSpPr/>
          <p:nvPr/>
        </p:nvSpPr>
        <p:spPr>
          <a:xfrm>
            <a:off x="2363473" y="2212106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07F651-91FA-EACA-C495-D1D6A01C78CA}"/>
              </a:ext>
            </a:extLst>
          </p:cNvPr>
          <p:cNvSpPr/>
          <p:nvPr/>
        </p:nvSpPr>
        <p:spPr>
          <a:xfrm>
            <a:off x="2363473" y="4003815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FC820B-B4B0-F529-918C-A9ADE2DF2379}"/>
              </a:ext>
            </a:extLst>
          </p:cNvPr>
          <p:cNvSpPr/>
          <p:nvPr/>
        </p:nvSpPr>
        <p:spPr>
          <a:xfrm>
            <a:off x="2363473" y="5763992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36A251-2983-1D36-750B-B6E4E1AF1968}"/>
              </a:ext>
            </a:extLst>
          </p:cNvPr>
          <p:cNvSpPr/>
          <p:nvPr/>
        </p:nvSpPr>
        <p:spPr>
          <a:xfrm>
            <a:off x="2363473" y="7547818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F86C70-65E2-7052-E956-7854D546F47E}"/>
              </a:ext>
            </a:extLst>
          </p:cNvPr>
          <p:cNvSpPr/>
          <p:nvPr/>
        </p:nvSpPr>
        <p:spPr>
          <a:xfrm>
            <a:off x="2363473" y="9331644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EC8506-7BA8-EBCC-CB0B-49954D811133}"/>
              </a:ext>
            </a:extLst>
          </p:cNvPr>
          <p:cNvSpPr/>
          <p:nvPr/>
        </p:nvSpPr>
        <p:spPr>
          <a:xfrm>
            <a:off x="3982067" y="2209157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5997A7-4A20-09A0-B3D5-E30DF24AFCE9}"/>
              </a:ext>
            </a:extLst>
          </p:cNvPr>
          <p:cNvSpPr/>
          <p:nvPr/>
        </p:nvSpPr>
        <p:spPr>
          <a:xfrm>
            <a:off x="3982067" y="4000866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E2185-91EC-F494-FDA3-CEC515205958}"/>
              </a:ext>
            </a:extLst>
          </p:cNvPr>
          <p:cNvSpPr/>
          <p:nvPr/>
        </p:nvSpPr>
        <p:spPr>
          <a:xfrm>
            <a:off x="3982067" y="5761043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58FD08-7F22-6791-0021-55FB7C21AC6F}"/>
              </a:ext>
            </a:extLst>
          </p:cNvPr>
          <p:cNvSpPr/>
          <p:nvPr/>
        </p:nvSpPr>
        <p:spPr>
          <a:xfrm>
            <a:off x="3982067" y="7544869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DEAB30-BE3E-C0D3-6094-F6444B8A40A7}"/>
              </a:ext>
            </a:extLst>
          </p:cNvPr>
          <p:cNvSpPr/>
          <p:nvPr/>
        </p:nvSpPr>
        <p:spPr>
          <a:xfrm>
            <a:off x="3982067" y="9328695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3ADB1A-A108-74D7-69E9-AC8D74D4CB49}"/>
              </a:ext>
            </a:extLst>
          </p:cNvPr>
          <p:cNvSpPr/>
          <p:nvPr/>
        </p:nvSpPr>
        <p:spPr>
          <a:xfrm>
            <a:off x="5616427" y="2206208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DCD4F0-8930-18DF-2EF5-7974CFBBC0DB}"/>
              </a:ext>
            </a:extLst>
          </p:cNvPr>
          <p:cNvSpPr/>
          <p:nvPr/>
        </p:nvSpPr>
        <p:spPr>
          <a:xfrm>
            <a:off x="5616427" y="3997917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7C959B-3041-013B-44D4-E4CC7A003CCD}"/>
              </a:ext>
            </a:extLst>
          </p:cNvPr>
          <p:cNvSpPr/>
          <p:nvPr/>
        </p:nvSpPr>
        <p:spPr>
          <a:xfrm>
            <a:off x="5616427" y="5758094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87BDA8-515E-0835-C2BD-CF7B11A43F27}"/>
              </a:ext>
            </a:extLst>
          </p:cNvPr>
          <p:cNvSpPr/>
          <p:nvPr/>
        </p:nvSpPr>
        <p:spPr>
          <a:xfrm>
            <a:off x="5616427" y="7541920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65D2F8-885C-68AD-A7D5-A9C8A7AC63CF}"/>
              </a:ext>
            </a:extLst>
          </p:cNvPr>
          <p:cNvSpPr/>
          <p:nvPr/>
        </p:nvSpPr>
        <p:spPr>
          <a:xfrm>
            <a:off x="5616427" y="9325746"/>
            <a:ext cx="1371600" cy="260131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05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5600" y="468868"/>
            <a:ext cx="339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Be Still And Know" panose="02000503000000020004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173" y="1068940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4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5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6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7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8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9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10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13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14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46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621" y="438090"/>
            <a:ext cx="3745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361" y="1042210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15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16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17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18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19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20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23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24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25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26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27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28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63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8741" y="495752"/>
            <a:ext cx="339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Be Still And Know" panose="02000503000000020004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477" y="1137618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29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30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94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5600" y="483081"/>
            <a:ext cx="339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Be Still And Know" panose="02000503000000020004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086" y="1124947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846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97" y="1042627"/>
            <a:ext cx="3185440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301" y="1047690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73016" y="454995"/>
            <a:ext cx="336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 Still And Know" panose="02000503000000020004" pitchFamily="2" charset="0"/>
              </a:rPr>
              <a:t>Student Contact Form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36582" y="1042628"/>
            <a:ext cx="3088117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12721" y="1047690"/>
            <a:ext cx="116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Contacts::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2469176"/>
          <a:ext cx="649224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736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91582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800" y="528935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589" y="528935"/>
            <a:ext cx="2604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Transportation List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589" y="1136791"/>
          <a:ext cx="6629411" cy="822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77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bus 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after school 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parent pick-up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49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7966" y="4936984"/>
            <a:ext cx="580575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0" dirty="0">
                <a:ln w="3810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Data</a:t>
            </a:r>
          </a:p>
          <a:p>
            <a:pPr algn="ctr"/>
            <a:r>
              <a:rPr lang="en-US" sz="10500" dirty="0">
                <a:ln w="3810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Tracking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53E76E-40E8-43A2-9BD1-5AE611B88763}"/>
              </a:ext>
            </a:extLst>
          </p:cNvPr>
          <p:cNvSpPr/>
          <p:nvPr/>
        </p:nvSpPr>
        <p:spPr>
          <a:xfrm>
            <a:off x="723684" y="2057400"/>
            <a:ext cx="6477000" cy="2362200"/>
          </a:xfrm>
          <a:prstGeom prst="rect">
            <a:avLst/>
          </a:prstGeom>
          <a:solidFill>
            <a:schemeClr val="bg1"/>
          </a:solidFill>
          <a:ln>
            <a:solidFill>
              <a:srgbClr val="1E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3F558-08FC-4465-AADD-78E8E8963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724">
            <a:off x="4579" y="391080"/>
            <a:ext cx="6235194" cy="15365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259AA0-DF77-C950-7B55-328906425F1E}"/>
              </a:ext>
            </a:extLst>
          </p:cNvPr>
          <p:cNvSpPr txBox="1"/>
          <p:nvPr/>
        </p:nvSpPr>
        <p:spPr>
          <a:xfrm>
            <a:off x="4531896" y="9593178"/>
            <a:ext cx="3011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84559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589" y="1136788"/>
          <a:ext cx="6629411" cy="815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7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9B051A-F9CB-6959-469D-1A5B5B19284D}"/>
              </a:ext>
            </a:extLst>
          </p:cNvPr>
          <p:cNvSpPr txBox="1"/>
          <p:nvPr/>
        </p:nvSpPr>
        <p:spPr>
          <a:xfrm>
            <a:off x="4114800" y="528935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82952-027C-CB66-ACB8-7CCD78E763DA}"/>
              </a:ext>
            </a:extLst>
          </p:cNvPr>
          <p:cNvSpPr txBox="1"/>
          <p:nvPr/>
        </p:nvSpPr>
        <p:spPr>
          <a:xfrm>
            <a:off x="609589" y="528935"/>
            <a:ext cx="2604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Transportation List</a:t>
            </a:r>
          </a:p>
        </p:txBody>
      </p:sp>
    </p:spTree>
    <p:extLst>
      <p:ext uri="{BB962C8B-B14F-4D97-AF65-F5344CB8AC3E}">
        <p14:creationId xmlns:p14="http://schemas.microsoft.com/office/powerpoint/2010/main" val="1721064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897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16215" y="528935"/>
            <a:ext cx="149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589" y="528481"/>
            <a:ext cx="207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Class Birthdays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589" y="1136788"/>
          <a:ext cx="6400811" cy="815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7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398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3" y="950751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0415" y="513545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589" y="513545"/>
            <a:ext cx="207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Class Birthdays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589" y="1136778"/>
          <a:ext cx="6553210" cy="82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74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will be turning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91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9849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3415" y="498157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3159" y="498157"/>
            <a:ext cx="207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Class Birthdays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028700"/>
          <a:ext cx="6705600" cy="82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12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51917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0804" y="467380"/>
            <a:ext cx="151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498157"/>
            <a:ext cx="2917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Emergency Procedures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801226"/>
              </p:ext>
            </p:extLst>
          </p:nvPr>
        </p:nvGraphicFramePr>
        <p:xfrm>
          <a:off x="609599" y="1028700"/>
          <a:ext cx="6484883" cy="852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4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This classroom is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Office number:</a:t>
                      </a:r>
                    </a:p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Who to go to for help: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Fire drill procedures: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Tornado procedures: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Lockdown procedures: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Other information: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842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228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3" y="9458647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86194" y="492258"/>
            <a:ext cx="119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Subject: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523036"/>
            <a:ext cx="2417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Assignment Check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91713"/>
              </p:ext>
            </p:extLst>
          </p:nvPr>
        </p:nvGraphicFramePr>
        <p:xfrm>
          <a:off x="609589" y="1136779"/>
          <a:ext cx="6553211" cy="818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28668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81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3" y="940350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523036"/>
            <a:ext cx="3188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Missing Assignments Log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589" y="1136778"/>
          <a:ext cx="6553210" cy="823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871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missing assignment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 completed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698CFB-632C-7557-7070-6ADCB24B7A9D}"/>
              </a:ext>
            </a:extLst>
          </p:cNvPr>
          <p:cNvSpPr txBox="1"/>
          <p:nvPr/>
        </p:nvSpPr>
        <p:spPr>
          <a:xfrm>
            <a:off x="4481247" y="492258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</p:spTree>
    <p:extLst>
      <p:ext uri="{BB962C8B-B14F-4D97-AF65-F5344CB8AC3E}">
        <p14:creationId xmlns:p14="http://schemas.microsoft.com/office/powerpoint/2010/main" val="18324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97" y="1042627"/>
            <a:ext cx="2124803" cy="2994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46254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36" y="1062335"/>
            <a:ext cx="2230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Medical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Glasses:   Y 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Seizures:  Y 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Allergies:  Y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Meds:  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Notes: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4343399"/>
            <a:ext cx="6593834" cy="1008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31190" y="461428"/>
            <a:ext cx="1203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536975"/>
            <a:ext cx="209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IEP at a Glance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69721" y="1044714"/>
            <a:ext cx="4254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Grade:  ______ Teacher:  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Eligibility:  _____________________________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TOS: ___________________________________</a:t>
            </a:r>
            <a:endParaRPr lang="en-US" dirty="0">
              <a:latin typeface="KG Primary Penmanship" panose="02000506000000020003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8397" y="5486400"/>
            <a:ext cx="324305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467350"/>
            <a:ext cx="3243052" cy="1543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69722" y="2436278"/>
            <a:ext cx="4342509" cy="1601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4375" y="4343842"/>
            <a:ext cx="2651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Behavior Plan     Y     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Notes: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69723" y="2436278"/>
            <a:ext cx="4342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Primary Penmanship" panose="02000506000000020003" pitchFamily="2" charset="0"/>
              </a:rPr>
              <a:t>Supports</a:t>
            </a:r>
          </a:p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SLP      OT      PT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Assistive Tech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Transportation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397" y="5486400"/>
            <a:ext cx="120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Strengths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9179" y="5486400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Areas of Need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397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8836" y="7205008"/>
            <a:ext cx="33986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Parent Contact: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Name:  ________________________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Number:  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E-mail:  _______________________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Other: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88760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88760" y="714785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Suggested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136826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2174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0804" y="467380"/>
            <a:ext cx="151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498157"/>
            <a:ext cx="279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Conference Reminders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028700"/>
          <a:ext cx="6705600" cy="82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581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1630" y="416867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416867"/>
            <a:ext cx="310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Be Still And Know" panose="02000503000000020004" pitchFamily="2" charset="0"/>
              </a:rPr>
              <a:t>Case Conference Reminders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028700"/>
          <a:ext cx="6705600" cy="82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94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05402-CA4D-4C00-9877-2385EB2C3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607156"/>
            <a:ext cx="4523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bg1"/>
                  </a:solidFill>
                </a:ln>
                <a:latin typeface="KG Be Still And Know" panose="02000503000000020004" pitchFamily="2" charset="0"/>
              </a:rPr>
              <a:t>Goals for this year…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9555" y="1371434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1.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99555" y="3022434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2.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9555" y="4694767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3.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99555" y="6345767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4.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99555" y="7996767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311291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97" y="1042627"/>
            <a:ext cx="3185440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461364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397" y="1047991"/>
            <a:ext cx="155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32157" y="483016"/>
            <a:ext cx="2369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Student Schedules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36582" y="1042628"/>
            <a:ext cx="3088117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47382" y="1048290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70560" y="2581646"/>
          <a:ext cx="6492240" cy="6729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0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672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488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3649" y="392666"/>
            <a:ext cx="281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Be Still And Know" panose="02000503000000020004" pitchFamily="2" charset="0"/>
              </a:rPr>
              <a:t>Behavior Documentation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4571" y="880201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371600"/>
          <a:ext cx="6476998" cy="792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follow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up info.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action taken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6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behavior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19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8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303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8" y="941851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9315" y="458820"/>
            <a:ext cx="281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Be Still And Know" panose="02000503000000020004" pitchFamily="2" charset="0"/>
              </a:rPr>
              <a:t>Behavior Documentation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086" y="950269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371600"/>
          <a:ext cx="6400800" cy="792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follow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up info.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action taken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6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behavior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19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8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401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1698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9902" y="519446"/>
            <a:ext cx="281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Be Still And Know" panose="02000503000000020004" pitchFamily="2" charset="0"/>
              </a:rPr>
              <a:t>Behavior Documentation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2459" y="949067"/>
            <a:ext cx="618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Student:  ______________________ Teacher: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371600"/>
          <a:ext cx="6476998" cy="792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follow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up info.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parent communication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6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action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taken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19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behavior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680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003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997" y="580198"/>
            <a:ext cx="1967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 Still And Know" panose="02000503000000020004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169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Don’t forget!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4597" y="3022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125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Copy me!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94597" y="4673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166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Get in touch!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94597" y="6324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120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To make!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4597" y="7975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3652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Looking ahead to next week!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694634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</p:spTree>
    <p:extLst>
      <p:ext uri="{BB962C8B-B14F-4D97-AF65-F5344CB8AC3E}">
        <p14:creationId xmlns:p14="http://schemas.microsoft.com/office/powerpoint/2010/main" val="3935246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39570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997" y="578372"/>
            <a:ext cx="1967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 Still And Know" panose="02000503000000020004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121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Monday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4597" y="3022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121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Tuesday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94597" y="4673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163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Wednesday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94597" y="6324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135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Thursday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4597" y="7975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90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Friday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677697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</p:spTree>
    <p:extLst>
      <p:ext uri="{BB962C8B-B14F-4D97-AF65-F5344CB8AC3E}">
        <p14:creationId xmlns:p14="http://schemas.microsoft.com/office/powerpoint/2010/main" val="33462312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94597" y="4038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48519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597" y="622805"/>
            <a:ext cx="1967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 Still And Know" panose="02000503000000020004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60392" y="1519535"/>
            <a:ext cx="121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Monday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8017" y="4110335"/>
            <a:ext cx="121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Tuesday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715634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4597" y="67818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14400" y="6929735"/>
            <a:ext cx="163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1449576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94597" y="4038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48355" y="952053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597" y="635912"/>
            <a:ext cx="1967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 Still And Know" panose="02000503000000020004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60392" y="1519535"/>
            <a:ext cx="135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Thursday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8017" y="4110335"/>
            <a:ext cx="90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Friday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666690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4597" y="67818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14400" y="6929735"/>
            <a:ext cx="232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Saturday/Sunday</a:t>
            </a:r>
          </a:p>
        </p:txBody>
      </p:sp>
    </p:spTree>
    <p:extLst>
      <p:ext uri="{BB962C8B-B14F-4D97-AF65-F5344CB8AC3E}">
        <p14:creationId xmlns:p14="http://schemas.microsoft.com/office/powerpoint/2010/main" val="1170143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0435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6078" y="654044"/>
            <a:ext cx="39448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 Still And Know" panose="02000503000000020004" pitchFamily="2" charset="0"/>
              </a:rPr>
              <a:t>Passwords to Remember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23947"/>
              </p:ext>
            </p:extLst>
          </p:nvPr>
        </p:nvGraphicFramePr>
        <p:xfrm>
          <a:off x="685800" y="1447796"/>
          <a:ext cx="6477000" cy="77724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web 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log</a:t>
                      </a:r>
                      <a:r>
                        <a:rPr lang="en-US" sz="2400" b="0" baseline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 in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password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www.thecurriculumcorner.com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 needed!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 needed!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635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5250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0537" y="594832"/>
            <a:ext cx="30487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 Still And Know" panose="02000503000000020004" pitchFamily="2" charset="0"/>
              </a:rPr>
              <a:t>Books to Purchase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452215"/>
              </p:ext>
            </p:extLst>
          </p:nvPr>
        </p:nvGraphicFramePr>
        <p:xfrm>
          <a:off x="685800" y="1447796"/>
          <a:ext cx="6477000" cy="784860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2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author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genre/unit</a:t>
                      </a:r>
                      <a:r>
                        <a:rPr lang="en-US" b="0" baseline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 of study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49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F8422F1-DCD8-4C25-810E-A3051E974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1371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1.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2000" y="3022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2.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2000" y="4673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3.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2000" y="6324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4.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2000" y="7975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4009742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1749" y="945616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047" y="638277"/>
            <a:ext cx="442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Professional Resources to Purchase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68031"/>
              </p:ext>
            </p:extLst>
          </p:nvPr>
        </p:nvGraphicFramePr>
        <p:xfrm>
          <a:off x="685800" y="1447796"/>
          <a:ext cx="6477000" cy="787633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2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author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Why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it’s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great…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393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2209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495" y="660386"/>
            <a:ext cx="2580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Classroom Expenses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5400" y="624986"/>
            <a:ext cx="1454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Falling Slowly" panose="02000503000000020004" pitchFamily="2" charset="0"/>
              </a:rPr>
              <a:t>Budget: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33117"/>
              </p:ext>
            </p:extLst>
          </p:nvPr>
        </p:nvGraphicFramePr>
        <p:xfrm>
          <a:off x="685800" y="1447796"/>
          <a:ext cx="6476999" cy="784860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52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purchase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receipt turned 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D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251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5250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7020" y="594832"/>
            <a:ext cx="29058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 Still And Know" panose="02000503000000020004" pitchFamily="2" charset="0"/>
              </a:rPr>
              <a:t>Read Aloud Ideas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89903"/>
              </p:ext>
            </p:extLst>
          </p:nvPr>
        </p:nvGraphicFramePr>
        <p:xfrm>
          <a:off x="685800" y="1447796"/>
          <a:ext cx="6477000" cy="784860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2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author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genre/unit</a:t>
                      </a:r>
                      <a:r>
                        <a:rPr lang="en-US" b="0" baseline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 of study/time of year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566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1066800"/>
            <a:ext cx="6638197" cy="4038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8901" y="1228695"/>
            <a:ext cx="583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Date:  ________________________  Topic:  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3649" y="947734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3127" y="504795"/>
            <a:ext cx="1846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Meeting Notes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1752600"/>
          <a:ext cx="6132756" cy="31318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609600" y="5314950"/>
            <a:ext cx="6638197" cy="4038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18901" y="5476845"/>
            <a:ext cx="583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Date:  ________________________  Topic:  __________________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914400" y="6000750"/>
          <a:ext cx="6132756" cy="31318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811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1066800"/>
            <a:ext cx="6638197" cy="487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179908"/>
            <a:ext cx="605306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KG Falling Slowly" panose="02000503000000020004" pitchFamily="2" charset="0"/>
              </a:rPr>
              <a:t>Date:  _____________________   Topic:  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Committee:  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Members Present:  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Follow-Up:  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3649" y="946422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1636" y="586590"/>
            <a:ext cx="220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Committee Notes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6172200"/>
          <a:ext cx="6132756" cy="31318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528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1066800"/>
            <a:ext cx="6638197" cy="5791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207800"/>
            <a:ext cx="605306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KG Falling Slowly" panose="02000503000000020004" pitchFamily="2" charset="0"/>
              </a:rPr>
              <a:t>Date:  _____________________   Topic:  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Members Present:  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Goal:  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Data Shared: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Next Steps:  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3649" y="949778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3183" y="504442"/>
            <a:ext cx="1651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 Still And Know" panose="02000503000000020004" pitchFamily="2" charset="0"/>
              </a:rPr>
              <a:t>PLC Notes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7059385"/>
          <a:ext cx="6132756" cy="223701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479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94597" y="2819400"/>
            <a:ext cx="64770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4597" y="1066800"/>
            <a:ext cx="64770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145748"/>
            <a:ext cx="66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Goal: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239" y="2907268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Data: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898" y="941840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927" y="475547"/>
            <a:ext cx="1651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 Still And Know" panose="02000503000000020004" pitchFamily="2" charset="0"/>
              </a:rPr>
              <a:t>PLC Notes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7168" y="521714"/>
            <a:ext cx="69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4725" y="7543800"/>
            <a:ext cx="64770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4725" y="4572000"/>
            <a:ext cx="6477000" cy="2819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464820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Discussion notes: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4446" y="7620000"/>
            <a:ext cx="12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Next steps:</a:t>
            </a:r>
          </a:p>
        </p:txBody>
      </p:sp>
    </p:spTree>
    <p:extLst>
      <p:ext uri="{BB962C8B-B14F-4D97-AF65-F5344CB8AC3E}">
        <p14:creationId xmlns:p14="http://schemas.microsoft.com/office/powerpoint/2010/main" val="2159627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97" y="1042627"/>
            <a:ext cx="2124803" cy="2994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5250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35" y="1062335"/>
            <a:ext cx="2104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alling Slowly" panose="02000503000000020004" pitchFamily="2" charset="0"/>
              </a:rPr>
              <a:t>Students will arrive at: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  <a:p>
            <a:pPr algn="ctr"/>
            <a:r>
              <a:rPr lang="en-US" sz="2400" dirty="0">
                <a:latin typeface="KG Falling Slowly" panose="02000503000000020004" pitchFamily="2" charset="0"/>
              </a:rPr>
              <a:t>Breakfast: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  <a:p>
            <a:pPr algn="ctr"/>
            <a:r>
              <a:rPr lang="en-US" sz="2400" dirty="0">
                <a:latin typeface="KG Falling Slowly" panose="02000503000000020004" pitchFamily="2" charset="0"/>
              </a:rPr>
              <a:t>The day will start: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397" y="4191001"/>
            <a:ext cx="6593834" cy="1160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8397" y="431606"/>
            <a:ext cx="171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Be Still And Know" panose="02000503000000020004" pitchFamily="2" charset="0"/>
              </a:rPr>
              <a:t>Morning Notes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69722" y="1042628"/>
            <a:ext cx="4254977" cy="29949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82661" y="1001413"/>
            <a:ext cx="490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Morning Checklist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8397" y="5486400"/>
            <a:ext cx="3243052" cy="17978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467350"/>
            <a:ext cx="3243052" cy="1820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8835" y="4230152"/>
            <a:ext cx="122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Falling Slowly" panose="02000503000000020004" pitchFamily="2" charset="0"/>
              </a:rPr>
              <a:t>Meetings: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397" y="5486400"/>
            <a:ext cx="1868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Falling Slowly" panose="02000503000000020004" pitchFamily="2" charset="0"/>
              </a:rPr>
              <a:t>Student Helpers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9179" y="5486400"/>
            <a:ext cx="884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Falling Slowly" panose="02000503000000020004" pitchFamily="2" charset="0"/>
              </a:rPr>
              <a:t>To Call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397" y="7440116"/>
            <a:ext cx="3243052" cy="19324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18397" y="7497266"/>
            <a:ext cx="923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Falling Slowly" panose="02000503000000020004" pitchFamily="2" charset="0"/>
              </a:rPr>
              <a:t>To Copy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88760" y="7440116"/>
            <a:ext cx="3243052" cy="19324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68321" y="7440116"/>
            <a:ext cx="1447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Falling Slowly" panose="02000503000000020004" pitchFamily="2" charset="0"/>
              </a:rPr>
              <a:t>Don’t forget!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F6613C-AE83-6946-0B66-57C0BEFD08EA}"/>
              </a:ext>
            </a:extLst>
          </p:cNvPr>
          <p:cNvSpPr/>
          <p:nvPr/>
        </p:nvSpPr>
        <p:spPr>
          <a:xfrm>
            <a:off x="2979683" y="1331330"/>
            <a:ext cx="220717" cy="229455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8B55B5-F3DD-0368-5C6D-844275012681}"/>
              </a:ext>
            </a:extLst>
          </p:cNvPr>
          <p:cNvSpPr/>
          <p:nvPr/>
        </p:nvSpPr>
        <p:spPr>
          <a:xfrm>
            <a:off x="2984331" y="1659447"/>
            <a:ext cx="220717" cy="229455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E18E45-D310-A253-073B-905C407F4299}"/>
              </a:ext>
            </a:extLst>
          </p:cNvPr>
          <p:cNvSpPr/>
          <p:nvPr/>
        </p:nvSpPr>
        <p:spPr>
          <a:xfrm>
            <a:off x="2988979" y="1987564"/>
            <a:ext cx="220717" cy="229455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0CCDA7-9E92-6A3A-2D2A-736DDCD00C93}"/>
              </a:ext>
            </a:extLst>
          </p:cNvPr>
          <p:cNvSpPr/>
          <p:nvPr/>
        </p:nvSpPr>
        <p:spPr>
          <a:xfrm>
            <a:off x="2988978" y="2315681"/>
            <a:ext cx="220717" cy="229455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E079F5-0150-5F88-5147-139125FD1F1B}"/>
              </a:ext>
            </a:extLst>
          </p:cNvPr>
          <p:cNvSpPr/>
          <p:nvPr/>
        </p:nvSpPr>
        <p:spPr>
          <a:xfrm>
            <a:off x="2979683" y="2643798"/>
            <a:ext cx="220717" cy="229455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3F9E89-8F58-C009-473C-7ED380A859DE}"/>
              </a:ext>
            </a:extLst>
          </p:cNvPr>
          <p:cNvSpPr/>
          <p:nvPr/>
        </p:nvSpPr>
        <p:spPr>
          <a:xfrm>
            <a:off x="2988977" y="2971915"/>
            <a:ext cx="220717" cy="229455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B2666C3-0E91-4EA1-2E41-28D0D75F0E56}"/>
              </a:ext>
            </a:extLst>
          </p:cNvPr>
          <p:cNvSpPr/>
          <p:nvPr/>
        </p:nvSpPr>
        <p:spPr>
          <a:xfrm>
            <a:off x="2988977" y="3300032"/>
            <a:ext cx="220717" cy="229455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08433A8-25E6-73CF-5955-0E76EB66DFC9}"/>
              </a:ext>
            </a:extLst>
          </p:cNvPr>
          <p:cNvSpPr/>
          <p:nvPr/>
        </p:nvSpPr>
        <p:spPr>
          <a:xfrm>
            <a:off x="2979683" y="3633009"/>
            <a:ext cx="220717" cy="229455"/>
          </a:xfrm>
          <a:prstGeom prst="rect">
            <a:avLst/>
          </a:prstGeom>
          <a:solidFill>
            <a:schemeClr val="bg1"/>
          </a:solidFill>
          <a:ln>
            <a:solidFill>
              <a:srgbClr val="D9D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6CF300BB-33A2-9248-BB31-FC0D7972B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71838"/>
              </p:ext>
            </p:extLst>
          </p:nvPr>
        </p:nvGraphicFramePr>
        <p:xfrm>
          <a:off x="3293431" y="1258843"/>
          <a:ext cx="3728941" cy="269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941">
                  <a:extLst>
                    <a:ext uri="{9D8B030D-6E8A-4147-A177-3AD203B41FA5}">
                      <a16:colId xmlns:a16="http://schemas.microsoft.com/office/drawing/2014/main" val="815060545"/>
                    </a:ext>
                  </a:extLst>
                </a:gridCol>
              </a:tblGrid>
              <a:tr h="336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232029"/>
                  </a:ext>
                </a:extLst>
              </a:tr>
              <a:tr h="336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369579"/>
                  </a:ext>
                </a:extLst>
              </a:tr>
              <a:tr h="336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045533"/>
                  </a:ext>
                </a:extLst>
              </a:tr>
              <a:tr h="336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988017"/>
                  </a:ext>
                </a:extLst>
              </a:tr>
              <a:tr h="336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496231"/>
                  </a:ext>
                </a:extLst>
              </a:tr>
              <a:tr h="336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651685"/>
                  </a:ext>
                </a:extLst>
              </a:tr>
              <a:tr h="3363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405548"/>
                  </a:ext>
                </a:extLst>
              </a:tr>
              <a:tr h="336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713073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81FC2699-6A0D-BA54-C551-9C2C949D410F}"/>
              </a:ext>
            </a:extLst>
          </p:cNvPr>
          <p:cNvSpPr txBox="1"/>
          <p:nvPr/>
        </p:nvSpPr>
        <p:spPr>
          <a:xfrm>
            <a:off x="4301897" y="431606"/>
            <a:ext cx="778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Be Still And Know" panose="02000503000000020004" pitchFamily="2" charset="0"/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872709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97" y="1042627"/>
            <a:ext cx="2124803" cy="2994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5250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35" y="1062335"/>
            <a:ext cx="2104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alling Slowly" panose="02000503000000020004" pitchFamily="2" charset="0"/>
              </a:rPr>
              <a:t>Students will arrive at: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  <a:p>
            <a:pPr algn="ctr"/>
            <a:r>
              <a:rPr lang="en-US" sz="2400" dirty="0">
                <a:latin typeface="KG Falling Slowly" panose="02000503000000020004" pitchFamily="2" charset="0"/>
              </a:rPr>
              <a:t>Breakfast: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  <a:p>
            <a:pPr algn="ctr"/>
            <a:r>
              <a:rPr lang="en-US" sz="2400" dirty="0">
                <a:latin typeface="KG Falling Slowly" panose="02000503000000020004" pitchFamily="2" charset="0"/>
              </a:rPr>
              <a:t>The day will start: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397" y="4191001"/>
            <a:ext cx="6593834" cy="1160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7290" y="429320"/>
            <a:ext cx="378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Be Still And Know" panose="02000503000000020004" pitchFamily="2" charset="0"/>
              </a:rPr>
              <a:t>Sub Notes / Our Class at a Glance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69722" y="1042628"/>
            <a:ext cx="4254977" cy="14974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945922" y="1021140"/>
            <a:ext cx="4902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Office #: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Principal’s Name</a:t>
            </a:r>
            <a:r>
              <a:rPr lang="en-US" dirty="0">
                <a:latin typeface="KG Falling Slowly" panose="02000503000000020004" pitchFamily="2" charset="0"/>
              </a:rPr>
              <a:t>: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Principal's #: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In an emergency call: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8397" y="5486400"/>
            <a:ext cx="324305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467350"/>
            <a:ext cx="3243052" cy="1543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69722" y="2614374"/>
            <a:ext cx="4254977" cy="14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8835" y="4269406"/>
            <a:ext cx="614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G Falling Slowly" panose="02000503000000020004" pitchFamily="2" charset="0"/>
              </a:rPr>
              <a:t>Students who will be leaving for support or activities throughout the day: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37895" y="2599316"/>
            <a:ext cx="434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KG Falling Slowly" panose="02000503000000020004" pitchFamily="2" charset="0"/>
              </a:rPr>
              <a:t>Adults who will support the class throughout the day: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397" y="5486400"/>
            <a:ext cx="2206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Student Helpers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9179" y="5486400"/>
            <a:ext cx="263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Students to Support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397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8836" y="7205008"/>
            <a:ext cx="266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Classroom Rewards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88760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88760" y="7147858"/>
            <a:ext cx="321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Suggested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843422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97" y="1042627"/>
            <a:ext cx="2637665" cy="2994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2466" y="95250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35" y="1062335"/>
            <a:ext cx="26172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Guest teacher name:</a:t>
            </a:r>
          </a:p>
          <a:p>
            <a:endParaRPr lang="en-US" sz="2400" dirty="0">
              <a:latin typeface="KG Falling Slowly" panose="02000503000000020004" pitchFamily="2" charset="0"/>
            </a:endParaRPr>
          </a:p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  <a:p>
            <a:endParaRPr lang="en-US" sz="2400" dirty="0">
              <a:latin typeface="KG Falling Slowly" panose="02000503000000020004" pitchFamily="2" charset="0"/>
            </a:endParaRPr>
          </a:p>
          <a:p>
            <a:r>
              <a:rPr lang="en-US" sz="2400" dirty="0">
                <a:latin typeface="KG Falling Slowly" panose="02000503000000020004" pitchFamily="2" charset="0"/>
              </a:rPr>
              <a:t>Contact info if needed;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397" y="4343399"/>
            <a:ext cx="6593834" cy="1008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0137" y="413702"/>
            <a:ext cx="2675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Notes From Your Day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17422" y="1042628"/>
            <a:ext cx="3607277" cy="29949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8397" y="5486400"/>
            <a:ext cx="324305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467350"/>
            <a:ext cx="3243052" cy="1543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05017" y="1062335"/>
            <a:ext cx="290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alling Slowly" panose="02000503000000020004" pitchFamily="2" charset="0"/>
              </a:rPr>
              <a:t>Today’s STAR Students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397" y="5486400"/>
            <a:ext cx="2464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Things we finished: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9179" y="5486400"/>
            <a:ext cx="2253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Unfinished items: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397" y="7162800"/>
            <a:ext cx="6593834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7885" y="7162800"/>
            <a:ext cx="1726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Other Notes: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8396" y="4386028"/>
            <a:ext cx="2602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Behavior concerns:</a:t>
            </a:r>
          </a:p>
        </p:txBody>
      </p:sp>
    </p:spTree>
    <p:extLst>
      <p:ext uri="{BB962C8B-B14F-4D97-AF65-F5344CB8AC3E}">
        <p14:creationId xmlns:p14="http://schemas.microsoft.com/office/powerpoint/2010/main" val="292515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59440D3-1262-4ED6-AC8C-38ACF4ECA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2147" y="663992"/>
            <a:ext cx="3636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 Still And Know" panose="02000503000000020004" pitchFamily="2" charset="0"/>
              </a:rPr>
              <a:t>Visualizing our Class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88898" y="3962400"/>
            <a:ext cx="2945101" cy="3429000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3707" y="4024800"/>
            <a:ext cx="174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name / picture: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54583"/>
            <a:ext cx="3099448" cy="24554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7233" y="1380976"/>
            <a:ext cx="12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Teamwork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13848" y="1354582"/>
            <a:ext cx="2844152" cy="24554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85696" y="1340782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Motivators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4850" y="7543801"/>
            <a:ext cx="3175648" cy="1769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72898" y="7605357"/>
            <a:ext cx="137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Organization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32898" y="7533624"/>
            <a:ext cx="2825102" cy="1769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11535" y="7605357"/>
            <a:ext cx="1630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To think about:</a:t>
            </a:r>
          </a:p>
        </p:txBody>
      </p:sp>
    </p:spTree>
    <p:extLst>
      <p:ext uri="{BB962C8B-B14F-4D97-AF65-F5344CB8AC3E}">
        <p14:creationId xmlns:p14="http://schemas.microsoft.com/office/powerpoint/2010/main" val="31949162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94597" y="1676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6367" y="1695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93726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659" y="609600"/>
            <a:ext cx="5868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KG Falling Slowly" panose="02000503000000020004" pitchFamily="2" charset="0"/>
              </a:rPr>
              <a:t>Supports Needed</a:t>
            </a:r>
          </a:p>
          <a:p>
            <a:pPr algn="ctr"/>
            <a:endParaRPr lang="en-US" sz="1400" dirty="0">
              <a:latin typeface="KG Falling Slowly" panose="02000503000000020004" pitchFamily="2" charset="0"/>
            </a:endParaRPr>
          </a:p>
          <a:p>
            <a:r>
              <a:rPr lang="en-US" sz="1800" dirty="0">
                <a:latin typeface="KG Falling Slowly" panose="02000503000000020004" pitchFamily="2" charset="0"/>
              </a:rPr>
              <a:t>Teacher:  ________________________________________ Grade:  ____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94597" y="3200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66367" y="3219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94597" y="4724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66367" y="4743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94597" y="6248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66367" y="6267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4597" y="7772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66367" y="7791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</p:spTree>
    <p:extLst>
      <p:ext uri="{BB962C8B-B14F-4D97-AF65-F5344CB8AC3E}">
        <p14:creationId xmlns:p14="http://schemas.microsoft.com/office/powerpoint/2010/main" val="1591287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51035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460" y="442555"/>
            <a:ext cx="39946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200" dirty="0">
              <a:latin typeface="Watermelon Script" pitchFamily="2" charset="0"/>
            </a:endParaRPr>
          </a:p>
          <a:p>
            <a:r>
              <a:rPr lang="en-US" sz="1400" dirty="0">
                <a:latin typeface="KG Be Still And Know" panose="02000503000000020004" pitchFamily="2" charset="0"/>
              </a:rPr>
              <a:t>Lesson Plans for the Week of:  _________________________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64070"/>
              </p:ext>
            </p:extLst>
          </p:nvPr>
        </p:nvGraphicFramePr>
        <p:xfrm>
          <a:off x="609600" y="965776"/>
          <a:ext cx="6553200" cy="848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Monday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Tuesday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Wednesday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Thursday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Friday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376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5549" y="9535572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775988"/>
              </p:ext>
            </p:extLst>
          </p:nvPr>
        </p:nvGraphicFramePr>
        <p:xfrm>
          <a:off x="609600" y="965776"/>
          <a:ext cx="6477001" cy="8533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2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Monday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Tuesday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Wednesday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Thursday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Friday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402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18397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8397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9179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47525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790" y="1087149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60581" y="554949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536975"/>
            <a:ext cx="20483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 Still And Know" panose="02000503000000020004" pitchFamily="2" charset="0"/>
              </a:rPr>
              <a:t>Unit Outline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19152" y="1039152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651337" y="105195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Unit of Study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9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Goals: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29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Standards to Address: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4739607"/>
            <a:ext cx="329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Anticipated Areas of Concern: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2400" y="4739607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Supports to Provide: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118" y="7012523"/>
            <a:ext cx="197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Assessments: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7012522"/>
            <a:ext cx="94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2990533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8397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45729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/>
          <p:cNvSpPr/>
          <p:nvPr/>
        </p:nvSpPr>
        <p:spPr>
          <a:xfrm>
            <a:off x="199066" y="4381500"/>
            <a:ext cx="4033918" cy="2821522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552363"/>
            <a:ext cx="70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324" y="392040"/>
            <a:ext cx="20483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 Still And Know" panose="02000503000000020004" pitchFamily="2" charset="0"/>
              </a:rPr>
              <a:t>Unit Outline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95600" y="102941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alling Slowly" panose="02000503000000020004" pitchFamily="2" charset="0"/>
              </a:rPr>
              <a:t>Unit of Study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9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Goals: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29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Standards to Address: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3287" y="4724400"/>
            <a:ext cx="1871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KG Falling Slowly" panose="02000503000000020004" pitchFamily="2" charset="0"/>
              </a:rPr>
              <a:t>Anticipated</a:t>
            </a:r>
          </a:p>
          <a:p>
            <a:pPr algn="ctr"/>
            <a:r>
              <a:rPr lang="en-US" sz="1800" dirty="0">
                <a:latin typeface="KG Falling Slowly" panose="02000503000000020004" pitchFamily="2" charset="0"/>
              </a:rPr>
              <a:t>Areas of Concern: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35600" y="4724400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Supports to Provide: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6013" y="7164622"/>
            <a:ext cx="197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Assessments:</a:t>
            </a:r>
          </a:p>
        </p:txBody>
      </p:sp>
      <p:sp>
        <p:nvSpPr>
          <p:cNvPr id="3" name="U-Turn Arrow 2"/>
          <p:cNvSpPr/>
          <p:nvPr/>
        </p:nvSpPr>
        <p:spPr>
          <a:xfrm flipH="1">
            <a:off x="4435600" y="359791"/>
            <a:ext cx="2989395" cy="1828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31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246195" y="980475"/>
            <a:ext cx="3441927" cy="1219090"/>
          </a:xfrm>
          <a:prstGeom prst="ribbon2">
            <a:avLst>
              <a:gd name="adj1" fmla="val 33333"/>
              <a:gd name="adj2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799" y="990600"/>
            <a:ext cx="190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8" name="32-Point Star 7"/>
          <p:cNvSpPr/>
          <p:nvPr/>
        </p:nvSpPr>
        <p:spPr>
          <a:xfrm>
            <a:off x="3095060" y="6746882"/>
            <a:ext cx="4329936" cy="2667001"/>
          </a:xfrm>
          <a:prstGeom prst="star32">
            <a:avLst>
              <a:gd name="adj" fmla="val 4178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311400" y="7010400"/>
            <a:ext cx="94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4248943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18397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9179" y="2436278"/>
            <a:ext cx="3243052" cy="44238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8397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9179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47525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313" y="1067345"/>
            <a:ext cx="1550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Theme: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60581" y="554949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536975"/>
            <a:ext cx="20483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KG Be Still And Know" panose="02000503000000020004" pitchFamily="2" charset="0"/>
              </a:rPr>
              <a:t>Unit Outline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19152" y="1039152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19152" y="1016614"/>
            <a:ext cx="834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Falling Slowly" panose="02000503000000020004" pitchFamily="2" charset="0"/>
              </a:rPr>
              <a:t>Goals: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" y="2426874"/>
            <a:ext cx="2519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Falling Slowly" panose="02000503000000020004" pitchFamily="2" charset="0"/>
              </a:rPr>
              <a:t>Standards to Address: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8397" y="4719698"/>
            <a:ext cx="2244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Falling Slowly" panose="02000503000000020004" pitchFamily="2" charset="0"/>
              </a:rPr>
              <a:t>Supports to Provide: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118" y="7012523"/>
            <a:ext cx="197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Assessments: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7012522"/>
            <a:ext cx="94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Notes: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30CAB8-ED5D-426B-1610-40CA57FCE4B3}"/>
              </a:ext>
            </a:extLst>
          </p:cNvPr>
          <p:cNvSpPr txBox="1"/>
          <p:nvPr/>
        </p:nvSpPr>
        <p:spPr>
          <a:xfrm>
            <a:off x="3986868" y="2458917"/>
            <a:ext cx="160383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Falling Slowly" panose="02000503000000020004" pitchFamily="2" charset="0"/>
              </a:rPr>
              <a:t>Reading</a:t>
            </a:r>
          </a:p>
          <a:p>
            <a:endParaRPr lang="en-US" sz="2000" dirty="0">
              <a:latin typeface="KG Falling Slowly" panose="02000503000000020004" pitchFamily="2" charset="0"/>
            </a:endParaRPr>
          </a:p>
          <a:p>
            <a:r>
              <a:rPr lang="en-US" sz="2000" dirty="0">
                <a:latin typeface="KG Falling Slowly" panose="02000503000000020004" pitchFamily="2" charset="0"/>
              </a:rPr>
              <a:t>Writing</a:t>
            </a:r>
          </a:p>
          <a:p>
            <a:endParaRPr lang="en-US" sz="2000" dirty="0">
              <a:latin typeface="KG Falling Slowly" panose="02000503000000020004" pitchFamily="2" charset="0"/>
            </a:endParaRPr>
          </a:p>
          <a:p>
            <a:r>
              <a:rPr lang="en-US" sz="2000" dirty="0">
                <a:latin typeface="KG Falling Slowly" panose="02000503000000020004" pitchFamily="2" charset="0"/>
              </a:rPr>
              <a:t>Math</a:t>
            </a:r>
          </a:p>
          <a:p>
            <a:endParaRPr lang="en-US" sz="2000" dirty="0">
              <a:latin typeface="KG Falling Slowly" panose="02000503000000020004" pitchFamily="2" charset="0"/>
            </a:endParaRPr>
          </a:p>
          <a:p>
            <a:r>
              <a:rPr lang="en-US" sz="2000" dirty="0">
                <a:latin typeface="KG Falling Slowly" panose="02000503000000020004" pitchFamily="2" charset="0"/>
              </a:rPr>
              <a:t>Science</a:t>
            </a:r>
          </a:p>
          <a:p>
            <a:br>
              <a:rPr lang="en-US" sz="2000" dirty="0">
                <a:latin typeface="KG Falling Slowly" panose="02000503000000020004" pitchFamily="2" charset="0"/>
              </a:rPr>
            </a:br>
            <a:r>
              <a:rPr lang="en-US" sz="2000" dirty="0">
                <a:latin typeface="KG Falling Slowly" panose="02000503000000020004" pitchFamily="2" charset="0"/>
              </a:rPr>
              <a:t>Social studies</a:t>
            </a:r>
          </a:p>
          <a:p>
            <a:endParaRPr lang="en-US" sz="2000" dirty="0">
              <a:latin typeface="KG Falling Slowly" panose="02000503000000020004" pitchFamily="2" charset="0"/>
            </a:endParaRPr>
          </a:p>
          <a:p>
            <a:r>
              <a:rPr lang="en-US" sz="2000" dirty="0">
                <a:latin typeface="KG Falling Slowly" panose="02000503000000020004" pitchFamily="2" charset="0"/>
              </a:rPr>
              <a:t>Art</a:t>
            </a:r>
          </a:p>
          <a:p>
            <a:endParaRPr lang="en-US" sz="2000" dirty="0">
              <a:latin typeface="KG Falling Slowly" panose="02000503000000020004" pitchFamily="2" charset="0"/>
            </a:endParaRPr>
          </a:p>
          <a:p>
            <a:r>
              <a:rPr lang="en-US" sz="2000" dirty="0">
                <a:latin typeface="KG Falling Slowly" panose="02000503000000020004" pitchFamily="2" charset="0"/>
              </a:rPr>
              <a:t>Movement</a:t>
            </a:r>
          </a:p>
          <a:p>
            <a:endParaRPr lang="en-US" sz="2000" dirty="0">
              <a:latin typeface="KG Falling Slowly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13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6023" y="9415522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067331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28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8397" y="397784"/>
            <a:ext cx="2371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Student Groupings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82660" y="1042627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82660" y="1067331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8835" y="5943600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943600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112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1: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51638" y="2436277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2: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344" y="5943601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3: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22217" y="5943600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4:</a:t>
            </a:r>
          </a:p>
        </p:txBody>
      </p:sp>
    </p:spTree>
    <p:extLst>
      <p:ext uri="{BB962C8B-B14F-4D97-AF65-F5344CB8AC3E}">
        <p14:creationId xmlns:p14="http://schemas.microsoft.com/office/powerpoint/2010/main" val="14949633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18397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8397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9179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360188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101" y="1113397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28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397" y="397784"/>
            <a:ext cx="2371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Student Groupings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31620" y="1113397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112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1: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2: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344" y="4739607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3: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8600" y="4739606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4: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118" y="7012523"/>
            <a:ext cx="1172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5: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7012522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6:</a:t>
            </a:r>
          </a:p>
        </p:txBody>
      </p:sp>
    </p:spTree>
    <p:extLst>
      <p:ext uri="{BB962C8B-B14F-4D97-AF65-F5344CB8AC3E}">
        <p14:creationId xmlns:p14="http://schemas.microsoft.com/office/powerpoint/2010/main" val="1248972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6023" y="9415522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067331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28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8397" y="397784"/>
            <a:ext cx="2113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Invention Notes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82660" y="1042627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82660" y="1067331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8835" y="5943600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943600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8397" y="2444666"/>
            <a:ext cx="865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000980-6DDD-D78B-6AF3-A1BD7D49FCED}"/>
              </a:ext>
            </a:extLst>
          </p:cNvPr>
          <p:cNvSpPr txBox="1"/>
          <p:nvPr/>
        </p:nvSpPr>
        <p:spPr>
          <a:xfrm>
            <a:off x="618397" y="5935840"/>
            <a:ext cx="865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CF7A33-A778-CD44-D6E9-B15D2883C295}"/>
              </a:ext>
            </a:extLst>
          </p:cNvPr>
          <p:cNvSpPr txBox="1"/>
          <p:nvPr/>
        </p:nvSpPr>
        <p:spPr>
          <a:xfrm>
            <a:off x="3948741" y="2444666"/>
            <a:ext cx="865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FBD658-3B83-CA79-E866-8FDB6245E532}"/>
              </a:ext>
            </a:extLst>
          </p:cNvPr>
          <p:cNvSpPr txBox="1"/>
          <p:nvPr/>
        </p:nvSpPr>
        <p:spPr>
          <a:xfrm>
            <a:off x="3948741" y="5935840"/>
            <a:ext cx="865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G Falling Slowly" panose="02000503000000020004" pitchFamily="2" charset="0"/>
              </a:rPr>
              <a:t>Student:</a:t>
            </a:r>
          </a:p>
        </p:txBody>
      </p:sp>
    </p:spTree>
    <p:extLst>
      <p:ext uri="{BB962C8B-B14F-4D97-AF65-F5344CB8AC3E}">
        <p14:creationId xmlns:p14="http://schemas.microsoft.com/office/powerpoint/2010/main" val="1013609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18397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516804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386" y="1079737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28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372319"/>
            <a:ext cx="2371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Student Groupings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43200" y="1090537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112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1: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2: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344" y="4739607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3: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8600" y="4739606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4: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4013" y="6974422"/>
            <a:ext cx="6510686" cy="23219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5765" y="6974422"/>
            <a:ext cx="2711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Notes/Observations:</a:t>
            </a:r>
          </a:p>
        </p:txBody>
      </p:sp>
    </p:spTree>
    <p:extLst>
      <p:ext uri="{BB962C8B-B14F-4D97-AF65-F5344CB8AC3E}">
        <p14:creationId xmlns:p14="http://schemas.microsoft.com/office/powerpoint/2010/main" val="348980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3C9029-02AE-4F03-A772-6B4860FA2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615" y="693822"/>
            <a:ext cx="3282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All About Great Teachers!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7984" y="877575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Draw yourself.  Surround yourself with words and phrases that describe great teachers.</a:t>
            </a:r>
          </a:p>
        </p:txBody>
      </p:sp>
    </p:spTree>
    <p:extLst>
      <p:ext uri="{BB962C8B-B14F-4D97-AF65-F5344CB8AC3E}">
        <p14:creationId xmlns:p14="http://schemas.microsoft.com/office/powerpoint/2010/main" val="17384240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347" y="1128790"/>
            <a:ext cx="6563453" cy="420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475" y="943045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947" y="1267361"/>
            <a:ext cx="2838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Focus: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Standards: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Text(s) to be used:</a:t>
            </a:r>
          </a:p>
          <a:p>
            <a:endParaRPr lang="en-US" dirty="0">
              <a:latin typeface="KG Falling Slowly" panose="0200050300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1926" y="448218"/>
            <a:ext cx="905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G Falling Slowly" panose="02000503000000020004" pitchFamily="2" charset="0"/>
              </a:rPr>
              <a:t>Week of:</a:t>
            </a:r>
          </a:p>
          <a:p>
            <a:r>
              <a:rPr lang="en-US" sz="1600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673" y="530296"/>
            <a:ext cx="2950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Curriculum Framework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45500" y="2286000"/>
          <a:ext cx="6248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69300" y="4495800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Assessment:</a:t>
            </a:r>
          </a:p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88666" y="1128790"/>
            <a:ext cx="187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Reading Workshop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3673" y="5486400"/>
            <a:ext cx="6563453" cy="38416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9299" y="5624971"/>
            <a:ext cx="283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Centers: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29826" y="6568440"/>
          <a:ext cx="62484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Text/level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228322" y="5486400"/>
            <a:ext cx="2363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Small Group Instruction</a:t>
            </a:r>
          </a:p>
        </p:txBody>
      </p:sp>
    </p:spTree>
    <p:extLst>
      <p:ext uri="{BB962C8B-B14F-4D97-AF65-F5344CB8AC3E}">
        <p14:creationId xmlns:p14="http://schemas.microsoft.com/office/powerpoint/2010/main" val="16315097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347" y="533400"/>
            <a:ext cx="6563453" cy="420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2848" y="947062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447" y="671971"/>
            <a:ext cx="2838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Focus: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Standards: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Text(s) to be used:</a:t>
            </a:r>
          </a:p>
          <a:p>
            <a:endParaRPr lang="en-US" dirty="0">
              <a:latin typeface="KG Falling Slowly" panose="02000503000000020004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1690610"/>
          <a:ext cx="6248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5800" y="3900410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Assessment:</a:t>
            </a:r>
          </a:p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76902" y="601303"/>
            <a:ext cx="17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Writing Workshop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3673" y="4845151"/>
            <a:ext cx="6563453" cy="38416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237529" y="4845151"/>
            <a:ext cx="16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Math Workshop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773" y="4845151"/>
            <a:ext cx="2838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Focus: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Standards: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Manipulatives to be used:</a:t>
            </a:r>
          </a:p>
          <a:p>
            <a:endParaRPr lang="en-US" dirty="0">
              <a:latin typeface="KG Falling Slowly" panose="02000503000000020004" pitchFamily="2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46326" y="5863790"/>
          <a:ext cx="6248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0126" y="8073590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Assessment:</a:t>
            </a:r>
          </a:p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772" y="8793341"/>
            <a:ext cx="283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4712442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147804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176" y="178653"/>
            <a:ext cx="320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Watermelon Script" pitchFamily="2" charset="0"/>
            </a:endParaRPr>
          </a:p>
          <a:p>
            <a:r>
              <a:rPr lang="en-US" dirty="0">
                <a:latin typeface="KG Be Still And Know" panose="02000503000000020004" pitchFamily="2" charset="0"/>
              </a:rPr>
              <a:t>School Year Curriculum Map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76154"/>
              </p:ext>
            </p:extLst>
          </p:nvPr>
        </p:nvGraphicFramePr>
        <p:xfrm>
          <a:off x="609600" y="965776"/>
          <a:ext cx="6553200" cy="79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7379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20343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7937" y="259378"/>
            <a:ext cx="320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Janda Closer To Free" panose="02000503000000020003" pitchFamily="2" charset="0"/>
            </a:endParaRPr>
          </a:p>
          <a:p>
            <a:r>
              <a:rPr lang="en-US" dirty="0">
                <a:latin typeface="KG Be Still And Know" panose="02000503000000020004" pitchFamily="2" charset="0"/>
              </a:rPr>
              <a:t>School Year Curriculum Map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33476"/>
              </p:ext>
            </p:extLst>
          </p:nvPr>
        </p:nvGraphicFramePr>
        <p:xfrm>
          <a:off x="742463" y="990600"/>
          <a:ext cx="6486767" cy="79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9900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950217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17676"/>
            <a:ext cx="320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Janda Closer To Free" panose="02000503000000020003" pitchFamily="2" charset="0"/>
            </a:endParaRPr>
          </a:p>
          <a:p>
            <a:r>
              <a:rPr lang="en-US" dirty="0">
                <a:latin typeface="KG Be Still And Know" panose="02000503000000020004" pitchFamily="2" charset="0"/>
              </a:rPr>
              <a:t>School Year Curriculum Map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212122"/>
              </p:ext>
            </p:extLst>
          </p:nvPr>
        </p:nvGraphicFramePr>
        <p:xfrm>
          <a:off x="457200" y="1066800"/>
          <a:ext cx="6858000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70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Social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0312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50217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7541" y="317212"/>
            <a:ext cx="3201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Watermelon Script" pitchFamily="2" charset="0"/>
            </a:endParaRPr>
          </a:p>
          <a:p>
            <a:r>
              <a:rPr lang="en-US" dirty="0">
                <a:latin typeface="KG Be Still And Know" panose="02000503000000020004" pitchFamily="2" charset="0"/>
              </a:rPr>
              <a:t>School Year Curriculum Map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64504"/>
              </p:ext>
            </p:extLst>
          </p:nvPr>
        </p:nvGraphicFramePr>
        <p:xfrm>
          <a:off x="457200" y="1066800"/>
          <a:ext cx="6858000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700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Social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F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512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37499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32040"/>
            <a:ext cx="2810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Important Reminders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74353"/>
              </p:ext>
            </p:extLst>
          </p:nvPr>
        </p:nvGraphicFramePr>
        <p:xfrm>
          <a:off x="685800" y="1143000"/>
          <a:ext cx="6629400" cy="815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7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C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20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9373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0678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3507" y="478304"/>
            <a:ext cx="1405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 Still And Know" panose="02000503000000020004" pitchFamily="2" charset="0"/>
              </a:rPr>
              <a:t>WOW!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6400800" cy="716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4077" y="1110734"/>
            <a:ext cx="507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Each week, work to record one WOW for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5180429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3249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9707" y="516306"/>
            <a:ext cx="1405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 Still And Know" panose="02000503000000020004" pitchFamily="2" charset="0"/>
              </a:rPr>
              <a:t>WOW!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6400800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170972"/>
            <a:ext cx="507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Each week, work to record one WOW for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6424278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8" y="949470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62565"/>
            <a:ext cx="1371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To-Do 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5111A0-8F0D-774B-42E9-B246A8BDB844}"/>
              </a:ext>
            </a:extLst>
          </p:cNvPr>
          <p:cNvSpPr txBox="1"/>
          <p:nvPr/>
        </p:nvSpPr>
        <p:spPr>
          <a:xfrm>
            <a:off x="4070132" y="462565"/>
            <a:ext cx="844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Date: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2A297D4-B289-3DCE-4C7B-A6A29A848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094707"/>
              </p:ext>
            </p:extLst>
          </p:nvPr>
        </p:nvGraphicFramePr>
        <p:xfrm>
          <a:off x="472966" y="1103586"/>
          <a:ext cx="6750794" cy="8391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520418233"/>
                    </a:ext>
                  </a:extLst>
                </a:gridCol>
                <a:gridCol w="2270234">
                  <a:extLst>
                    <a:ext uri="{9D8B030D-6E8A-4147-A177-3AD203B41FA5}">
                      <a16:colId xmlns:a16="http://schemas.microsoft.com/office/drawing/2014/main" val="10343491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425968849"/>
                    </a:ext>
                  </a:extLst>
                </a:gridCol>
              </a:tblGrid>
              <a:tr h="645471">
                <a:tc>
                  <a:txBody>
                    <a:bodyPr/>
                    <a:lstStyle/>
                    <a:p>
                      <a:r>
                        <a:rPr lang="en-US" dirty="0"/>
                        <a:t>To-Do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 Due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08816"/>
                  </a:ext>
                </a:extLst>
              </a:tr>
              <a:tr h="645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518003"/>
                  </a:ext>
                </a:extLst>
              </a:tr>
              <a:tr h="645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490769"/>
                  </a:ext>
                </a:extLst>
              </a:tr>
              <a:tr h="645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772976"/>
                  </a:ext>
                </a:extLst>
              </a:tr>
              <a:tr h="645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96657"/>
                  </a:ext>
                </a:extLst>
              </a:tr>
              <a:tr h="645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396077"/>
                  </a:ext>
                </a:extLst>
              </a:tr>
              <a:tr h="645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151816"/>
                  </a:ext>
                </a:extLst>
              </a:tr>
              <a:tr h="645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11826"/>
                  </a:ext>
                </a:extLst>
              </a:tr>
              <a:tr h="645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93938"/>
                  </a:ext>
                </a:extLst>
              </a:tr>
              <a:tr h="6454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896674"/>
                  </a:ext>
                </a:extLst>
              </a:tr>
              <a:tr h="645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587967"/>
                  </a:ext>
                </a:extLst>
              </a:tr>
              <a:tr h="645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6664"/>
                  </a:ext>
                </a:extLst>
              </a:tr>
              <a:tr h="6454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29772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F23CF20-4F1A-4A42-8C86-E19C9F4A14BA}"/>
              </a:ext>
            </a:extLst>
          </p:cNvPr>
          <p:cNvSpPr/>
          <p:nvPr/>
        </p:nvSpPr>
        <p:spPr>
          <a:xfrm>
            <a:off x="548640" y="1954924"/>
            <a:ext cx="260131" cy="268014"/>
          </a:xfrm>
          <a:prstGeom prst="rect">
            <a:avLst/>
          </a:prstGeom>
          <a:solidFill>
            <a:schemeClr val="bg1"/>
          </a:solidFill>
          <a:ln>
            <a:solidFill>
              <a:srgbClr val="D5B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E4D88B-AFE8-E516-3C28-DAA30A0E1782}"/>
              </a:ext>
            </a:extLst>
          </p:cNvPr>
          <p:cNvSpPr/>
          <p:nvPr/>
        </p:nvSpPr>
        <p:spPr>
          <a:xfrm>
            <a:off x="548640" y="2584717"/>
            <a:ext cx="260131" cy="268014"/>
          </a:xfrm>
          <a:prstGeom prst="rect">
            <a:avLst/>
          </a:prstGeom>
          <a:solidFill>
            <a:schemeClr val="bg1"/>
          </a:solidFill>
          <a:ln>
            <a:solidFill>
              <a:srgbClr val="D5B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B49207-2DAB-9C17-84A6-F8CB49B3AE63}"/>
              </a:ext>
            </a:extLst>
          </p:cNvPr>
          <p:cNvSpPr/>
          <p:nvPr/>
        </p:nvSpPr>
        <p:spPr>
          <a:xfrm>
            <a:off x="548640" y="3246042"/>
            <a:ext cx="260131" cy="268014"/>
          </a:xfrm>
          <a:prstGeom prst="rect">
            <a:avLst/>
          </a:prstGeom>
          <a:solidFill>
            <a:schemeClr val="bg1"/>
          </a:solidFill>
          <a:ln>
            <a:solidFill>
              <a:srgbClr val="D5B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D64C17-FD1D-2827-5490-09950C550C00}"/>
              </a:ext>
            </a:extLst>
          </p:cNvPr>
          <p:cNvSpPr/>
          <p:nvPr/>
        </p:nvSpPr>
        <p:spPr>
          <a:xfrm>
            <a:off x="548640" y="3899484"/>
            <a:ext cx="260131" cy="268014"/>
          </a:xfrm>
          <a:prstGeom prst="rect">
            <a:avLst/>
          </a:prstGeom>
          <a:solidFill>
            <a:schemeClr val="bg1"/>
          </a:solidFill>
          <a:ln>
            <a:solidFill>
              <a:srgbClr val="D5B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BB5D0D-09B6-2962-CA1A-2FF3E40235E6}"/>
              </a:ext>
            </a:extLst>
          </p:cNvPr>
          <p:cNvSpPr/>
          <p:nvPr/>
        </p:nvSpPr>
        <p:spPr>
          <a:xfrm>
            <a:off x="548640" y="4521394"/>
            <a:ext cx="260131" cy="268014"/>
          </a:xfrm>
          <a:prstGeom prst="rect">
            <a:avLst/>
          </a:prstGeom>
          <a:solidFill>
            <a:schemeClr val="bg1"/>
          </a:solidFill>
          <a:ln>
            <a:solidFill>
              <a:srgbClr val="D5B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59064A-7719-3A7D-C3F3-706BB2EDEBAC}"/>
              </a:ext>
            </a:extLst>
          </p:cNvPr>
          <p:cNvSpPr/>
          <p:nvPr/>
        </p:nvSpPr>
        <p:spPr>
          <a:xfrm>
            <a:off x="548640" y="5174836"/>
            <a:ext cx="260131" cy="268014"/>
          </a:xfrm>
          <a:prstGeom prst="rect">
            <a:avLst/>
          </a:prstGeom>
          <a:solidFill>
            <a:schemeClr val="bg1"/>
          </a:solidFill>
          <a:ln>
            <a:solidFill>
              <a:srgbClr val="D5B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FC7877-3DF3-14FD-4D47-A5B975B315F3}"/>
              </a:ext>
            </a:extLst>
          </p:cNvPr>
          <p:cNvSpPr/>
          <p:nvPr/>
        </p:nvSpPr>
        <p:spPr>
          <a:xfrm>
            <a:off x="548640" y="5828278"/>
            <a:ext cx="260131" cy="268014"/>
          </a:xfrm>
          <a:prstGeom prst="rect">
            <a:avLst/>
          </a:prstGeom>
          <a:solidFill>
            <a:schemeClr val="bg1"/>
          </a:solidFill>
          <a:ln>
            <a:solidFill>
              <a:srgbClr val="D5B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D80029-5BE5-FAB2-01DC-D350A1A119A6}"/>
              </a:ext>
            </a:extLst>
          </p:cNvPr>
          <p:cNvSpPr/>
          <p:nvPr/>
        </p:nvSpPr>
        <p:spPr>
          <a:xfrm>
            <a:off x="548640" y="6473837"/>
            <a:ext cx="260131" cy="268014"/>
          </a:xfrm>
          <a:prstGeom prst="rect">
            <a:avLst/>
          </a:prstGeom>
          <a:solidFill>
            <a:schemeClr val="bg1"/>
          </a:solidFill>
          <a:ln>
            <a:solidFill>
              <a:srgbClr val="D5B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31FB5D-A834-71A2-0329-5849CAD43F6F}"/>
              </a:ext>
            </a:extLst>
          </p:cNvPr>
          <p:cNvSpPr/>
          <p:nvPr/>
        </p:nvSpPr>
        <p:spPr>
          <a:xfrm>
            <a:off x="548640" y="7112205"/>
            <a:ext cx="260131" cy="268014"/>
          </a:xfrm>
          <a:prstGeom prst="rect">
            <a:avLst/>
          </a:prstGeom>
          <a:solidFill>
            <a:schemeClr val="bg1"/>
          </a:solidFill>
          <a:ln>
            <a:solidFill>
              <a:srgbClr val="D5B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DA50B9-74A5-C916-89B5-1E10C0BB49CE}"/>
              </a:ext>
            </a:extLst>
          </p:cNvPr>
          <p:cNvSpPr/>
          <p:nvPr/>
        </p:nvSpPr>
        <p:spPr>
          <a:xfrm>
            <a:off x="548640" y="7780721"/>
            <a:ext cx="260131" cy="268014"/>
          </a:xfrm>
          <a:prstGeom prst="rect">
            <a:avLst/>
          </a:prstGeom>
          <a:solidFill>
            <a:schemeClr val="bg1"/>
          </a:solidFill>
          <a:ln>
            <a:solidFill>
              <a:srgbClr val="D5B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5620E1-C37A-70F9-43B0-BF0F54A16354}"/>
              </a:ext>
            </a:extLst>
          </p:cNvPr>
          <p:cNvSpPr/>
          <p:nvPr/>
        </p:nvSpPr>
        <p:spPr>
          <a:xfrm>
            <a:off x="548640" y="8393079"/>
            <a:ext cx="260131" cy="268014"/>
          </a:xfrm>
          <a:prstGeom prst="rect">
            <a:avLst/>
          </a:prstGeom>
          <a:solidFill>
            <a:schemeClr val="bg1"/>
          </a:solidFill>
          <a:ln>
            <a:solidFill>
              <a:srgbClr val="D5B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6C41F0-8A49-9115-935E-C145E1F7F1FE}"/>
              </a:ext>
            </a:extLst>
          </p:cNvPr>
          <p:cNvSpPr/>
          <p:nvPr/>
        </p:nvSpPr>
        <p:spPr>
          <a:xfrm>
            <a:off x="548640" y="9056240"/>
            <a:ext cx="260131" cy="268014"/>
          </a:xfrm>
          <a:prstGeom prst="rect">
            <a:avLst/>
          </a:prstGeom>
          <a:solidFill>
            <a:schemeClr val="bg1"/>
          </a:solidFill>
          <a:ln>
            <a:solidFill>
              <a:srgbClr val="D5B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9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3B02F4-CED5-4E92-B907-AEE574F47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402" y="673306"/>
            <a:ext cx="3545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Being a great team member!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7552" y="8425578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Draw a picture of you working with your team.  Surround your picture with words and phrases that tell about being a positive member of a team.</a:t>
            </a:r>
          </a:p>
        </p:txBody>
      </p:sp>
    </p:spTree>
    <p:extLst>
      <p:ext uri="{BB962C8B-B14F-4D97-AF65-F5344CB8AC3E}">
        <p14:creationId xmlns:p14="http://schemas.microsoft.com/office/powerpoint/2010/main" val="38806895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443335"/>
            <a:ext cx="6629400" cy="614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4727" y="95294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279" y="528934"/>
            <a:ext cx="3474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Workings towards my goals!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7964" y="457200"/>
            <a:ext cx="82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Week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Of: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371600"/>
            <a:ext cx="152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My goal is: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13147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360412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07676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654941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802205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2131478"/>
            <a:ext cx="127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Monday: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3653135"/>
            <a:ext cx="1278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Tuesday: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105400"/>
            <a:ext cx="1698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Wednesday: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6557665"/>
            <a:ext cx="142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Thursday: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8009930"/>
            <a:ext cx="96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Friday: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987623"/>
            <a:ext cx="463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KG Falling Slowly" panose="02000503000000020004" pitchFamily="2" charset="0"/>
              </a:rPr>
              <a:t>Record the steps you took to meet your goal each day.</a:t>
            </a:r>
          </a:p>
        </p:txBody>
      </p:sp>
    </p:spTree>
    <p:extLst>
      <p:ext uri="{BB962C8B-B14F-4D97-AF65-F5344CB8AC3E}">
        <p14:creationId xmlns:p14="http://schemas.microsoft.com/office/powerpoint/2010/main" val="40192121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245171"/>
            <a:ext cx="6629400" cy="7339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8" y="949470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3705" y="410880"/>
            <a:ext cx="2764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Be Still And Know" panose="02000503000000020004" pitchFamily="2" charset="0"/>
              </a:rPr>
              <a:t>Favorite Quotes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1240" y="1288958"/>
            <a:ext cx="524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Record quotes that motivate you below.  These can be used to help you keep going when you need a push!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13147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360412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07676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654941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802205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763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4879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9565" y="590490"/>
            <a:ext cx="421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Professional Development Dreams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02279"/>
              </p:ext>
            </p:extLst>
          </p:nvPr>
        </p:nvGraphicFramePr>
        <p:xfrm>
          <a:off x="685800" y="1143000"/>
          <a:ext cx="6629400" cy="815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8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69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Name/ Conference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Recommended by/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Why I want to attend:</a:t>
                      </a:r>
                      <a:endParaRPr lang="en-US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6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06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92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92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2314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65013"/>
            <a:ext cx="6629400" cy="614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3042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281756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52899" y="2281756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" y="5789078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52899" y="5789078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47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65013"/>
            <a:ext cx="6629400" cy="614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39578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13147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360412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07676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654941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802205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2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9849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3415" y="498157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4103" y="504036"/>
            <a:ext cx="2146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Monthly Themes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028700"/>
          <a:ext cx="6705600" cy="82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3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E08FD41-A54D-42C1-BBE7-0723E6446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8898" y="685798"/>
            <a:ext cx="262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Be Still And Know" panose="02000503000000020004" pitchFamily="2" charset="0"/>
              </a:rPr>
              <a:t>Tracking Growth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1268399"/>
            <a:ext cx="61722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2418" y="1348468"/>
            <a:ext cx="150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Back To School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" y="4011599"/>
            <a:ext cx="61722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0" y="6754799"/>
            <a:ext cx="61722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8200" y="1383268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418" y="1791758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Assessments to Give: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2749" y="3352800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Semester Goal: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6616" y="4114800"/>
            <a:ext cx="192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1</a:t>
            </a:r>
            <a:r>
              <a:rPr lang="en-US" sz="1800" baseline="30000" dirty="0">
                <a:latin typeface="KG Falling Slowly" panose="02000503000000020004" pitchFamily="2" charset="0"/>
              </a:rPr>
              <a:t>st</a:t>
            </a:r>
            <a:r>
              <a:rPr lang="en-US" sz="1800" dirty="0">
                <a:latin typeface="KG Falling Slowly" panose="02000503000000020004" pitchFamily="2" charset="0"/>
              </a:rPr>
              <a:t> Semester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2067" y="40386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9986" y="4601107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Assessments to Give: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6616" y="6008132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Semester Goal: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6858000"/>
            <a:ext cx="207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2nd Semester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8451" y="67818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6800" y="7326868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Assessments to Give: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8751332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Semester Goal:</a:t>
            </a:r>
          </a:p>
        </p:txBody>
      </p:sp>
    </p:spTree>
    <p:extLst>
      <p:ext uri="{BB962C8B-B14F-4D97-AF65-F5344CB8AC3E}">
        <p14:creationId xmlns:p14="http://schemas.microsoft.com/office/powerpoint/2010/main" val="2275627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2007</Words>
  <Application>Microsoft Office PowerPoint</Application>
  <PresentationFormat>Custom</PresentationFormat>
  <Paragraphs>751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Calibri Light</vt:lpstr>
      <vt:lpstr>Janda Closer To Free</vt:lpstr>
      <vt:lpstr>KG Be Still And Know</vt:lpstr>
      <vt:lpstr>KG Falling Slowly</vt:lpstr>
      <vt:lpstr>KG Primary Penmanship</vt:lpstr>
      <vt:lpstr>Watermelon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4</cp:revision>
  <dcterms:created xsi:type="dcterms:W3CDTF">2022-05-15T16:54:50Z</dcterms:created>
  <dcterms:modified xsi:type="dcterms:W3CDTF">2022-05-16T16:06:06Z</dcterms:modified>
</cp:coreProperties>
</file>