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4" r:id="rId3"/>
    <p:sldId id="387" r:id="rId4"/>
    <p:sldId id="388" r:id="rId5"/>
    <p:sldId id="323" r:id="rId6"/>
    <p:sldId id="316" r:id="rId7"/>
    <p:sldId id="322" r:id="rId8"/>
    <p:sldId id="315" r:id="rId9"/>
    <p:sldId id="266" r:id="rId10"/>
    <p:sldId id="400" r:id="rId11"/>
    <p:sldId id="399" r:id="rId12"/>
    <p:sldId id="258" r:id="rId13"/>
    <p:sldId id="364" r:id="rId14"/>
    <p:sldId id="401" r:id="rId15"/>
    <p:sldId id="402" r:id="rId16"/>
    <p:sldId id="285" r:id="rId17"/>
    <p:sldId id="365" r:id="rId18"/>
    <p:sldId id="362" r:id="rId19"/>
    <p:sldId id="331" r:id="rId20"/>
    <p:sldId id="403" r:id="rId21"/>
    <p:sldId id="366" r:id="rId22"/>
    <p:sldId id="367" r:id="rId23"/>
    <p:sldId id="368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391" r:id="rId32"/>
    <p:sldId id="392" r:id="rId33"/>
    <p:sldId id="393" r:id="rId34"/>
    <p:sldId id="394" r:id="rId35"/>
    <p:sldId id="279" r:id="rId36"/>
    <p:sldId id="370" r:id="rId37"/>
    <p:sldId id="371" r:id="rId38"/>
    <p:sldId id="369" r:id="rId39"/>
    <p:sldId id="372" r:id="rId40"/>
    <p:sldId id="347" r:id="rId41"/>
    <p:sldId id="303" r:id="rId42"/>
    <p:sldId id="385" r:id="rId43"/>
    <p:sldId id="378" r:id="rId44"/>
    <p:sldId id="384" r:id="rId45"/>
    <p:sldId id="383" r:id="rId46"/>
    <p:sldId id="379" r:id="rId47"/>
    <p:sldId id="380" r:id="rId48"/>
    <p:sldId id="381" r:id="rId49"/>
    <p:sldId id="382" r:id="rId50"/>
    <p:sldId id="386" r:id="rId51"/>
    <p:sldId id="357" r:id="rId52"/>
    <p:sldId id="354" r:id="rId53"/>
    <p:sldId id="398" r:id="rId54"/>
    <p:sldId id="295" r:id="rId55"/>
    <p:sldId id="262" r:id="rId56"/>
    <p:sldId id="390" r:id="rId57"/>
    <p:sldId id="283" r:id="rId58"/>
    <p:sldId id="389" r:id="rId59"/>
  </p:sldIdLst>
  <p:sldSz cx="7772400" cy="10058400"/>
  <p:notesSz cx="7102475" cy="93884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0059" autoAdjust="0"/>
  </p:normalViewPr>
  <p:slideViewPr>
    <p:cSldViewPr>
      <p:cViewPr>
        <p:scale>
          <a:sx n="60" d="100"/>
          <a:sy n="60" d="100"/>
        </p:scale>
        <p:origin x="2302" y="-23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1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9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4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6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8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9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6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616CC-5D3D-4884-945F-36359B9B1966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24" y="3661350"/>
            <a:ext cx="682590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latin typeface="KG Miss Kindergarten" panose="02000000000000000000" pitchFamily="2" charset="0"/>
              </a:rPr>
              <a:t>Writing</a:t>
            </a:r>
          </a:p>
          <a:p>
            <a:pPr algn="ctr"/>
            <a:r>
              <a:rPr lang="en-US" sz="8000" dirty="0">
                <a:latin typeface="KG Miss Kindergarten" panose="02000000000000000000" pitchFamily="2" charset="0"/>
              </a:rPr>
              <a:t>Management</a:t>
            </a:r>
          </a:p>
          <a:p>
            <a:pPr algn="ctr"/>
            <a:r>
              <a:rPr lang="en-US" sz="8000" dirty="0">
                <a:latin typeface="KG Miss Kindergarten" panose="02000000000000000000" pitchFamily="2" charset="0"/>
              </a:rPr>
              <a:t>Binder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89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898" y="685798"/>
            <a:ext cx="29135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Tracking Growth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0A9C31A-BE84-4A76-B8C7-B47D7B24D490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371600"/>
          <a:ext cx="6477000" cy="792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>
                  <a:extLst>
                    <a:ext uri="{9D8B030D-6E8A-4147-A177-3AD203B41FA5}">
                      <a16:colId xmlns:a16="http://schemas.microsoft.com/office/drawing/2014/main" val="2463970931"/>
                    </a:ext>
                  </a:extLst>
                </a:gridCol>
                <a:gridCol w="3238500">
                  <a:extLst>
                    <a:ext uri="{9D8B030D-6E8A-4147-A177-3AD203B41FA5}">
                      <a16:colId xmlns:a16="http://schemas.microsoft.com/office/drawing/2014/main" val="3111188244"/>
                    </a:ext>
                  </a:extLst>
                </a:gridCol>
              </a:tblGrid>
              <a:tr h="39624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Quarter 1: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Assessments to give: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Quarter 2:</a:t>
                      </a:r>
                    </a:p>
                    <a:p>
                      <a:endParaRPr lang="en-US" b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Assessments to give:</a:t>
                      </a:r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676333"/>
                  </a:ext>
                </a:extLst>
              </a:tr>
              <a:tr h="39624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Quarter 3: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Assessments to give: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Quarter 4:</a:t>
                      </a:r>
                    </a:p>
                    <a:p>
                      <a:endParaRPr lang="en-US" b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Assessments to give:</a:t>
                      </a:r>
                      <a:endParaRPr lang="en-US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868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417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324" y="594616"/>
            <a:ext cx="392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Miss Kindergarten" panose="02000000000000000000" pitchFamily="2" charset="0"/>
              </a:rPr>
              <a:t>Setting a purpose for writing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08452" y="1196709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08452" y="3067053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34192" y="3109386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1.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79522" y="4601452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05262" y="4643785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2.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29234" y="6135851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43089" y="6212051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3.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772400"/>
            <a:ext cx="6477000" cy="149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84480" y="7858999"/>
            <a:ext cx="163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KG Miss Kindergarten" panose="02000000000000000000" pitchFamily="2" charset="0"/>
              </a:rPr>
              <a:t>Other notes: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C6FAF0-62BE-4910-82C4-F5E4BFAA08AA}"/>
              </a:ext>
            </a:extLst>
          </p:cNvPr>
          <p:cNvSpPr txBox="1"/>
          <p:nvPr/>
        </p:nvSpPr>
        <p:spPr>
          <a:xfrm>
            <a:off x="838200" y="1232305"/>
            <a:ext cx="2161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Miss Kindergarten" panose="02000000000000000000" pitchFamily="2" charset="0"/>
              </a:rPr>
              <a:t>Current focus: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0FD1C5-0506-4735-8C6A-E2B3738DAFD4}"/>
              </a:ext>
            </a:extLst>
          </p:cNvPr>
          <p:cNvSpPr txBox="1"/>
          <p:nvPr/>
        </p:nvSpPr>
        <p:spPr>
          <a:xfrm>
            <a:off x="701525" y="2579375"/>
            <a:ext cx="3203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KG Miss Kindergarten" panose="02000000000000000000" pitchFamily="2" charset="0"/>
              </a:rPr>
              <a:t>Desired learning results:</a:t>
            </a:r>
          </a:p>
        </p:txBody>
      </p:sp>
    </p:spTree>
    <p:extLst>
      <p:ext uri="{BB962C8B-B14F-4D97-AF65-F5344CB8AC3E}">
        <p14:creationId xmlns:p14="http://schemas.microsoft.com/office/powerpoint/2010/main" val="360994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Units of Study at a Glance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7058" y="877385"/>
            <a:ext cx="6894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Primary Penmanship" panose="02000506000000020003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571446"/>
              </p:ext>
            </p:extLst>
          </p:nvPr>
        </p:nvGraphicFramePr>
        <p:xfrm>
          <a:off x="762000" y="1688295"/>
          <a:ext cx="6400800" cy="753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46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Units of Study at a Glance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76759"/>
              </p:ext>
            </p:extLst>
          </p:nvPr>
        </p:nvGraphicFramePr>
        <p:xfrm>
          <a:off x="762000" y="911250"/>
          <a:ext cx="6400800" cy="8308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17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396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Units of Study at a Glance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7058" y="877385"/>
            <a:ext cx="6894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Primary Penmanship" panose="02000506000000020003" pitchFamily="2" charset="0"/>
              </a:rPr>
              <a:t>Teacher:  ________________________  Year: 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688295"/>
          <a:ext cx="6400800" cy="753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June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638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810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97617" y="609602"/>
            <a:ext cx="332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Units of Study at a Glance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F1763BA-85D5-4088-A91E-F64B579E55F1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1066801"/>
          <a:ext cx="6400800" cy="815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June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06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574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597" y="685798"/>
            <a:ext cx="1832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Unit of Study: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33600" y="1295400"/>
            <a:ext cx="5037997" cy="1066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4597" y="1374348"/>
            <a:ext cx="1605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Standards Addressed: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610873" y="2512989"/>
            <a:ext cx="5560724" cy="228761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47836" y="2590800"/>
            <a:ext cx="862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</a:t>
            </a:r>
          </a:p>
          <a:p>
            <a:r>
              <a:rPr lang="en-US" sz="1800" dirty="0">
                <a:latin typeface="Janda Closer To Free" panose="02000503000000020003" pitchFamily="2" charset="0"/>
              </a:rPr>
              <a:t>Goals: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9366" y="5105400"/>
            <a:ext cx="1273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Materials</a:t>
            </a:r>
          </a:p>
          <a:p>
            <a:r>
              <a:rPr lang="en-US" sz="1800" dirty="0">
                <a:latin typeface="Janda Closer To Free" panose="02000503000000020003" pitchFamily="2" charset="0"/>
              </a:rPr>
              <a:t>Needed:</a:t>
            </a:r>
          </a:p>
        </p:txBody>
      </p:sp>
      <p:sp>
        <p:nvSpPr>
          <p:cNvPr id="2" name="Rectangle 1"/>
          <p:cNvSpPr/>
          <p:nvPr/>
        </p:nvSpPr>
        <p:spPr>
          <a:xfrm>
            <a:off x="2527150" y="543009"/>
            <a:ext cx="4330850" cy="6096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725173" y="4953000"/>
            <a:ext cx="5560724" cy="144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15629" y="2590800"/>
            <a:ext cx="3786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1.</a:t>
            </a:r>
          </a:p>
          <a:p>
            <a:endParaRPr lang="en-US" sz="1800" dirty="0">
              <a:latin typeface="Janda Closer To Free" panose="02000503000000020003" pitchFamily="2" charset="0"/>
            </a:endParaRPr>
          </a:p>
          <a:p>
            <a:r>
              <a:rPr lang="en-US" sz="1800" dirty="0">
                <a:latin typeface="Janda Closer To Free" panose="02000503000000020003" pitchFamily="2" charset="0"/>
              </a:rPr>
              <a:t>2.</a:t>
            </a:r>
          </a:p>
          <a:p>
            <a:endParaRPr lang="en-US" sz="1800" dirty="0">
              <a:latin typeface="Janda Closer To Free" panose="02000503000000020003" pitchFamily="2" charset="0"/>
            </a:endParaRPr>
          </a:p>
          <a:p>
            <a:r>
              <a:rPr lang="en-US" sz="1800" dirty="0">
                <a:latin typeface="Janda Closer To Free" panose="02000503000000020003" pitchFamily="2" charset="0"/>
              </a:rPr>
              <a:t>3.</a:t>
            </a:r>
          </a:p>
          <a:p>
            <a:endParaRPr lang="en-US" sz="1800" dirty="0">
              <a:latin typeface="Janda Closer To Free" panose="02000503000000020003" pitchFamily="2" charset="0"/>
            </a:endParaRPr>
          </a:p>
          <a:p>
            <a:r>
              <a:rPr lang="en-US" sz="1800" dirty="0">
                <a:latin typeface="Janda Closer To Free" panose="02000503000000020003" pitchFamily="2" charset="0"/>
              </a:rPr>
              <a:t>4.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5068431"/>
            <a:ext cx="40107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1.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2.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3.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4.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62634" y="5068431"/>
            <a:ext cx="3946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5.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6.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7.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8.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752600" y="6591300"/>
            <a:ext cx="5533297" cy="144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95456" y="6706731"/>
            <a:ext cx="40107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1.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2.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3.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4.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096" y="6668868"/>
            <a:ext cx="1229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Key Words: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4394" y="6699647"/>
            <a:ext cx="3946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5.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6.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7.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8.</a:t>
            </a:r>
          </a:p>
          <a:p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8192869"/>
            <a:ext cx="163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Immersion</a:t>
            </a:r>
          </a:p>
          <a:p>
            <a:r>
              <a:rPr lang="en-US" sz="1800" dirty="0">
                <a:latin typeface="Janda Closer To Free" panose="02000503000000020003" pitchFamily="2" charset="0"/>
              </a:rPr>
              <a:t>Activity: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815629" y="8153398"/>
            <a:ext cx="5456554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42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597" y="685798"/>
            <a:ext cx="1690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Assessment</a:t>
            </a:r>
          </a:p>
          <a:p>
            <a:r>
              <a:rPr lang="en-US" dirty="0">
                <a:latin typeface="Janda Closer To Free" panose="02000503000000020003" pitchFamily="2" charset="0"/>
              </a:rPr>
              <a:t>or Product: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88898" y="552508"/>
            <a:ext cx="4801749" cy="1066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7736" y="1447800"/>
            <a:ext cx="163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Timeline: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703020"/>
              </p:ext>
            </p:extLst>
          </p:nvPr>
        </p:nvGraphicFramePr>
        <p:xfrm>
          <a:off x="767737" y="1828800"/>
          <a:ext cx="6422910" cy="7545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2813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744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9179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08371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Unit Outline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Unit of Study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Goals: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246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Standards to Address: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600" y="4739607"/>
            <a:ext cx="3269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Anticipated Areas of Concern: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2292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Supports to Provide: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534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Assessments: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7012522"/>
            <a:ext cx="794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299053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34881" y="498157"/>
            <a:ext cx="321094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Writing Reminders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294807"/>
              </p:ext>
            </p:extLst>
          </p:nvPr>
        </p:nvGraphicFramePr>
        <p:xfrm>
          <a:off x="609600" y="1028700"/>
          <a:ext cx="6705600" cy="826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August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October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795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43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9972" y="3963412"/>
            <a:ext cx="627684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latin typeface="KG Miss Kindergarten" panose="02000000000000000000" pitchFamily="2" charset="0"/>
              </a:rPr>
              <a:t>Writing</a:t>
            </a:r>
          </a:p>
          <a:p>
            <a:pPr algn="ctr"/>
            <a:r>
              <a:rPr lang="en-US" sz="9600" dirty="0">
                <a:latin typeface="KG Miss Kindergarten" panose="02000000000000000000" pitchFamily="2" charset="0"/>
              </a:rPr>
              <a:t>Workshop</a:t>
            </a:r>
            <a:endParaRPr lang="en-US" sz="8800" dirty="0">
              <a:latin typeface="KG Miss Kindergarten" panose="02000000000000000000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95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597" y="685798"/>
            <a:ext cx="2896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Mini-Lesson Schedule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4597" y="1134139"/>
            <a:ext cx="315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Current unit of study: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1600200"/>
          <a:ext cx="6675120" cy="769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58435091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3024">
                <a:tc>
                  <a:txBody>
                    <a:bodyPr/>
                    <a:lstStyle/>
                    <a:p>
                      <a:pPr algn="ctr"/>
                      <a:endParaRPr lang="en-US" sz="1500" b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focus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mentor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details/ 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Tues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Thurs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063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Fri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151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835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51638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5943601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22217" y="5943600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4:</a:t>
            </a:r>
          </a:p>
        </p:txBody>
      </p:sp>
    </p:spTree>
    <p:extLst>
      <p:ext uri="{BB962C8B-B14F-4D97-AF65-F5344CB8AC3E}">
        <p14:creationId xmlns:p14="http://schemas.microsoft.com/office/powerpoint/2010/main" val="734234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9179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4: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5: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7012522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6:</a:t>
            </a:r>
          </a:p>
        </p:txBody>
      </p:sp>
    </p:spTree>
    <p:extLst>
      <p:ext uri="{BB962C8B-B14F-4D97-AF65-F5344CB8AC3E}">
        <p14:creationId xmlns:p14="http://schemas.microsoft.com/office/powerpoint/2010/main" val="353562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Group 4: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3" y="6974422"/>
            <a:ext cx="6510686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2217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Notes/Observations:</a:t>
            </a:r>
          </a:p>
        </p:txBody>
      </p:sp>
    </p:spTree>
    <p:extLst>
      <p:ext uri="{BB962C8B-B14F-4D97-AF65-F5344CB8AC3E}">
        <p14:creationId xmlns:p14="http://schemas.microsoft.com/office/powerpoint/2010/main" val="384836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40738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2" y="6974422"/>
            <a:ext cx="6624987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2217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Notes/Observations: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/>
        </p:nvGraphicFramePr>
        <p:xfrm>
          <a:off x="614012" y="2438400"/>
          <a:ext cx="6624988" cy="434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247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656247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656247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656247">
                  <a:extLst>
                    <a:ext uri="{9D8B030D-6E8A-4147-A177-3AD203B41FA5}">
                      <a16:colId xmlns:a16="http://schemas.microsoft.com/office/drawing/2014/main" val="2840003141"/>
                    </a:ext>
                  </a:extLst>
                </a:gridCol>
              </a:tblGrid>
              <a:tr h="62048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845265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9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454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40738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2" y="6974422"/>
            <a:ext cx="6624987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2217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Notes/Observations: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/>
        </p:nvGraphicFramePr>
        <p:xfrm>
          <a:off x="614012" y="2438400"/>
          <a:ext cx="6624990" cy="434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98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324998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324998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324998">
                  <a:extLst>
                    <a:ext uri="{9D8B030D-6E8A-4147-A177-3AD203B41FA5}">
                      <a16:colId xmlns:a16="http://schemas.microsoft.com/office/drawing/2014/main" val="2840003141"/>
                    </a:ext>
                  </a:extLst>
                </a:gridCol>
                <a:gridCol w="1324998">
                  <a:extLst>
                    <a:ext uri="{9D8B030D-6E8A-4147-A177-3AD203B41FA5}">
                      <a16:colId xmlns:a16="http://schemas.microsoft.com/office/drawing/2014/main" val="2926082964"/>
                    </a:ext>
                  </a:extLst>
                </a:gridCol>
              </a:tblGrid>
              <a:tr h="620485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845265"/>
                  </a:ext>
                </a:extLst>
              </a:tr>
              <a:tr h="6204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9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089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Student Groupings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40738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/>
        </p:nvGraphicFramePr>
        <p:xfrm>
          <a:off x="614012" y="2438400"/>
          <a:ext cx="6548787" cy="329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929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</a:tblGrid>
              <a:tr h="659612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</a:tbl>
          </a:graphicData>
        </a:graphic>
      </p:graphicFrame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9162E753-D149-401A-8DA8-21ABABF0F4D5}"/>
              </a:ext>
            </a:extLst>
          </p:cNvPr>
          <p:cNvGraphicFramePr>
            <a:graphicFrameLocks noGrp="1"/>
          </p:cNvGraphicFramePr>
          <p:nvPr/>
        </p:nvGraphicFramePr>
        <p:xfrm>
          <a:off x="637685" y="5979230"/>
          <a:ext cx="6548787" cy="329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929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</a:tblGrid>
              <a:tr h="659612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59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047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45927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22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 Groupings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948647"/>
          <a:ext cx="6548787" cy="4165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929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</a:tblGrid>
              <a:tr h="480091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B23FEA15-8D6B-4EA1-A783-ACF5FE62D619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5223509"/>
          <a:ext cx="6548787" cy="4165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929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2182929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</a:tblGrid>
              <a:tr h="480091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790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45927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22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 Groupings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/>
        </p:nvGraphicFramePr>
        <p:xfrm>
          <a:off x="658704" y="1511078"/>
          <a:ext cx="6548785" cy="7036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757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1249666571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3088569442"/>
                    </a:ext>
                  </a:extLst>
                </a:gridCol>
              </a:tblGrid>
              <a:tr h="48009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480091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05724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682229"/>
                  </a:ext>
                </a:extLst>
              </a:tr>
              <a:tr h="69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12589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072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45927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22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 Groupings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/>
        </p:nvGraphicFramePr>
        <p:xfrm>
          <a:off x="658704" y="1151612"/>
          <a:ext cx="6548785" cy="8144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757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1249666571"/>
                    </a:ext>
                  </a:extLst>
                </a:gridCol>
                <a:gridCol w="1309757">
                  <a:extLst>
                    <a:ext uri="{9D8B030D-6E8A-4147-A177-3AD203B41FA5}">
                      <a16:colId xmlns:a16="http://schemas.microsoft.com/office/drawing/2014/main" val="3088569442"/>
                    </a:ext>
                  </a:extLst>
                </a:gridCol>
              </a:tblGrid>
              <a:tr h="4989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1330553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05724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682229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12589"/>
                  </a:ext>
                </a:extLst>
              </a:tr>
              <a:tr h="1995830"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4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3661350"/>
            <a:ext cx="650575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latin typeface="Janda Closer To Free" panose="02000503000000020003" pitchFamily="2" charset="0"/>
              </a:rPr>
              <a:t>Writing</a:t>
            </a:r>
          </a:p>
          <a:p>
            <a:pPr algn="ctr"/>
            <a:r>
              <a:rPr lang="en-US" sz="8000" dirty="0">
                <a:latin typeface="Janda Closer To Free" panose="02000503000000020003" pitchFamily="2" charset="0"/>
              </a:rPr>
              <a:t>Management</a:t>
            </a:r>
          </a:p>
          <a:p>
            <a:pPr algn="ctr"/>
            <a:r>
              <a:rPr lang="en-US" sz="8000" dirty="0">
                <a:latin typeface="Janda Closer To Free" panose="02000503000000020003" pitchFamily="2" charset="0"/>
              </a:rPr>
              <a:t>Binder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620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1449" y="459273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22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 Groupings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EBF5690-764E-4BBA-AB81-ABA2D20069D6}"/>
              </a:ext>
            </a:extLst>
          </p:cNvPr>
          <p:cNvGraphicFramePr>
            <a:graphicFrameLocks noGrp="1"/>
          </p:cNvGraphicFramePr>
          <p:nvPr/>
        </p:nvGraphicFramePr>
        <p:xfrm>
          <a:off x="658705" y="985706"/>
          <a:ext cx="6548784" cy="8246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464">
                  <a:extLst>
                    <a:ext uri="{9D8B030D-6E8A-4147-A177-3AD203B41FA5}">
                      <a16:colId xmlns:a16="http://schemas.microsoft.com/office/drawing/2014/main" val="301680163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2208603765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478161109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1249666571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3088569442"/>
                    </a:ext>
                  </a:extLst>
                </a:gridCol>
                <a:gridCol w="1091464">
                  <a:extLst>
                    <a:ext uri="{9D8B030D-6E8A-4147-A177-3AD203B41FA5}">
                      <a16:colId xmlns:a16="http://schemas.microsoft.com/office/drawing/2014/main" val="1796945559"/>
                    </a:ext>
                  </a:extLst>
                </a:gridCol>
              </a:tblGrid>
              <a:tr h="49899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Group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56806"/>
                  </a:ext>
                </a:extLst>
              </a:tr>
              <a:tr h="1330553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Skill: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05724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32483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42756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15486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17879"/>
                  </a:ext>
                </a:extLst>
              </a:tr>
              <a:tr h="7199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682229"/>
                  </a:ext>
                </a:extLst>
              </a:tr>
              <a:tr h="8220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12589"/>
                  </a:ext>
                </a:extLst>
              </a:tr>
              <a:tr h="1995830"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6289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1617" y="527108"/>
            <a:ext cx="1591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Status of the Class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88898" y="552508"/>
            <a:ext cx="4801749" cy="7078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560654" y="589653"/>
            <a:ext cx="163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Week of: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873624"/>
              </p:ext>
            </p:extLst>
          </p:nvPr>
        </p:nvGraphicFramePr>
        <p:xfrm>
          <a:off x="767737" y="1447800"/>
          <a:ext cx="6422910" cy="77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04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1617" y="527108"/>
            <a:ext cx="1591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Status of the Class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88898" y="552508"/>
            <a:ext cx="4801749" cy="7078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492849" y="586390"/>
            <a:ext cx="163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Date: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7737" y="1447800"/>
          <a:ext cx="6422910" cy="77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793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1617" y="527108"/>
            <a:ext cx="1591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Status of the Class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88898" y="552508"/>
            <a:ext cx="4801749" cy="7078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560654" y="589653"/>
            <a:ext cx="163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Week of: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4302"/>
              </p:ext>
            </p:extLst>
          </p:nvPr>
        </p:nvGraphicFramePr>
        <p:xfrm>
          <a:off x="767737" y="1447800"/>
          <a:ext cx="6422910" cy="77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8127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1617" y="527108"/>
            <a:ext cx="1591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Status of the Class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88898" y="552508"/>
            <a:ext cx="4801749" cy="7078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560654" y="589653"/>
            <a:ext cx="163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Date: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7737" y="1447800"/>
          <a:ext cx="6422910" cy="77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6732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Week of: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74218" y="462914"/>
            <a:ext cx="35177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Conference Schedule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12721" y="10476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Notes::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134551"/>
              </p:ext>
            </p:extLst>
          </p:nvPr>
        </p:nvGraphicFramePr>
        <p:xfrm>
          <a:off x="609600" y="2469176"/>
          <a:ext cx="6492240" cy="6751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020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7367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6" y="1042628"/>
            <a:ext cx="6544403" cy="4051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Week of: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74218" y="462914"/>
            <a:ext cx="35177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Conference Schedule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21776"/>
              </p:ext>
            </p:extLst>
          </p:nvPr>
        </p:nvGraphicFramePr>
        <p:xfrm>
          <a:off x="609600" y="1676399"/>
          <a:ext cx="6492240" cy="754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719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7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9669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8888" y="594616"/>
            <a:ext cx="4288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Janda Closer To Free" panose="02000503000000020003" pitchFamily="2" charset="0"/>
              </a:rPr>
              <a:t>Conference Schedule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349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Monday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46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Tuesday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948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Wednesday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63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Thursday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115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Friday</a:t>
            </a:r>
          </a:p>
        </p:txBody>
      </p:sp>
    </p:spTree>
    <p:extLst>
      <p:ext uri="{BB962C8B-B14F-4D97-AF65-F5344CB8AC3E}">
        <p14:creationId xmlns:p14="http://schemas.microsoft.com/office/powerpoint/2010/main" val="36359942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67582" y="501014"/>
            <a:ext cx="4901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Independent Writing Conference Form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842399" y="10476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Goals::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778226"/>
              </p:ext>
            </p:extLst>
          </p:nvPr>
        </p:nvGraphicFramePr>
        <p:xfrm>
          <a:off x="609600" y="2469176"/>
          <a:ext cx="6492240" cy="682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2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574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title:</a:t>
                      </a:r>
                    </a:p>
                    <a:p>
                      <a:pPr algn="l"/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author: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easy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just right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challenging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focus: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fluency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inferring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retelling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connections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visualizing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Strengths: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Teaching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Point:</a:t>
                      </a: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574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title:</a:t>
                      </a:r>
                    </a:p>
                    <a:p>
                      <a:pPr algn="l"/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author: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easy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just right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challenging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focus: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fluency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inferring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retelling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connections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visualizing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Strengths: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Teaching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Point:</a:t>
                      </a: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574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title:</a:t>
                      </a:r>
                    </a:p>
                    <a:p>
                      <a:pPr algn="l"/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author: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easy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 just right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   challenging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focus: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fluency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inferring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retelling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connections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comprehension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visualizing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Strengths: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Teaching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Point:</a:t>
                      </a: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baseline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2946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01" y="10476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67582" y="501014"/>
            <a:ext cx="4901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Independent Writing Conference Form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4398772" y="2469177"/>
            <a:ext cx="3185441" cy="5862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-3581400" y="206259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Standards: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842399" y="10476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Goals::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44318"/>
              </p:ext>
            </p:extLst>
          </p:nvPr>
        </p:nvGraphicFramePr>
        <p:xfrm>
          <a:off x="609600" y="2469176"/>
          <a:ext cx="649224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87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date:            time: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type of contact: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phone call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e-mail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home</a:t>
                      </a:r>
                    </a:p>
                    <a:p>
                      <a:pPr algn="l"/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contact: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</a:b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reason: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for follow-up: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12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8936" y="3963412"/>
            <a:ext cx="611891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latin typeface="Janda Closer To Free" panose="02000503000000020003" pitchFamily="2" charset="0"/>
              </a:rPr>
              <a:t>Writing</a:t>
            </a:r>
          </a:p>
          <a:p>
            <a:pPr algn="ctr"/>
            <a:r>
              <a:rPr lang="en-US" sz="9600" dirty="0">
                <a:latin typeface="Janda Closer To Free" panose="02000503000000020003" pitchFamily="2" charset="0"/>
              </a:rPr>
              <a:t>Workshop</a:t>
            </a:r>
            <a:endParaRPr lang="en-US" sz="8800" dirty="0">
              <a:latin typeface="Janda Closer To Free" panose="02000503000000020003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288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9347" y="1128790"/>
            <a:ext cx="6563453" cy="3841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447" y="1066800"/>
            <a:ext cx="283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Focus:</a:t>
            </a:r>
          </a:p>
          <a:p>
            <a:endParaRPr lang="en-US" dirty="0">
              <a:latin typeface="KG Primary Penmanship" panose="02000506000000020003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58426" y="448218"/>
            <a:ext cx="748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KG Primary Penmanship" panose="02000506000000020003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536975"/>
            <a:ext cx="418300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Writing Conference Form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819229"/>
              </p:ext>
            </p:extLst>
          </p:nvPr>
        </p:nvGraphicFramePr>
        <p:xfrm>
          <a:off x="762000" y="205740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5800" y="426720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Notes: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9347" y="5486400"/>
            <a:ext cx="6563453" cy="3841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7447" y="5424410"/>
            <a:ext cx="283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Focus:</a:t>
            </a:r>
          </a:p>
          <a:p>
            <a:endParaRPr lang="en-US" dirty="0">
              <a:latin typeface="KG Primary Penmanship" panose="02000506000000020003" pitchFamily="2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96470"/>
              </p:ext>
            </p:extLst>
          </p:nvPr>
        </p:nvGraphicFramePr>
        <p:xfrm>
          <a:off x="762000" y="6415010"/>
          <a:ext cx="62484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85800" y="8624810"/>
            <a:ext cx="283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6315097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231803"/>
              </p:ext>
            </p:extLst>
          </p:nvPr>
        </p:nvGraphicFramePr>
        <p:xfrm>
          <a:off x="552450" y="785700"/>
          <a:ext cx="6686542" cy="8675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657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Work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Habits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Frequently off task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Improving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On</a:t>
                      </a:r>
                      <a:r>
                        <a:rPr lang="en-US" sz="1200" baseline="0" dirty="0"/>
                        <a:t> task 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Conventions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Grammar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Spelling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Punctuation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Capitalization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Strategies Used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Waits for Help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Uses other print</a:t>
                      </a:r>
                      <a:r>
                        <a:rPr lang="en-US" sz="1200" baseline="0" dirty="0"/>
                        <a:t> resources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Rereads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Talks with a  peer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Plans w/ a graphic organizer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Sounds Out Words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Janda Closer To Free" panose="02000503000000020003" pitchFamily="2" charset="0"/>
                        </a:rPr>
                        <a:t>Ideas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rom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Writing</a:t>
                      </a:r>
                      <a:r>
                        <a:rPr lang="en-US" sz="1200" baseline="0" dirty="0"/>
                        <a:t> Prompt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Original idea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Used a book as a model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Genre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761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vert="wordArt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4951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617260"/>
              </p:ext>
            </p:extLst>
          </p:nvPr>
        </p:nvGraphicFramePr>
        <p:xfrm>
          <a:off x="552450" y="785700"/>
          <a:ext cx="6451256" cy="849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3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447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657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Janda Siesta Sunset" panose="02000503000000020003" pitchFamily="2" charset="-18"/>
                        </a:rPr>
                        <a:t>Progress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Needs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improvement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9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Observations: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Improving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Satisfactory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Outstanding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Janda Siesta Sunset" panose="02000503000000020003" pitchFamily="2" charset="-18"/>
                        </a:rPr>
                        <a:t>Goals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Work Completion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Focus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Spelling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Grammar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Ideas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Janda Siesta Sunset" panose="02000503000000020003" pitchFamily="2" charset="-18"/>
                        </a:rPr>
                        <a:t>Writing Stage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Publishing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Editing/Revising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Drafting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Planning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Janda Siesta Sunset" panose="02000503000000020003" pitchFamily="2" charset="-18"/>
                        </a:rPr>
                        <a:t>Engagement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Distracted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Focuses on Writing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Stays in writing spot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Writes the whole 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Writing Selection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76121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vert="wordArt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vert="wordArt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4102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5250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34120" y="697468"/>
            <a:ext cx="417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Janda Closer To Free" panose="02000503000000020003" pitchFamily="2" charset="0"/>
              </a:rPr>
              <a:t>Writing Conference Form</a:t>
            </a:r>
            <a:r>
              <a:rPr lang="en-US" sz="1800" dirty="0">
                <a:latin typeface="Janda Closer To Free" panose="02000503000000020003" pitchFamily="2" charset="0"/>
              </a:rPr>
              <a:t>	Student: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30955"/>
              </p:ext>
            </p:extLst>
          </p:nvPr>
        </p:nvGraphicFramePr>
        <p:xfrm>
          <a:off x="1066800" y="1219198"/>
          <a:ext cx="6096000" cy="8229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2519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Progress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37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 Steps…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81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Observations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00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Title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0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3677681" y="4816550"/>
            <a:ext cx="8577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Janda Closer To Free" panose="02000503000000020003" pitchFamily="2" charset="0"/>
              </a:rPr>
              <a:t>Progress Show          </a:t>
            </a:r>
            <a:r>
              <a:rPr lang="en-US" sz="1400" dirty="0">
                <a:latin typeface="Janda Closer To Free" panose="02000503000000020003" pitchFamily="2" charset="0"/>
              </a:rPr>
              <a:t>O - Outstanding    S – Satisfactory    I – Improving   NI – Needs Improvement </a:t>
            </a:r>
          </a:p>
        </p:txBody>
      </p:sp>
    </p:spTree>
    <p:extLst>
      <p:ext uri="{BB962C8B-B14F-4D97-AF65-F5344CB8AC3E}">
        <p14:creationId xmlns:p14="http://schemas.microsoft.com/office/powerpoint/2010/main" val="40889587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5250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19820" y="697468"/>
            <a:ext cx="417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Janda Closer To Free" panose="02000503000000020003" pitchFamily="2" charset="0"/>
              </a:rPr>
              <a:t>Writing Conference Form</a:t>
            </a:r>
            <a:r>
              <a:rPr lang="en-US" sz="1800" dirty="0">
                <a:latin typeface="Janda Closer To Free" panose="02000503000000020003" pitchFamily="2" charset="0"/>
              </a:rPr>
              <a:t>	Student: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58460"/>
              </p:ext>
            </p:extLst>
          </p:nvPr>
        </p:nvGraphicFramePr>
        <p:xfrm>
          <a:off x="533400" y="1219198"/>
          <a:ext cx="6629400" cy="823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3192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Observations/ Conference Key Points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Genre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Title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91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Date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7601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567446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" y="381000"/>
            <a:ext cx="417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Janda Closer To Free" panose="02000503000000020003" pitchFamily="2" charset="0"/>
              </a:rPr>
              <a:t>Writing Conference Form</a:t>
            </a:r>
            <a:r>
              <a:rPr lang="en-US" sz="1800" dirty="0">
                <a:latin typeface="Janda Closer To Free" panose="02000503000000020003" pitchFamily="2" charset="0"/>
              </a:rPr>
              <a:t>	Student: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070289"/>
              </p:ext>
            </p:extLst>
          </p:nvPr>
        </p:nvGraphicFramePr>
        <p:xfrm>
          <a:off x="914400" y="1005667"/>
          <a:ext cx="6553202" cy="8552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6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68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489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Engagement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Writes the whole time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Stays in writing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spot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Focuses on writing, not drawing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Writes the whole time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Stays in writing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spot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Focuses on writing, not drawing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Writes the whole time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Stays in writing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spot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Focuses on writing, not drawing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Writes the whole time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Stays in writing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spot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Focuses on writing, not drawing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104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Progress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99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Next Steps &amp; Observations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895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Date &amp; Title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3677681" y="4816550"/>
            <a:ext cx="8577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Janda Closer To Free" panose="02000503000000020003" pitchFamily="2" charset="0"/>
              </a:rPr>
              <a:t>Progress Show          </a:t>
            </a:r>
            <a:r>
              <a:rPr lang="en-US" sz="1400" dirty="0">
                <a:latin typeface="Janda Closer To Free" panose="02000503000000020003" pitchFamily="2" charset="0"/>
              </a:rPr>
              <a:t>O - Outstanding    S – Satisfactory    I – Improving   NI – Needs Improvement </a:t>
            </a:r>
          </a:p>
        </p:txBody>
      </p:sp>
    </p:spTree>
    <p:extLst>
      <p:ext uri="{BB962C8B-B14F-4D97-AF65-F5344CB8AC3E}">
        <p14:creationId xmlns:p14="http://schemas.microsoft.com/office/powerpoint/2010/main" val="9564587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Primary Penmanship" panose="02000506000000020003" pitchFamily="2" charset="0"/>
              </a:rPr>
              <a:t>Student Name;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1449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958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Writing Intervention Tracking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31620" y="990600"/>
            <a:ext cx="1168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KG Primary Penmanship" panose="02000506000000020003" pitchFamily="2" charset="0"/>
              </a:rPr>
              <a:t>Age:</a:t>
            </a:r>
          </a:p>
          <a:p>
            <a:r>
              <a:rPr lang="en-US" dirty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835" y="7544860"/>
            <a:ext cx="3243052" cy="16012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7544860"/>
            <a:ext cx="3243052" cy="16012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1449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1200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Strengths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80065" y="7544861"/>
            <a:ext cx="271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Primary Penmanship" panose="02000506000000020003" pitchFamily="2" charset="0"/>
              </a:rPr>
              <a:t>Next Steps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78812" y="7544861"/>
            <a:ext cx="2530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Parent Contact / Input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69179" y="2436277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Concerns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8397" y="6634147"/>
            <a:ext cx="6593834" cy="800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8835" y="6637836"/>
            <a:ext cx="271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Primary Penmanship" panose="02000506000000020003" pitchFamily="2" charset="0"/>
              </a:rPr>
              <a:t>Successful Strategies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764772"/>
              </p:ext>
            </p:extLst>
          </p:nvPr>
        </p:nvGraphicFramePr>
        <p:xfrm>
          <a:off x="638835" y="3979839"/>
          <a:ext cx="6573396" cy="2515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943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Date (start – end)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Intervention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Teacher Responsible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Result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4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345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59021" y="514290"/>
            <a:ext cx="2148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Janda Closer To Free" panose="02000503000000020003" pitchFamily="2" charset="0"/>
              </a:rPr>
              <a:t>Mentor Texts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914400"/>
            <a:ext cx="703750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Book: 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Author: 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Summary: 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This book would be great to teach: 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Why? __________________________________________________</a:t>
            </a:r>
            <a:br>
              <a:rPr lang="en-US" dirty="0">
                <a:latin typeface="Janda Closer To Free" panose="02000503000000020003" pitchFamily="2" charset="0"/>
              </a:rPr>
            </a:br>
            <a:r>
              <a:rPr lang="en-US" dirty="0">
                <a:latin typeface="Janda Closer To Free" panose="02000503000000020003" pitchFamily="2" charset="0"/>
              </a:rPr>
              <a:t>_________________________________________________________</a:t>
            </a:r>
            <a:br>
              <a:rPr lang="en-US" dirty="0">
                <a:latin typeface="Janda Closer To Free" panose="02000503000000020003" pitchFamily="2" charset="0"/>
              </a:rPr>
            </a:br>
            <a:r>
              <a:rPr lang="en-US" dirty="0">
                <a:latin typeface="Janda Closer To Free" panose="02000503000000020003" pitchFamily="2" charset="0"/>
              </a:rPr>
              <a:t>_________________________________________________________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" y="5277683"/>
            <a:ext cx="703750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Book: 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Author: 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Summary: 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This book would be great to teach: 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Why? __________________________________________________</a:t>
            </a:r>
            <a:br>
              <a:rPr lang="en-US" dirty="0">
                <a:latin typeface="Janda Closer To Free" panose="02000503000000020003" pitchFamily="2" charset="0"/>
              </a:rPr>
            </a:br>
            <a:r>
              <a:rPr lang="en-US" dirty="0">
                <a:latin typeface="Janda Closer To Free" panose="02000503000000020003" pitchFamily="2" charset="0"/>
              </a:rPr>
              <a:t>_________________________________________________________</a:t>
            </a:r>
            <a:br>
              <a:rPr lang="en-US" dirty="0">
                <a:latin typeface="Janda Closer To Free" panose="02000503000000020003" pitchFamily="2" charset="0"/>
              </a:rPr>
            </a:br>
            <a:r>
              <a:rPr lang="en-US" dirty="0">
                <a:latin typeface="Janda Closer To Free" panose="02000503000000020003" pitchFamily="2" charset="0"/>
              </a:rPr>
              <a:t>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385842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59021" y="514290"/>
            <a:ext cx="2148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Janda Closer To Free" panose="02000503000000020003" pitchFamily="2" charset="0"/>
              </a:rPr>
              <a:t>Mentor Texts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914400"/>
            <a:ext cx="69381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Book: 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Author: 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Unit of Study: __________________________________________</a:t>
            </a:r>
            <a:br>
              <a:rPr lang="en-US" dirty="0">
                <a:latin typeface="Janda Closer To Free" panose="02000503000000020003" pitchFamily="2" charset="0"/>
              </a:rPr>
            </a:b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571750"/>
            <a:ext cx="69381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Book: 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Author: 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Unit of Study: __________________________________________</a:t>
            </a:r>
            <a:br>
              <a:rPr lang="en-US" dirty="0">
                <a:latin typeface="Janda Closer To Free" panose="02000503000000020003" pitchFamily="2" charset="0"/>
              </a:rPr>
            </a:b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038" y="4267200"/>
            <a:ext cx="69381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Book: 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Author: 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Unit of Study: __________________________________________</a:t>
            </a:r>
            <a:br>
              <a:rPr lang="en-US" dirty="0">
                <a:latin typeface="Janda Closer To Free" panose="02000503000000020003" pitchFamily="2" charset="0"/>
              </a:rPr>
            </a:b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038" y="5943600"/>
            <a:ext cx="69381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Book: 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Author: 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Unit of Study: __________________________________________</a:t>
            </a:r>
            <a:br>
              <a:rPr lang="en-US" dirty="0">
                <a:latin typeface="Janda Closer To Free" panose="02000503000000020003" pitchFamily="2" charset="0"/>
              </a:rPr>
            </a:b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038" y="7600950"/>
            <a:ext cx="69381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Book: 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Author: 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Janda Closer To Free" panose="02000503000000020003" pitchFamily="2" charset="0"/>
              </a:rPr>
              <a:t>Unit of Study: __________________________________________</a:t>
            </a:r>
            <a:br>
              <a:rPr lang="en-US" dirty="0">
                <a:latin typeface="Janda Closer To Free" panose="02000503000000020003" pitchFamily="2" charset="0"/>
              </a:rPr>
            </a:br>
            <a:endParaRPr lang="en-US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2782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59021" y="681335"/>
            <a:ext cx="2148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Janda Closer To Free" panose="02000503000000020003" pitchFamily="2" charset="0"/>
              </a:rPr>
              <a:t>Mentor Texts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838972"/>
              </p:ext>
            </p:extLst>
          </p:nvPr>
        </p:nvGraphicFramePr>
        <p:xfrm>
          <a:off x="762000" y="1295401"/>
          <a:ext cx="6248400" cy="7924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2114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Book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Author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Unit of Study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71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324" y="594616"/>
            <a:ext cx="6669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Janda Closer To Free" panose="02000503000000020003" pitchFamily="2" charset="0"/>
              </a:rPr>
              <a:t>Goals for our writing workshop…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1.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2.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3.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4.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3112917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7207" y="681335"/>
            <a:ext cx="6168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Janda Closer To Free" panose="02000503000000020003" pitchFamily="2" charset="0"/>
              </a:rPr>
              <a:t>Mentor Texts for ________________________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053904"/>
              </p:ext>
            </p:extLst>
          </p:nvPr>
        </p:nvGraphicFramePr>
        <p:xfrm>
          <a:off x="762000" y="1295401"/>
          <a:ext cx="6324600" cy="7924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3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2114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Book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Author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9785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2929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Janda Closer To Free" panose="02000503000000020003" pitchFamily="2" charset="0"/>
              </a:rPr>
              <a:t>Things to Do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349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Monday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46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Tuesday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948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Wednesday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63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Thursday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115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Friday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08273" y="536721"/>
            <a:ext cx="1254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Janda Closer To Free" panose="02000503000000020003" pitchFamily="2" charset="0"/>
              </a:rPr>
              <a:t>Week of:</a:t>
            </a:r>
          </a:p>
        </p:txBody>
      </p:sp>
    </p:spTree>
    <p:extLst>
      <p:ext uri="{BB962C8B-B14F-4D97-AF65-F5344CB8AC3E}">
        <p14:creationId xmlns:p14="http://schemas.microsoft.com/office/powerpoint/2010/main" val="33462312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54171" y="645932"/>
            <a:ext cx="31578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Books to Purchase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983255"/>
              </p:ext>
            </p:extLst>
          </p:nvPr>
        </p:nvGraphicFramePr>
        <p:xfrm>
          <a:off x="685800" y="1447796"/>
          <a:ext cx="6477000" cy="784860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233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author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Unit of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Study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7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3935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557342"/>
            <a:ext cx="2462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Reference Web Sites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926674"/>
          <a:ext cx="6553200" cy="844704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49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8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23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site 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purpose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4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2559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4597" y="1676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6367" y="1695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4204" y="609600"/>
            <a:ext cx="680744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Janda Closer To Free" panose="02000503000000020003" pitchFamily="2" charset="0"/>
              </a:rPr>
              <a:t>Supports Needed</a:t>
            </a:r>
          </a:p>
          <a:p>
            <a:pPr algn="ctr"/>
            <a:endParaRPr lang="en-US" sz="1400" dirty="0">
              <a:latin typeface="Janda Closer To Free" panose="02000503000000020003" pitchFamily="2" charset="0"/>
            </a:endParaRPr>
          </a:p>
          <a:p>
            <a:r>
              <a:rPr lang="en-US" sz="1800" dirty="0">
                <a:latin typeface="Janda Closer To Free" panose="02000503000000020003" pitchFamily="2" charset="0"/>
              </a:rPr>
              <a:t>Teacher:  ________________________________________ Grade:  ____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94597" y="3200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66367" y="3219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94597" y="4724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66367" y="4743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94597" y="6248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66367" y="6267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94597" y="7772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866367" y="7791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Student:</a:t>
            </a:r>
          </a:p>
        </p:txBody>
      </p:sp>
    </p:spTree>
    <p:extLst>
      <p:ext uri="{BB962C8B-B14F-4D97-AF65-F5344CB8AC3E}">
        <p14:creationId xmlns:p14="http://schemas.microsoft.com/office/powerpoint/2010/main" val="15912873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1823" y="558164"/>
            <a:ext cx="36431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Important Reminders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815071"/>
              </p:ext>
            </p:extLst>
          </p:nvPr>
        </p:nvGraphicFramePr>
        <p:xfrm>
          <a:off x="618397" y="1050607"/>
          <a:ext cx="6629400" cy="8310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6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856962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185407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727383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025378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94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9373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1823" y="558164"/>
            <a:ext cx="36431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Important Reminders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1143000"/>
          <a:ext cx="6629400" cy="8153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847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410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10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58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2491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762000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861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1.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2.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3.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4.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Janda Closer To Free" panose="02000503000000020003" pitchFamily="2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4009742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272" y="649068"/>
            <a:ext cx="6124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Janda Closer To Free" panose="02000503000000020003" pitchFamily="2" charset="0"/>
              </a:rPr>
              <a:t>Visualizing our Writing Workshop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388898" y="3962400"/>
            <a:ext cx="2945101" cy="3429000"/>
          </a:xfrm>
          <a:prstGeom prst="roundRect">
            <a:avLst/>
          </a:prstGeom>
          <a:solidFill>
            <a:schemeClr val="bg1"/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64603" y="4038600"/>
            <a:ext cx="936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Goals: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354583"/>
            <a:ext cx="3175648" cy="24554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527233" y="1394776"/>
            <a:ext cx="1510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Looks Like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13848" y="1354582"/>
            <a:ext cx="3175648" cy="245541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774304" y="1394776"/>
            <a:ext cx="1692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Sounds Like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4850" y="7543801"/>
            <a:ext cx="3175648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472898" y="7605357"/>
            <a:ext cx="1639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Organization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32898" y="7533624"/>
            <a:ext cx="3175648" cy="1769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11535" y="7605357"/>
            <a:ext cx="2018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To think about:</a:t>
            </a:r>
          </a:p>
        </p:txBody>
      </p:sp>
    </p:spTree>
    <p:extLst>
      <p:ext uri="{BB962C8B-B14F-4D97-AF65-F5344CB8AC3E}">
        <p14:creationId xmlns:p14="http://schemas.microsoft.com/office/powerpoint/2010/main" val="319491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659250"/>
            <a:ext cx="5181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Janda Closer To Free" panose="02000503000000020003" pitchFamily="2" charset="0"/>
              </a:rPr>
              <a:t>All About a GREAT Writing Workshop!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83820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anda Closer To Free" panose="02000503000000020003" pitchFamily="2" charset="0"/>
              </a:rPr>
              <a:t>Draw what you see when you picture a great reading workshop.  Use words and phrases that describe what your reading workshop will look like.</a:t>
            </a:r>
          </a:p>
        </p:txBody>
      </p:sp>
    </p:spTree>
    <p:extLst>
      <p:ext uri="{BB962C8B-B14F-4D97-AF65-F5344CB8AC3E}">
        <p14:creationId xmlns:p14="http://schemas.microsoft.com/office/powerpoint/2010/main" val="173842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898" y="685798"/>
            <a:ext cx="29135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Janda Closer To Free" panose="02000503000000020003" pitchFamily="2" charset="0"/>
              </a:rPr>
              <a:t>Tracking Growth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94597" y="12954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02749" y="1459468"/>
            <a:ext cx="1816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Back To School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94597" y="40386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94597" y="6781800"/>
            <a:ext cx="6477000" cy="2590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48200" y="1383268"/>
            <a:ext cx="172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Date:  ________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02749" y="2008201"/>
            <a:ext cx="252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Assessments to Give: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02749" y="3352800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Semester Goal: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36616" y="4114800"/>
            <a:ext cx="233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1</a:t>
            </a:r>
            <a:r>
              <a:rPr lang="en-US" sz="1800" baseline="30000" dirty="0">
                <a:latin typeface="Janda Closer To Free" panose="02000503000000020003" pitchFamily="2" charset="0"/>
              </a:rPr>
              <a:t>st</a:t>
            </a:r>
            <a:r>
              <a:rPr lang="en-US" sz="1800" dirty="0">
                <a:latin typeface="Janda Closer To Free" panose="02000503000000020003" pitchFamily="2" charset="0"/>
              </a:rPr>
              <a:t> Semester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82067" y="4038600"/>
            <a:ext cx="172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Date:  ________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39986" y="4601107"/>
            <a:ext cx="252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Assessments to Give: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36616" y="6008132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Semester Goal: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66800" y="6858000"/>
            <a:ext cx="247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2nd Semester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8451" y="6781800"/>
            <a:ext cx="172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Date:  ________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6800" y="7326868"/>
            <a:ext cx="252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Assessments to Give: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6800" y="8751332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Janda Closer To Free" panose="02000503000000020003" pitchFamily="2" charset="0"/>
              </a:rPr>
              <a:t>End of Semester Goal:</a:t>
            </a:r>
          </a:p>
        </p:txBody>
      </p:sp>
    </p:spTree>
    <p:extLst>
      <p:ext uri="{BB962C8B-B14F-4D97-AF65-F5344CB8AC3E}">
        <p14:creationId xmlns:p14="http://schemas.microsoft.com/office/powerpoint/2010/main" val="227562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</TotalTime>
  <Words>1856</Words>
  <Application>Microsoft Office PowerPoint</Application>
  <PresentationFormat>Custom</PresentationFormat>
  <Paragraphs>770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Arial</vt:lpstr>
      <vt:lpstr>Calibri</vt:lpstr>
      <vt:lpstr>Janda Closer To Free</vt:lpstr>
      <vt:lpstr>Janda Siesta Sunset</vt:lpstr>
      <vt:lpstr>KG Miss Kindergarten</vt:lpstr>
      <vt:lpstr>KG Primary Penmanship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</dc:title>
  <dc:creator>Cathy Henry</dc:creator>
  <cp:lastModifiedBy>Cathy Henry</cp:lastModifiedBy>
  <cp:revision>88</cp:revision>
  <cp:lastPrinted>2017-03-03T20:27:38Z</cp:lastPrinted>
  <dcterms:created xsi:type="dcterms:W3CDTF">2016-05-25T18:16:05Z</dcterms:created>
  <dcterms:modified xsi:type="dcterms:W3CDTF">2020-06-18T20:37:44Z</dcterms:modified>
</cp:coreProperties>
</file>