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4" r:id="rId3"/>
    <p:sldId id="325" r:id="rId4"/>
    <p:sldId id="323" r:id="rId5"/>
    <p:sldId id="316" r:id="rId6"/>
    <p:sldId id="322" r:id="rId7"/>
    <p:sldId id="315" r:id="rId8"/>
    <p:sldId id="317" r:id="rId9"/>
    <p:sldId id="266" r:id="rId10"/>
    <p:sldId id="289" r:id="rId11"/>
    <p:sldId id="290" r:id="rId12"/>
    <p:sldId id="291" r:id="rId13"/>
    <p:sldId id="260" r:id="rId14"/>
    <p:sldId id="285" r:id="rId15"/>
    <p:sldId id="257" r:id="rId16"/>
    <p:sldId id="258" r:id="rId17"/>
    <p:sldId id="259" r:id="rId18"/>
    <p:sldId id="292" r:id="rId19"/>
    <p:sldId id="293" r:id="rId20"/>
    <p:sldId id="294" r:id="rId21"/>
    <p:sldId id="295" r:id="rId22"/>
    <p:sldId id="267" r:id="rId23"/>
    <p:sldId id="296" r:id="rId24"/>
    <p:sldId id="297" r:id="rId25"/>
    <p:sldId id="298" r:id="rId26"/>
    <p:sldId id="299" r:id="rId27"/>
    <p:sldId id="300" r:id="rId28"/>
    <p:sldId id="279" r:id="rId29"/>
    <p:sldId id="301" r:id="rId30"/>
    <p:sldId id="32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311" r:id="rId41"/>
    <p:sldId id="319" r:id="rId42"/>
    <p:sldId id="320" r:id="rId43"/>
    <p:sldId id="278" r:id="rId44"/>
    <p:sldId id="312" r:id="rId45"/>
    <p:sldId id="313" r:id="rId46"/>
    <p:sldId id="314" r:id="rId47"/>
    <p:sldId id="261" r:id="rId48"/>
    <p:sldId id="318" r:id="rId49"/>
    <p:sldId id="262" r:id="rId50"/>
    <p:sldId id="263" r:id="rId51"/>
    <p:sldId id="264" r:id="rId52"/>
    <p:sldId id="271" r:id="rId53"/>
    <p:sldId id="281" r:id="rId54"/>
    <p:sldId id="282" r:id="rId55"/>
    <p:sldId id="283" r:id="rId56"/>
    <p:sldId id="272" r:id="rId57"/>
    <p:sldId id="274" r:id="rId58"/>
    <p:sldId id="273" r:id="rId59"/>
    <p:sldId id="275" r:id="rId60"/>
    <p:sldId id="287" r:id="rId61"/>
  </p:sldIdLst>
  <p:sldSz cx="7772400" cy="10058400"/>
  <p:notesSz cx="7102475" cy="93884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46" y="-26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9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2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4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6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7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9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6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4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6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616CC-5D3D-4884-945F-36359B9B1966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7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2593" y="3661350"/>
            <a:ext cx="5871607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dirty="0" smtClean="0">
                <a:latin typeface="Janda Closer To Free" panose="02000503000000020003" pitchFamily="2" charset="0"/>
              </a:rPr>
              <a:t>Data</a:t>
            </a:r>
          </a:p>
          <a:p>
            <a:pPr algn="ctr"/>
            <a:r>
              <a:rPr lang="en-US" sz="13800" dirty="0" smtClean="0">
                <a:latin typeface="Janda Closer To Free" panose="02000503000000020003" pitchFamily="2" charset="0"/>
              </a:rPr>
              <a:t>Binder</a:t>
            </a:r>
            <a:endParaRPr lang="en-US" sz="13800" dirty="0">
              <a:latin typeface="Janda Closer To Free" panose="02000503000000020003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4990" y="685799"/>
            <a:ext cx="34962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Tracking My Growth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4597" y="12954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02749" y="1459468"/>
            <a:ext cx="1816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Back To School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4597" y="4038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94597" y="67818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48200" y="1383268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  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2749" y="2008201"/>
            <a:ext cx="3622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Current Sight Words Mastered: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2749" y="3352800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Semester Goal: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36616" y="4114800"/>
            <a:ext cx="23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1</a:t>
            </a:r>
            <a:r>
              <a:rPr lang="en-US" sz="1800" baseline="30000" dirty="0" smtClean="0">
                <a:latin typeface="Janda Closer To Free" panose="02000503000000020003" pitchFamily="2" charset="0"/>
              </a:rPr>
              <a:t>st</a:t>
            </a:r>
            <a:r>
              <a:rPr lang="en-US" sz="1800" dirty="0" smtClean="0">
                <a:latin typeface="Janda Closer To Free" panose="02000503000000020003" pitchFamily="2" charset="0"/>
              </a:rPr>
              <a:t> Semester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82067" y="4038600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  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39986" y="5149334"/>
            <a:ext cx="3622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Current Sight Words Mastered: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36616" y="6008132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Semester Goal: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6800" y="6858000"/>
            <a:ext cx="247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2nd Semester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8451" y="6781800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  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6800" y="7892534"/>
            <a:ext cx="3622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Current Sight Words Mastered: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66800" y="8751332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Semester Goal: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20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4990" y="685799"/>
            <a:ext cx="34962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Tracking My Growth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4597" y="12954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02749" y="1459468"/>
            <a:ext cx="1816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Back To School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4597" y="4038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94597" y="67818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48200" y="1383268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  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2749" y="2008201"/>
            <a:ext cx="2389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Current STAR Math: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2749" y="3352800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Semester Goal: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36616" y="4114800"/>
            <a:ext cx="23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1</a:t>
            </a:r>
            <a:r>
              <a:rPr lang="en-US" sz="1800" baseline="30000" dirty="0" smtClean="0">
                <a:latin typeface="Janda Closer To Free" panose="02000503000000020003" pitchFamily="2" charset="0"/>
              </a:rPr>
              <a:t>st</a:t>
            </a:r>
            <a:r>
              <a:rPr lang="en-US" sz="1800" dirty="0" smtClean="0">
                <a:latin typeface="Janda Closer To Free" panose="02000503000000020003" pitchFamily="2" charset="0"/>
              </a:rPr>
              <a:t> Semester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82067" y="4038600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  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600" y="5149334"/>
            <a:ext cx="2389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Current STAR Math: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36616" y="6008132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Semester Goal: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6800" y="6858000"/>
            <a:ext cx="247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2nd Semester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8451" y="6781800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  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90600" y="7892534"/>
            <a:ext cx="2389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Current STAR Math: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66800" y="8751332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Semester Goal: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4990" y="685799"/>
            <a:ext cx="34962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Tracking My Growth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4597" y="12954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02749" y="1459468"/>
            <a:ext cx="1816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Back To School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4597" y="4038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94597" y="67818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48200" y="1383268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  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2749" y="2008201"/>
            <a:ext cx="2706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Current STAR Reading: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2749" y="3352800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Semester Goal: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36616" y="4114800"/>
            <a:ext cx="23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1</a:t>
            </a:r>
            <a:r>
              <a:rPr lang="en-US" sz="1800" baseline="30000" dirty="0" smtClean="0">
                <a:latin typeface="Janda Closer To Free" panose="02000503000000020003" pitchFamily="2" charset="0"/>
              </a:rPr>
              <a:t>st</a:t>
            </a:r>
            <a:r>
              <a:rPr lang="en-US" sz="1800" dirty="0" smtClean="0">
                <a:latin typeface="Janda Closer To Free" panose="02000503000000020003" pitchFamily="2" charset="0"/>
              </a:rPr>
              <a:t> Semester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82067" y="4038600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  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600" y="5149334"/>
            <a:ext cx="2706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Current STAR Reading: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36616" y="6008132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Semester Goal: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6800" y="6858000"/>
            <a:ext cx="247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2nd Semester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8451" y="6781800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  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90600" y="7892534"/>
            <a:ext cx="2706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Current STAR Reading: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66800" y="8751332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Semester Goal: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6780" y="685799"/>
            <a:ext cx="37188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My Mission Statement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4597" y="12954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374348"/>
            <a:ext cx="2273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As a student, I am: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4597" y="4038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4400" y="4117548"/>
            <a:ext cx="2760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My goal as a student is: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67818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14400" y="6860748"/>
            <a:ext cx="2727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To meet my goal, I will: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14400" y="2057400"/>
            <a:ext cx="6096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4400" y="2438400"/>
            <a:ext cx="6096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14400" y="2819400"/>
            <a:ext cx="6096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14400" y="3200400"/>
            <a:ext cx="6096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14400" y="3581400"/>
            <a:ext cx="6096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14400" y="4800600"/>
            <a:ext cx="6096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38200" y="7543800"/>
            <a:ext cx="6096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14400" y="5181600"/>
            <a:ext cx="6096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14400" y="5562600"/>
            <a:ext cx="6096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14400" y="5943600"/>
            <a:ext cx="6096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14400" y="6324600"/>
            <a:ext cx="6096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38200" y="7924800"/>
            <a:ext cx="6096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38200" y="8305800"/>
            <a:ext cx="6096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38200" y="8686800"/>
            <a:ext cx="6096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38200" y="9067800"/>
            <a:ext cx="6096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58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3677" y="685798"/>
            <a:ext cx="37188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My Mission Statement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4597" y="12954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374348"/>
            <a:ext cx="2273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As a student, I am: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4597" y="4038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4400" y="4117548"/>
            <a:ext cx="2760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My goal as a student is: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67818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14400" y="6860748"/>
            <a:ext cx="2727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To meet my goal, I will: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4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4597" y="769289"/>
            <a:ext cx="64769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Janda Closer To Free" panose="02000503000000020003" pitchFamily="2" charset="0"/>
              </a:rPr>
              <a:t>___________________’s Mission Statement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 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am __________________________________.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am __________________________________.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am __________________________________.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want to 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want to 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want to 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will 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will 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will 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 </a:t>
            </a:r>
            <a:r>
              <a:rPr lang="en-US" sz="2400" dirty="0" smtClean="0">
                <a:latin typeface="Janda Closer To Free" panose="02000503000000020003" pitchFamily="2" charset="0"/>
              </a:rPr>
              <a:t>Date</a:t>
            </a:r>
            <a:r>
              <a:rPr lang="en-US" sz="2400" dirty="0">
                <a:latin typeface="Janda Closer To Free" panose="02000503000000020003" pitchFamily="2" charset="0"/>
              </a:rPr>
              <a:t>:  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9214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6615" y="660398"/>
            <a:ext cx="346966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Charting My Growth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8745" y="1169773"/>
            <a:ext cx="5705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KG Primary Penmanship" panose="02000506000000020003" pitchFamily="2" charset="0"/>
              </a:rPr>
              <a:t>Name:  _________________________________</a:t>
            </a:r>
            <a:endParaRPr lang="en-US" sz="3200" dirty="0">
              <a:latin typeface="KG Primary Penmanship" panose="02000506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703521"/>
            <a:ext cx="6597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KG Primary Penmanship" panose="02000506000000020003" pitchFamily="2" charset="0"/>
              </a:rPr>
              <a:t>Date:  __________     Assessment:  _____________</a:t>
            </a:r>
            <a:endParaRPr lang="en-US" sz="3200" dirty="0">
              <a:latin typeface="KG Primary Penmanship" panose="02000506000000020003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780420"/>
              </p:ext>
            </p:extLst>
          </p:nvPr>
        </p:nvGraphicFramePr>
        <p:xfrm>
          <a:off x="914066" y="2514600"/>
          <a:ext cx="6324934" cy="647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994"/>
                <a:gridCol w="574994"/>
                <a:gridCol w="574994"/>
                <a:gridCol w="574994"/>
                <a:gridCol w="574994"/>
                <a:gridCol w="574994"/>
                <a:gridCol w="574994"/>
                <a:gridCol w="574994"/>
                <a:gridCol w="574994"/>
                <a:gridCol w="574994"/>
                <a:gridCol w="574994"/>
              </a:tblGrid>
              <a:tr h="647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70718" y="8925580"/>
            <a:ext cx="906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KG Primary Penmanship" panose="02000506000000020003" pitchFamily="2" charset="0"/>
              </a:rPr>
              <a:t>month</a:t>
            </a:r>
            <a:endParaRPr lang="en-US" sz="2800" dirty="0">
              <a:latin typeface="KG Primary Penmanship" panose="02000506000000020003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394824" y="5566745"/>
            <a:ext cx="687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KG Primary Penmanship" panose="02000506000000020003" pitchFamily="2" charset="0"/>
              </a:rPr>
              <a:t>level</a:t>
            </a:r>
            <a:endParaRPr lang="en-US" sz="2800" dirty="0"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4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8665" y="660397"/>
            <a:ext cx="186410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Fry Words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592" y="1169773"/>
            <a:ext cx="5705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KG Primary Penmanship" panose="02000506000000020003" pitchFamily="2" charset="0"/>
              </a:rPr>
              <a:t>Name:  _________________________________</a:t>
            </a:r>
            <a:endParaRPr lang="en-US" sz="3200" dirty="0">
              <a:latin typeface="KG Primary Penmanship" panose="02000506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010400" y="2438400"/>
            <a:ext cx="6597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KG Primary Penmanship" panose="02000506000000020003" pitchFamily="2" charset="0"/>
              </a:rPr>
              <a:t>Date:  __________     Assessment:  _____________</a:t>
            </a:r>
            <a:endParaRPr lang="en-US" sz="3200" dirty="0">
              <a:latin typeface="KG Primary Penmanship" panose="02000506000000020003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13818"/>
              </p:ext>
            </p:extLst>
          </p:nvPr>
        </p:nvGraphicFramePr>
        <p:xfrm>
          <a:off x="914400" y="1752600"/>
          <a:ext cx="6324934" cy="712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994"/>
                <a:gridCol w="574994"/>
                <a:gridCol w="574994"/>
                <a:gridCol w="574994"/>
                <a:gridCol w="574994"/>
                <a:gridCol w="574994"/>
                <a:gridCol w="574994"/>
                <a:gridCol w="574994"/>
                <a:gridCol w="574994"/>
                <a:gridCol w="574994"/>
                <a:gridCol w="574994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0-100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101-200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201-300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301-400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401-500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501-600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601-700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701-800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801-900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901-1000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76600" y="8925580"/>
            <a:ext cx="1843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KG Primary Penmanship" panose="02000506000000020003" pitchFamily="2" charset="0"/>
              </a:rPr>
              <a:t>Fry Word Set</a:t>
            </a:r>
            <a:endParaRPr lang="en-US" sz="2800" dirty="0">
              <a:latin typeface="KG Primary Penmanship" panose="02000506000000020003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-342634" y="5143235"/>
            <a:ext cx="2122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KG Primary Penmanship" panose="02000506000000020003" pitchFamily="2" charset="0"/>
              </a:rPr>
              <a:t>w</a:t>
            </a:r>
            <a:r>
              <a:rPr lang="en-US" sz="2800" dirty="0" smtClean="0">
                <a:latin typeface="KG Primary Penmanship" panose="02000506000000020003" pitchFamily="2" charset="0"/>
              </a:rPr>
              <a:t>ords mastered</a:t>
            </a:r>
            <a:endParaRPr lang="en-US" sz="2800" dirty="0"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6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94597" y="28194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94597" y="1066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145748"/>
            <a:ext cx="2811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My goal this week is to: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6239" y="2819400"/>
            <a:ext cx="2879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To reach this goal I will: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98157"/>
            <a:ext cx="13291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Name:  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61449" y="498157"/>
            <a:ext cx="15789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Week of: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25806" y="4928911"/>
            <a:ext cx="4136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I met my goal              YES           NO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14725" y="7543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14725" y="57912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34528" y="5870148"/>
            <a:ext cx="504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Strategies that helped me meet my goal are: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6367" y="7543800"/>
            <a:ext cx="3888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What I can do to improve more is: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81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94597" y="28194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94597" y="1066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145748"/>
            <a:ext cx="284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My goal this month is to: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6239" y="2819400"/>
            <a:ext cx="2879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To reach this goal I will: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98157"/>
            <a:ext cx="13291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Name:  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61449" y="498157"/>
            <a:ext cx="1149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Month: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25806" y="4928911"/>
            <a:ext cx="4136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I met my goal              YES           NO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14725" y="7543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14725" y="57912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34528" y="5870148"/>
            <a:ext cx="504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Strategies that helped me meet my goal are: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6367" y="7543800"/>
            <a:ext cx="3888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What I can do to improve more is: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62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3002" y="3661350"/>
            <a:ext cx="5450788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dirty="0" smtClean="0">
                <a:latin typeface="Janda Closer To Free" panose="02000503000000020003" pitchFamily="2" charset="0"/>
              </a:rPr>
              <a:t>Data</a:t>
            </a:r>
          </a:p>
          <a:p>
            <a:pPr algn="ctr"/>
            <a:r>
              <a:rPr lang="en-US" sz="13800" dirty="0" smtClean="0">
                <a:latin typeface="Janda Closer To Free" panose="02000503000000020003" pitchFamily="2" charset="0"/>
              </a:rPr>
              <a:t>Folder</a:t>
            </a:r>
            <a:endParaRPr lang="en-US" sz="13800" dirty="0">
              <a:latin typeface="Janda Closer To Free" panose="02000503000000020003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9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94597" y="28194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94597" y="1066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145748"/>
            <a:ext cx="3843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My goal this grading period is to: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6239" y="2819400"/>
            <a:ext cx="2879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To reach this goal I will: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98157"/>
            <a:ext cx="13291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Name:  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61449" y="498157"/>
            <a:ext cx="2437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Grading Period: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25806" y="4928911"/>
            <a:ext cx="4136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I met my goal              YES           NO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14725" y="7543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14725" y="57912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34528" y="5870148"/>
            <a:ext cx="504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Strategies that helped me meet my goal are: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6367" y="7543800"/>
            <a:ext cx="3888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What I can do to improve more is: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97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714725" y="2127784"/>
            <a:ext cx="6477000" cy="213941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6367" y="2286000"/>
            <a:ext cx="1650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I am good at: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7481" y="1570008"/>
            <a:ext cx="32279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RTI – All About Me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725269"/>
            <a:ext cx="6829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 Name:  __________________________________ Age:  ______</a:t>
            </a:r>
          </a:p>
          <a:p>
            <a:r>
              <a:rPr lang="en-US" sz="1800" dirty="0" smtClean="0">
                <a:latin typeface="Janda Closer To Free" panose="02000503000000020003" pitchFamily="2" charset="0"/>
              </a:rPr>
              <a:t>Teacher:  ________________________________________ Grade:  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34853" y="4648200"/>
            <a:ext cx="6477000" cy="213941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86495" y="4806416"/>
            <a:ext cx="206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I need help with: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54981" y="7168616"/>
            <a:ext cx="6477000" cy="213941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06623" y="7326832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I wish: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2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1681" y="1219346"/>
            <a:ext cx="48595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RTI – Student Documentation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33400"/>
            <a:ext cx="6829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 Name:  __________________________________ Age:  ______</a:t>
            </a:r>
          </a:p>
          <a:p>
            <a:r>
              <a:rPr lang="en-US" sz="1800" dirty="0" smtClean="0">
                <a:latin typeface="Janda Closer To Free" panose="02000503000000020003" pitchFamily="2" charset="0"/>
              </a:rPr>
              <a:t>Teacher:  ________________________________________ Grade:  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082251"/>
              </p:ext>
            </p:extLst>
          </p:nvPr>
        </p:nvGraphicFramePr>
        <p:xfrm>
          <a:off x="709423" y="1828800"/>
          <a:ext cx="6477002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286"/>
                <a:gridCol w="925286"/>
                <a:gridCol w="925286"/>
                <a:gridCol w="925286"/>
                <a:gridCol w="925286"/>
                <a:gridCol w="925286"/>
                <a:gridCol w="9252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Reading Level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STAR Reading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Fry Words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District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Math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STAR Math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Writing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Sept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Feb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85800" y="6858000"/>
            <a:ext cx="6477000" cy="2438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9667" y="6900333"/>
            <a:ext cx="1376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Comments: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5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1681" y="1219346"/>
            <a:ext cx="48595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RTI – Student Documentation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33400"/>
            <a:ext cx="6829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 Name:  __________________________________ Age:  ______</a:t>
            </a:r>
          </a:p>
          <a:p>
            <a:r>
              <a:rPr lang="en-US" sz="1800" dirty="0" smtClean="0">
                <a:latin typeface="Janda Closer To Free" panose="02000503000000020003" pitchFamily="2" charset="0"/>
              </a:rPr>
              <a:t>Teacher:  ________________________________________ Grade:  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321534"/>
              </p:ext>
            </p:extLst>
          </p:nvPr>
        </p:nvGraphicFramePr>
        <p:xfrm>
          <a:off x="709423" y="1828800"/>
          <a:ext cx="6477002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286"/>
                <a:gridCol w="925286"/>
                <a:gridCol w="925286"/>
                <a:gridCol w="925286"/>
                <a:gridCol w="925286"/>
                <a:gridCol w="925286"/>
                <a:gridCol w="9252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Sept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Feb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85800" y="6858000"/>
            <a:ext cx="6477000" cy="2438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9667" y="6900333"/>
            <a:ext cx="1376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Comments: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65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1681" y="1219346"/>
            <a:ext cx="48595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RTI – Student Documentation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33400"/>
            <a:ext cx="6829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 Name:  __________________________________ Age:  ______</a:t>
            </a:r>
          </a:p>
          <a:p>
            <a:r>
              <a:rPr lang="en-US" sz="1800" dirty="0" smtClean="0">
                <a:latin typeface="Janda Closer To Free" panose="02000503000000020003" pitchFamily="2" charset="0"/>
              </a:rPr>
              <a:t>Teacher:  ________________________________________ Grade:  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081872"/>
              </p:ext>
            </p:extLst>
          </p:nvPr>
        </p:nvGraphicFramePr>
        <p:xfrm>
          <a:off x="709423" y="1828800"/>
          <a:ext cx="6477002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286"/>
                <a:gridCol w="925286"/>
                <a:gridCol w="925286"/>
                <a:gridCol w="925286"/>
                <a:gridCol w="925286"/>
                <a:gridCol w="925286"/>
                <a:gridCol w="9252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85800" y="6858000"/>
            <a:ext cx="6477000" cy="2438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9667" y="6900333"/>
            <a:ext cx="1376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Comments: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2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1381" y="1066800"/>
            <a:ext cx="47130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RTI – Intervention Tracking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33400"/>
            <a:ext cx="6829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 Name:  __________________________________ Age:  ______</a:t>
            </a:r>
          </a:p>
          <a:p>
            <a:r>
              <a:rPr lang="en-US" sz="1800" dirty="0" smtClean="0">
                <a:latin typeface="Janda Closer To Free" panose="02000503000000020003" pitchFamily="2" charset="0"/>
              </a:rPr>
              <a:t>Teacher:  ________________________________________ Grade:  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939766"/>
              </p:ext>
            </p:extLst>
          </p:nvPr>
        </p:nvGraphicFramePr>
        <p:xfrm>
          <a:off x="709423" y="2209800"/>
          <a:ext cx="6477002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286"/>
                <a:gridCol w="925286"/>
                <a:gridCol w="925286"/>
                <a:gridCol w="925286"/>
                <a:gridCol w="925286"/>
                <a:gridCol w="925286"/>
                <a:gridCol w="9252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85800" y="7269664"/>
            <a:ext cx="6477000" cy="20267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9667" y="7269665"/>
            <a:ext cx="1455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Next Steps: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6663" y="1676401"/>
            <a:ext cx="6477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0530" y="1676401"/>
            <a:ext cx="169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Area of Need: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32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1381" y="1066800"/>
            <a:ext cx="47130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RTI – Intervention Tracking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33400"/>
            <a:ext cx="6829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 Name:  __________________________________ Age:  ______</a:t>
            </a:r>
          </a:p>
          <a:p>
            <a:r>
              <a:rPr lang="en-US" sz="1800" dirty="0" smtClean="0">
                <a:latin typeface="Janda Closer To Free" panose="02000503000000020003" pitchFamily="2" charset="0"/>
              </a:rPr>
              <a:t>Teacher:  ________________________________________ Grade:  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167874"/>
              </p:ext>
            </p:extLst>
          </p:nvPr>
        </p:nvGraphicFramePr>
        <p:xfrm>
          <a:off x="709423" y="2209800"/>
          <a:ext cx="646424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577"/>
                <a:gridCol w="2057400"/>
                <a:gridCol w="1006567"/>
                <a:gridCol w="1292848"/>
                <a:gridCol w="12928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intervention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frequency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teacher responsible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result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85800" y="7269664"/>
            <a:ext cx="6477000" cy="20267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9667" y="7269665"/>
            <a:ext cx="1455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Next Steps: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6663" y="1676401"/>
            <a:ext cx="6477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0530" y="1676401"/>
            <a:ext cx="169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Area of Need: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20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1381" y="1066800"/>
            <a:ext cx="47130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RTI – Intervention Tracking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33400"/>
            <a:ext cx="6829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 Name:  __________________________________ Age:  ______</a:t>
            </a:r>
          </a:p>
          <a:p>
            <a:r>
              <a:rPr lang="en-US" sz="1800" dirty="0" smtClean="0">
                <a:latin typeface="Janda Closer To Free" panose="02000503000000020003" pitchFamily="2" charset="0"/>
              </a:rPr>
              <a:t>Teacher:  ________________________________________ Grade:  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317475"/>
              </p:ext>
            </p:extLst>
          </p:nvPr>
        </p:nvGraphicFramePr>
        <p:xfrm>
          <a:off x="709423" y="2209800"/>
          <a:ext cx="6464240" cy="4876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577"/>
                <a:gridCol w="2057400"/>
                <a:gridCol w="1006567"/>
                <a:gridCol w="1292848"/>
                <a:gridCol w="1292848"/>
              </a:tblGrid>
              <a:tr h="101104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intervention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frequency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teacher responsible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result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151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1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1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1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1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85800" y="7269664"/>
            <a:ext cx="6477000" cy="20267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9667" y="7269665"/>
            <a:ext cx="1455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Next Steps: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6663" y="1676401"/>
            <a:ext cx="6477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0530" y="1676401"/>
            <a:ext cx="169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Area of Need: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04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8"/>
            <a:ext cx="2124803" cy="5620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Area of Need: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5800" y="2436278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5800" y="2819400"/>
            <a:ext cx="1214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Today we: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11906" y="536975"/>
            <a:ext cx="51771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RTI – Small Group Plan &amp; Notes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8396" y="1676400"/>
            <a:ext cx="2124803" cy="5862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05448" y="1604666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Standards: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Teacher:</a:t>
            </a:r>
          </a:p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Students: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0325" y="4267200"/>
            <a:ext cx="794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38835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06238" y="5943600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6238" y="6326722"/>
            <a:ext cx="1214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Today we: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30763" y="7774522"/>
            <a:ext cx="794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969179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036582" y="5943600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36582" y="6326722"/>
            <a:ext cx="1214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Today we: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61107" y="7774522"/>
            <a:ext cx="794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036582" y="2436278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36582" y="2819400"/>
            <a:ext cx="1214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Today we: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061107" y="4267200"/>
            <a:ext cx="794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204173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8"/>
            <a:ext cx="2124803" cy="5620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Area of Need: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407739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RTI – Small Group Notes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8396" y="1676400"/>
            <a:ext cx="2124803" cy="5862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05448" y="1604666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Standards: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Teacher:</a:t>
            </a:r>
          </a:p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Students: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38835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1029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Student: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51638" y="2436277"/>
            <a:ext cx="1029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Student: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5943601"/>
            <a:ext cx="1029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Student: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22217" y="5943600"/>
            <a:ext cx="1029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Student:</a:t>
            </a:r>
          </a:p>
        </p:txBody>
      </p:sp>
    </p:spTree>
    <p:extLst>
      <p:ext uri="{BB962C8B-B14F-4D97-AF65-F5344CB8AC3E}">
        <p14:creationId xmlns:p14="http://schemas.microsoft.com/office/powerpoint/2010/main" val="101360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2020" y="2057400"/>
            <a:ext cx="61221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Janda Closer To Free" panose="02000503000000020003" pitchFamily="2" charset="0"/>
              </a:rPr>
              <a:t>Tracking my Growth</a:t>
            </a:r>
            <a:endParaRPr lang="en-US" sz="8000" dirty="0">
              <a:latin typeface="Janda Closer To Free" panose="02000503000000020003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2020" y="5410200"/>
            <a:ext cx="6122153" cy="3048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8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8"/>
            <a:ext cx="2124803" cy="5620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Area of Need: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33097" y="513460"/>
            <a:ext cx="1134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Students: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20632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Monitoring Growth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8396" y="1676400"/>
            <a:ext cx="2124803" cy="5862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05448" y="1604666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Standards: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Teacher or Teachers::</a:t>
            </a:r>
            <a:endParaRPr lang="en-US" dirty="0" smtClean="0">
              <a:latin typeface="KG Primary Penmanship" panose="02000506000000020003" pitchFamily="2" charset="0"/>
            </a:endParaRPr>
          </a:p>
          <a:p>
            <a:pPr algn="ctr"/>
            <a:endParaRPr lang="en-US" dirty="0" smtClean="0">
              <a:latin typeface="KG Primary Penmanship" panose="02000506000000020003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8835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64606" y="2785408"/>
            <a:ext cx="184999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Pre Test Date: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Pre Test Score:</a:t>
            </a:r>
          </a:p>
          <a:p>
            <a:endParaRPr lang="en-US" sz="2400" dirty="0">
              <a:latin typeface="KG Primary Penmanship" panose="02000506000000020003" pitchFamily="2" charset="0"/>
            </a:endParaRP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Post Test Date:</a:t>
            </a:r>
            <a:br>
              <a:rPr lang="en-US" sz="2400" dirty="0" smtClean="0">
                <a:latin typeface="KG Primary Penmanship" panose="02000506000000020003" pitchFamily="2" charset="0"/>
              </a:rPr>
            </a:br>
            <a:r>
              <a:rPr lang="en-US" sz="2400" dirty="0" smtClean="0">
                <a:latin typeface="KG Primary Penmanship" panose="02000506000000020003" pitchFamily="2" charset="0"/>
              </a:rPr>
              <a:t>Post Test Score: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62451" y="2436278"/>
            <a:ext cx="2245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Teaching Strategies: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6344" y="5943601"/>
            <a:ext cx="315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Additional Notes/ Next Steps: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22217" y="5943600"/>
            <a:ext cx="143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Checkpoints: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8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523530" y="4770383"/>
            <a:ext cx="383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DIBELS  Progress Monitoring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2157311" y="4795766"/>
            <a:ext cx="61185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Janda Closer To Free" panose="02000503000000020003" pitchFamily="2" charset="0"/>
              </a:rPr>
              <a:t>Student Name:  __________________________________ Age:  ______</a:t>
            </a:r>
          </a:p>
          <a:p>
            <a:r>
              <a:rPr lang="en-US" sz="1600" dirty="0" smtClean="0">
                <a:latin typeface="Janda Closer To Free" panose="02000503000000020003" pitchFamily="2" charset="0"/>
              </a:rPr>
              <a:t>Teacher:  ________________________________________ Grade:  ____</a:t>
            </a:r>
            <a:endParaRPr lang="en-US" sz="1600" dirty="0">
              <a:latin typeface="Janda Closer To Free" panose="02000503000000020003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8686800"/>
            <a:ext cx="2053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Janda Closer To Free" panose="02000503000000020003" pitchFamily="2" charset="0"/>
              </a:rPr>
              <a:t>DORF – Words Correct</a:t>
            </a:r>
            <a:endParaRPr lang="en-US" sz="14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549280"/>
              </p:ext>
            </p:extLst>
          </p:nvPr>
        </p:nvGraphicFramePr>
        <p:xfrm>
          <a:off x="1756877" y="838200"/>
          <a:ext cx="2738923" cy="7233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93"/>
                <a:gridCol w="248993"/>
                <a:gridCol w="248993"/>
                <a:gridCol w="248993"/>
                <a:gridCol w="248993"/>
                <a:gridCol w="248993"/>
                <a:gridCol w="248993"/>
                <a:gridCol w="248993"/>
                <a:gridCol w="248993"/>
                <a:gridCol w="248993"/>
                <a:gridCol w="248993"/>
              </a:tblGrid>
              <a:tr h="657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2893701" y="7008502"/>
            <a:ext cx="49725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180</a:t>
            </a:r>
          </a:p>
          <a:p>
            <a:pPr algn="r"/>
            <a:r>
              <a:rPr lang="en-US" sz="1600" dirty="0" smtClean="0"/>
              <a:t>160</a:t>
            </a:r>
          </a:p>
          <a:p>
            <a:pPr algn="r"/>
            <a:r>
              <a:rPr lang="en-US" sz="1600" dirty="0" smtClean="0"/>
              <a:t>140</a:t>
            </a:r>
          </a:p>
          <a:p>
            <a:pPr algn="r"/>
            <a:r>
              <a:rPr lang="en-US" sz="1600" dirty="0" smtClean="0"/>
              <a:t>120</a:t>
            </a:r>
          </a:p>
          <a:p>
            <a:pPr algn="r"/>
            <a:r>
              <a:rPr lang="en-US" sz="1600" dirty="0" smtClean="0"/>
              <a:t>100</a:t>
            </a:r>
          </a:p>
          <a:p>
            <a:pPr algn="r"/>
            <a:r>
              <a:rPr lang="en-US" sz="1600" dirty="0" smtClean="0"/>
              <a:t>80</a:t>
            </a:r>
          </a:p>
          <a:p>
            <a:pPr algn="r"/>
            <a:r>
              <a:rPr lang="en-US" sz="1600" dirty="0" smtClean="0"/>
              <a:t>60</a:t>
            </a:r>
            <a:endParaRPr lang="en-US" sz="1600" dirty="0"/>
          </a:p>
          <a:p>
            <a:pPr algn="r"/>
            <a:r>
              <a:rPr lang="en-US" sz="1600" dirty="0" smtClean="0"/>
              <a:t>40</a:t>
            </a:r>
          </a:p>
          <a:p>
            <a:pPr algn="r"/>
            <a:r>
              <a:rPr lang="en-US" sz="1600" dirty="0" smtClean="0"/>
              <a:t>20</a:t>
            </a:r>
          </a:p>
          <a:p>
            <a:pPr algn="r"/>
            <a:r>
              <a:rPr lang="en-US" sz="1600" dirty="0"/>
              <a:t>0</a:t>
            </a:r>
            <a:endParaRPr lang="en-US" sz="1600" dirty="0" smtClean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675935" y="7543955"/>
            <a:ext cx="25934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Janda Closer To Free" panose="02000503000000020003" pitchFamily="2" charset="0"/>
              </a:rPr>
              <a:t>Progress Monitoring Scores</a:t>
            </a:r>
            <a:endParaRPr lang="en-US" sz="14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453266"/>
              </p:ext>
            </p:extLst>
          </p:nvPr>
        </p:nvGraphicFramePr>
        <p:xfrm>
          <a:off x="5334000" y="838200"/>
          <a:ext cx="1523999" cy="7233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066"/>
                <a:gridCol w="383066"/>
                <a:gridCol w="383066"/>
                <a:gridCol w="374801"/>
              </a:tblGrid>
              <a:tr h="657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5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week1</a:t>
                      </a:r>
                      <a:endParaRPr lang="en-US" sz="12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week2</a:t>
                      </a:r>
                      <a:endParaRPr lang="en-US" sz="12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week3</a:t>
                      </a:r>
                      <a:endParaRPr lang="en-US" sz="12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week4</a:t>
                      </a:r>
                      <a:endParaRPr lang="en-US" sz="12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16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495982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Name: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200" y="498157"/>
            <a:ext cx="28553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My Reading Goal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413555"/>
              </p:ext>
            </p:extLst>
          </p:nvPr>
        </p:nvGraphicFramePr>
        <p:xfrm>
          <a:off x="609595" y="1136791"/>
          <a:ext cx="6705608" cy="822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</a:tblGrid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4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495982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Name: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200" y="498157"/>
            <a:ext cx="28553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My Reading Goal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61758"/>
              </p:ext>
            </p:extLst>
          </p:nvPr>
        </p:nvGraphicFramePr>
        <p:xfrm>
          <a:off x="609595" y="1136791"/>
          <a:ext cx="6705608" cy="822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</a:tblGrid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20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August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smtClean="0">
                          <a:solidFill>
                            <a:schemeClr val="tx1"/>
                          </a:solidFill>
                        </a:rPr>
                        <a:t>September</a:t>
                      </a:r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October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November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December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January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February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March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April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June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51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495982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Name: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200" y="498157"/>
            <a:ext cx="28553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My Reading Goal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788975"/>
              </p:ext>
            </p:extLst>
          </p:nvPr>
        </p:nvGraphicFramePr>
        <p:xfrm>
          <a:off x="609600" y="1295400"/>
          <a:ext cx="6705608" cy="7924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</a:tblGrid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August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smtClean="0">
                          <a:solidFill>
                            <a:schemeClr val="tx1"/>
                          </a:solidFill>
                        </a:rPr>
                        <a:t>September</a:t>
                      </a:r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October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November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December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January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February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March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April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June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84913" y="833735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Rigby</a:t>
            </a:r>
          </a:p>
        </p:txBody>
      </p:sp>
    </p:spTree>
    <p:extLst>
      <p:ext uri="{BB962C8B-B14F-4D97-AF65-F5344CB8AC3E}">
        <p14:creationId xmlns:p14="http://schemas.microsoft.com/office/powerpoint/2010/main" val="15622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495982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Name: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200" y="498157"/>
            <a:ext cx="28553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My Reading Goal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279899"/>
              </p:ext>
            </p:extLst>
          </p:nvPr>
        </p:nvGraphicFramePr>
        <p:xfrm>
          <a:off x="609600" y="1295400"/>
          <a:ext cx="6705608" cy="7924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  <a:gridCol w="515816"/>
              </a:tblGrid>
              <a:tr h="377371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00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681335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Name: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739914"/>
            <a:ext cx="15807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Janda Closer To Free" panose="02000503000000020003" pitchFamily="2" charset="0"/>
              </a:rPr>
              <a:t>progress</a:t>
            </a:r>
          </a:p>
          <a:p>
            <a:pPr algn="ctr"/>
            <a:r>
              <a:rPr lang="en-US" dirty="0">
                <a:latin typeface="Janda Closer To Free" panose="02000503000000020003" pitchFamily="2" charset="0"/>
              </a:rPr>
              <a:t>m</a:t>
            </a:r>
            <a:r>
              <a:rPr lang="en-US" dirty="0" smtClean="0">
                <a:latin typeface="Janda Closer To Free" panose="02000503000000020003" pitchFamily="2" charset="0"/>
              </a:rPr>
              <a:t>onitor for:</a:t>
            </a:r>
          </a:p>
        </p:txBody>
      </p:sp>
      <p:sp>
        <p:nvSpPr>
          <p:cNvPr id="2" name="Rectangle 1"/>
          <p:cNvSpPr/>
          <p:nvPr/>
        </p:nvSpPr>
        <p:spPr>
          <a:xfrm>
            <a:off x="2018904" y="775157"/>
            <a:ext cx="2686446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295707"/>
              </p:ext>
            </p:extLst>
          </p:nvPr>
        </p:nvGraphicFramePr>
        <p:xfrm>
          <a:off x="761998" y="2285996"/>
          <a:ext cx="6400801" cy="6477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891"/>
                <a:gridCol w="581891"/>
                <a:gridCol w="581891"/>
                <a:gridCol w="581891"/>
                <a:gridCol w="581891"/>
                <a:gridCol w="581891"/>
                <a:gridCol w="581891"/>
                <a:gridCol w="581891"/>
                <a:gridCol w="581891"/>
                <a:gridCol w="581891"/>
                <a:gridCol w="581891"/>
              </a:tblGrid>
              <a:tr h="58881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52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681335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Name: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739914"/>
            <a:ext cx="15807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Janda Closer To Free" panose="02000503000000020003" pitchFamily="2" charset="0"/>
              </a:rPr>
              <a:t>progress</a:t>
            </a:r>
          </a:p>
          <a:p>
            <a:pPr algn="ctr"/>
            <a:r>
              <a:rPr lang="en-US" dirty="0">
                <a:latin typeface="Janda Closer To Free" panose="02000503000000020003" pitchFamily="2" charset="0"/>
              </a:rPr>
              <a:t>m</a:t>
            </a:r>
            <a:r>
              <a:rPr lang="en-US" dirty="0" smtClean="0">
                <a:latin typeface="Janda Closer To Free" panose="02000503000000020003" pitchFamily="2" charset="0"/>
              </a:rPr>
              <a:t>onitor for:</a:t>
            </a:r>
          </a:p>
        </p:txBody>
      </p:sp>
      <p:sp>
        <p:nvSpPr>
          <p:cNvPr id="2" name="Rectangle 1"/>
          <p:cNvSpPr/>
          <p:nvPr/>
        </p:nvSpPr>
        <p:spPr>
          <a:xfrm>
            <a:off x="2018904" y="775157"/>
            <a:ext cx="2686446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678523"/>
              </p:ext>
            </p:extLst>
          </p:nvPr>
        </p:nvGraphicFramePr>
        <p:xfrm>
          <a:off x="761998" y="2285996"/>
          <a:ext cx="6400801" cy="6477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891"/>
                <a:gridCol w="581891"/>
                <a:gridCol w="581891"/>
                <a:gridCol w="581891"/>
                <a:gridCol w="581891"/>
                <a:gridCol w="581891"/>
                <a:gridCol w="581891"/>
                <a:gridCol w="581891"/>
                <a:gridCol w="581891"/>
                <a:gridCol w="581891"/>
                <a:gridCol w="581891"/>
              </a:tblGrid>
              <a:tr h="58881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81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47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457200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Name: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515779"/>
            <a:ext cx="15807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Janda Closer To Free" panose="02000503000000020003" pitchFamily="2" charset="0"/>
              </a:rPr>
              <a:t>progress</a:t>
            </a:r>
          </a:p>
          <a:p>
            <a:pPr algn="ctr"/>
            <a:r>
              <a:rPr lang="en-US" dirty="0">
                <a:latin typeface="Janda Closer To Free" panose="02000503000000020003" pitchFamily="2" charset="0"/>
              </a:rPr>
              <a:t>m</a:t>
            </a:r>
            <a:r>
              <a:rPr lang="en-US" dirty="0" smtClean="0">
                <a:latin typeface="Janda Closer To Free" panose="02000503000000020003" pitchFamily="2" charset="0"/>
              </a:rPr>
              <a:t>onitor for:</a:t>
            </a:r>
          </a:p>
        </p:txBody>
      </p:sp>
      <p:sp>
        <p:nvSpPr>
          <p:cNvPr id="2" name="Rectangle 1"/>
          <p:cNvSpPr/>
          <p:nvPr/>
        </p:nvSpPr>
        <p:spPr>
          <a:xfrm>
            <a:off x="2018904" y="551022"/>
            <a:ext cx="2686446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603671"/>
              </p:ext>
            </p:extLst>
          </p:nvPr>
        </p:nvGraphicFramePr>
        <p:xfrm>
          <a:off x="609600" y="1223665"/>
          <a:ext cx="6553195" cy="8072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745"/>
                <a:gridCol w="595745"/>
                <a:gridCol w="595745"/>
                <a:gridCol w="595745"/>
                <a:gridCol w="595745"/>
                <a:gridCol w="595745"/>
                <a:gridCol w="595745"/>
                <a:gridCol w="595745"/>
                <a:gridCol w="595745"/>
                <a:gridCol w="595745"/>
                <a:gridCol w="595745"/>
              </a:tblGrid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77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457200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Name: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515779"/>
            <a:ext cx="15807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Janda Closer To Free" panose="02000503000000020003" pitchFamily="2" charset="0"/>
              </a:rPr>
              <a:t>progress</a:t>
            </a:r>
          </a:p>
          <a:p>
            <a:pPr algn="ctr"/>
            <a:r>
              <a:rPr lang="en-US" dirty="0">
                <a:latin typeface="Janda Closer To Free" panose="02000503000000020003" pitchFamily="2" charset="0"/>
              </a:rPr>
              <a:t>m</a:t>
            </a:r>
            <a:r>
              <a:rPr lang="en-US" dirty="0" smtClean="0">
                <a:latin typeface="Janda Closer To Free" panose="02000503000000020003" pitchFamily="2" charset="0"/>
              </a:rPr>
              <a:t>onitor for:</a:t>
            </a:r>
          </a:p>
        </p:txBody>
      </p:sp>
      <p:sp>
        <p:nvSpPr>
          <p:cNvPr id="2" name="Rectangle 1"/>
          <p:cNvSpPr/>
          <p:nvPr/>
        </p:nvSpPr>
        <p:spPr>
          <a:xfrm>
            <a:off x="2018904" y="551022"/>
            <a:ext cx="2686446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510112"/>
              </p:ext>
            </p:extLst>
          </p:nvPr>
        </p:nvGraphicFramePr>
        <p:xfrm>
          <a:off x="609600" y="1223665"/>
          <a:ext cx="6553195" cy="8072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745"/>
                <a:gridCol w="595745"/>
                <a:gridCol w="595745"/>
                <a:gridCol w="595745"/>
                <a:gridCol w="595745"/>
                <a:gridCol w="595745"/>
                <a:gridCol w="595745"/>
                <a:gridCol w="595745"/>
                <a:gridCol w="595745"/>
                <a:gridCol w="595745"/>
                <a:gridCol w="595745"/>
              </a:tblGrid>
              <a:tr h="31049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9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19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5457" y="630683"/>
            <a:ext cx="5371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I am already great at…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1.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2.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3.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4.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5.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757535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Name: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816114"/>
            <a:ext cx="15807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Janda Closer To Free" panose="02000503000000020003" pitchFamily="2" charset="0"/>
              </a:rPr>
              <a:t>progress</a:t>
            </a:r>
          </a:p>
          <a:p>
            <a:pPr algn="ctr"/>
            <a:r>
              <a:rPr lang="en-US" dirty="0">
                <a:latin typeface="Janda Closer To Free" panose="02000503000000020003" pitchFamily="2" charset="0"/>
              </a:rPr>
              <a:t>m</a:t>
            </a:r>
            <a:r>
              <a:rPr lang="en-US" dirty="0" smtClean="0">
                <a:latin typeface="Janda Closer To Free" panose="02000503000000020003" pitchFamily="2" charset="0"/>
              </a:rPr>
              <a:t>onitor for:</a:t>
            </a:r>
          </a:p>
        </p:txBody>
      </p:sp>
      <p:sp>
        <p:nvSpPr>
          <p:cNvPr id="2" name="Rectangle 1"/>
          <p:cNvSpPr/>
          <p:nvPr/>
        </p:nvSpPr>
        <p:spPr>
          <a:xfrm>
            <a:off x="2018904" y="851357"/>
            <a:ext cx="2686446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076917"/>
              </p:ext>
            </p:extLst>
          </p:nvPr>
        </p:nvGraphicFramePr>
        <p:xfrm>
          <a:off x="685800" y="1676400"/>
          <a:ext cx="6477000" cy="632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6324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37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41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42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47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49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51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52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53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56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57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58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60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61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62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63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64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65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67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68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69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70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71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72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73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74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75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76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77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78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79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80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81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82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83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84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85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86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87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88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89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90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91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92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93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94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95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96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97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98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99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" y="8153400"/>
            <a:ext cx="64770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8167985"/>
            <a:ext cx="794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31764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757535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Name: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816114"/>
            <a:ext cx="15807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Janda Closer To Free" panose="02000503000000020003" pitchFamily="2" charset="0"/>
              </a:rPr>
              <a:t>progress</a:t>
            </a:r>
          </a:p>
          <a:p>
            <a:pPr algn="ctr"/>
            <a:r>
              <a:rPr lang="en-US" dirty="0">
                <a:latin typeface="Janda Closer To Free" panose="02000503000000020003" pitchFamily="2" charset="0"/>
              </a:rPr>
              <a:t>m</a:t>
            </a:r>
            <a:r>
              <a:rPr lang="en-US" dirty="0" smtClean="0">
                <a:latin typeface="Janda Closer To Free" panose="02000503000000020003" pitchFamily="2" charset="0"/>
              </a:rPr>
              <a:t>onitor for:</a:t>
            </a:r>
          </a:p>
        </p:txBody>
      </p:sp>
      <p:sp>
        <p:nvSpPr>
          <p:cNvPr id="2" name="Rectangle 1"/>
          <p:cNvSpPr/>
          <p:nvPr/>
        </p:nvSpPr>
        <p:spPr>
          <a:xfrm>
            <a:off x="2018904" y="851357"/>
            <a:ext cx="2686446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046234"/>
              </p:ext>
            </p:extLst>
          </p:nvPr>
        </p:nvGraphicFramePr>
        <p:xfrm>
          <a:off x="685800" y="2293620"/>
          <a:ext cx="6477000" cy="1897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6324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" y="8153400"/>
            <a:ext cx="64770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8167985"/>
            <a:ext cx="794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notes: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202435"/>
              </p:ext>
            </p:extLst>
          </p:nvPr>
        </p:nvGraphicFramePr>
        <p:xfrm>
          <a:off x="685800" y="4960620"/>
          <a:ext cx="6477000" cy="1897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6324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7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757535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Name: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816114"/>
            <a:ext cx="15807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Janda Closer To Free" panose="02000503000000020003" pitchFamily="2" charset="0"/>
              </a:rPr>
              <a:t>progress</a:t>
            </a:r>
          </a:p>
          <a:p>
            <a:pPr algn="ctr"/>
            <a:r>
              <a:rPr lang="en-US" dirty="0">
                <a:latin typeface="Janda Closer To Free" panose="02000503000000020003" pitchFamily="2" charset="0"/>
              </a:rPr>
              <a:t>m</a:t>
            </a:r>
            <a:r>
              <a:rPr lang="en-US" dirty="0" smtClean="0">
                <a:latin typeface="Janda Closer To Free" panose="02000503000000020003" pitchFamily="2" charset="0"/>
              </a:rPr>
              <a:t>onitor for:</a:t>
            </a:r>
          </a:p>
        </p:txBody>
      </p:sp>
      <p:sp>
        <p:nvSpPr>
          <p:cNvPr id="2" name="Rectangle 1"/>
          <p:cNvSpPr/>
          <p:nvPr/>
        </p:nvSpPr>
        <p:spPr>
          <a:xfrm>
            <a:off x="2018904" y="851357"/>
            <a:ext cx="2686446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72770"/>
              </p:ext>
            </p:extLst>
          </p:nvPr>
        </p:nvGraphicFramePr>
        <p:xfrm>
          <a:off x="685800" y="2293620"/>
          <a:ext cx="6477000" cy="1897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63246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" y="8153400"/>
            <a:ext cx="64770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8167985"/>
            <a:ext cx="794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notes: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602948"/>
              </p:ext>
            </p:extLst>
          </p:nvPr>
        </p:nvGraphicFramePr>
        <p:xfrm>
          <a:off x="685800" y="4960620"/>
          <a:ext cx="6477000" cy="1897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63246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90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1250" y="660396"/>
            <a:ext cx="496039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This </a:t>
            </a:r>
            <a:r>
              <a:rPr lang="en-US" sz="2600" dirty="0" smtClean="0">
                <a:latin typeface="Janda Closer To Free" panose="02000503000000020003" pitchFamily="2" charset="0"/>
              </a:rPr>
              <a:t>month I will improve on…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" y="1908980"/>
            <a:ext cx="3314700" cy="25888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71500" y="1902525"/>
            <a:ext cx="917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Week 1: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20219"/>
              </p:ext>
            </p:extLst>
          </p:nvPr>
        </p:nvGraphicFramePr>
        <p:xfrm>
          <a:off x="677002" y="2287991"/>
          <a:ext cx="3094898" cy="2135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104298"/>
              </a:tblGrid>
              <a:tr h="53395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Reading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39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Writing 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39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39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Other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4038600" y="1908980"/>
            <a:ext cx="3314700" cy="25888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038600" y="1902525"/>
            <a:ext cx="994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Week 2: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951110"/>
              </p:ext>
            </p:extLst>
          </p:nvPr>
        </p:nvGraphicFramePr>
        <p:xfrm>
          <a:off x="4144102" y="2287991"/>
          <a:ext cx="3094898" cy="2135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104298"/>
              </a:tblGrid>
              <a:tr h="53395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Reading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39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Writing 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39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39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Other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571500" y="4650190"/>
            <a:ext cx="3314700" cy="25888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71500" y="4643735"/>
            <a:ext cx="1001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Week 3: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249720"/>
              </p:ext>
            </p:extLst>
          </p:nvPr>
        </p:nvGraphicFramePr>
        <p:xfrm>
          <a:off x="677002" y="5029201"/>
          <a:ext cx="3094898" cy="2135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104298"/>
              </a:tblGrid>
              <a:tr h="53395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Reading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39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Writing 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39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39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Other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38600" y="4650190"/>
            <a:ext cx="3314700" cy="25888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038600" y="4643735"/>
            <a:ext cx="994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Week 4</a:t>
            </a:r>
            <a:r>
              <a:rPr lang="en-US" sz="2400" dirty="0" smtClean="0">
                <a:latin typeface="KG Primary Penmanship" panose="02000506000000020003" pitchFamily="2" charset="0"/>
              </a:rPr>
              <a:t>: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908303"/>
              </p:ext>
            </p:extLst>
          </p:nvPr>
        </p:nvGraphicFramePr>
        <p:xfrm>
          <a:off x="4144102" y="5029201"/>
          <a:ext cx="3094898" cy="2135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104298"/>
              </a:tblGrid>
              <a:tr h="53395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Reading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39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Writing 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39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39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Other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571500" y="7567993"/>
            <a:ext cx="6781800" cy="17983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90550" y="7567994"/>
            <a:ext cx="2352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Things to remember: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1500" y="1152839"/>
            <a:ext cx="1013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Month:  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35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Subject:</a:t>
            </a:r>
            <a:endParaRPr lang="en-US" dirty="0" smtClean="0">
              <a:latin typeface="KG Primary Penmanship" panose="02000506000000020003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7962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My Weekly Goal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83162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My goal is::</a:t>
            </a:r>
            <a:endParaRPr lang="en-US" dirty="0" smtClean="0">
              <a:latin typeface="KG Primary Penmanship" panose="02000506000000020003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8835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2622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To reach my goal, I will: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54355" y="2937808"/>
            <a:ext cx="307270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KG Primary Penmanship" panose="02000506000000020003" pitchFamily="2" charset="0"/>
              </a:rPr>
              <a:t>This week I</a:t>
            </a:r>
          </a:p>
          <a:p>
            <a:pPr algn="ctr"/>
            <a:r>
              <a:rPr lang="en-US" sz="4000" dirty="0" smtClean="0">
                <a:latin typeface="KG Primary Penmanship" panose="02000506000000020003" pitchFamily="2" charset="0"/>
              </a:rPr>
              <a:t>DID      </a:t>
            </a:r>
            <a:r>
              <a:rPr lang="en-US" sz="4000" dirty="0" err="1" smtClean="0">
                <a:latin typeface="KG Primary Penmanship" panose="02000506000000020003" pitchFamily="2" charset="0"/>
              </a:rPr>
              <a:t>DID</a:t>
            </a:r>
            <a:r>
              <a:rPr lang="en-US" sz="4000" dirty="0" smtClean="0">
                <a:latin typeface="KG Primary Penmanship" panose="02000506000000020003" pitchFamily="2" charset="0"/>
              </a:rPr>
              <a:t> NOT</a:t>
            </a:r>
          </a:p>
          <a:p>
            <a:pPr algn="ctr"/>
            <a:r>
              <a:rPr lang="en-US" sz="4000" dirty="0" smtClean="0">
                <a:latin typeface="KG Primary Penmanship" panose="02000506000000020003" pitchFamily="2" charset="0"/>
              </a:rPr>
              <a:t>meet my goal </a:t>
            </a:r>
            <a:endParaRPr lang="en-US" sz="4000" dirty="0" smtClean="0">
              <a:latin typeface="KG Primary Penmanship" panose="02000506000000020003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00503" y="5943601"/>
            <a:ext cx="2719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Primary Penmanship" panose="02000506000000020003" pitchFamily="2" charset="0"/>
              </a:rPr>
              <a:t>Why did I or did I not meet my goal?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22217" y="5943600"/>
            <a:ext cx="2823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What are my next steps?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3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Subject:</a:t>
            </a:r>
            <a:endParaRPr lang="en-US" dirty="0" smtClean="0">
              <a:latin typeface="KG Primary Penmanship" panose="02000506000000020003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8465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My Monthly Goal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83162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My goal is::</a:t>
            </a:r>
            <a:endParaRPr lang="en-US" dirty="0" smtClean="0">
              <a:latin typeface="KG Primary Penmanship" panose="02000506000000020003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8835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2622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To reach my goal, I will: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54355" y="2937808"/>
            <a:ext cx="307270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KG Primary Penmanship" panose="02000506000000020003" pitchFamily="2" charset="0"/>
              </a:rPr>
              <a:t>This month I</a:t>
            </a:r>
          </a:p>
          <a:p>
            <a:pPr algn="ctr"/>
            <a:r>
              <a:rPr lang="en-US" sz="4000" dirty="0" smtClean="0">
                <a:latin typeface="KG Primary Penmanship" panose="02000506000000020003" pitchFamily="2" charset="0"/>
              </a:rPr>
              <a:t>DID      </a:t>
            </a:r>
            <a:r>
              <a:rPr lang="en-US" sz="4000" dirty="0" err="1" smtClean="0">
                <a:latin typeface="KG Primary Penmanship" panose="02000506000000020003" pitchFamily="2" charset="0"/>
              </a:rPr>
              <a:t>DID</a:t>
            </a:r>
            <a:r>
              <a:rPr lang="en-US" sz="4000" dirty="0" smtClean="0">
                <a:latin typeface="KG Primary Penmanship" panose="02000506000000020003" pitchFamily="2" charset="0"/>
              </a:rPr>
              <a:t> NOT</a:t>
            </a:r>
          </a:p>
          <a:p>
            <a:pPr algn="ctr"/>
            <a:r>
              <a:rPr lang="en-US" sz="4000" dirty="0" smtClean="0">
                <a:latin typeface="KG Primary Penmanship" panose="02000506000000020003" pitchFamily="2" charset="0"/>
              </a:rPr>
              <a:t>meet my goal </a:t>
            </a:r>
            <a:endParaRPr lang="en-US" sz="4000" dirty="0" smtClean="0">
              <a:latin typeface="KG Primary Penmanship" panose="02000506000000020003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00503" y="5943601"/>
            <a:ext cx="2719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Primary Penmanship" panose="02000506000000020003" pitchFamily="2" charset="0"/>
              </a:rPr>
              <a:t>Why did I or did I not meet my goal?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22217" y="5943600"/>
            <a:ext cx="2823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What are my next steps?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67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835" y="990600"/>
            <a:ext cx="2104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Primary Penmanship" panose="02000506000000020003" pitchFamily="2" charset="0"/>
              </a:rPr>
              <a:t>Choose a behavioral or organizational goal.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41573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Reflecting on my Actions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83162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My goal is::</a:t>
            </a:r>
            <a:endParaRPr lang="en-US" dirty="0" smtClean="0">
              <a:latin typeface="KG Primary Penmanship" panose="02000506000000020003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8835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2622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To reach my goal, I will: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54355" y="2937808"/>
            <a:ext cx="307270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KG Primary Penmanship" panose="02000506000000020003" pitchFamily="2" charset="0"/>
              </a:rPr>
              <a:t>I</a:t>
            </a:r>
          </a:p>
          <a:p>
            <a:pPr algn="ctr"/>
            <a:r>
              <a:rPr lang="en-US" sz="4000" dirty="0" smtClean="0">
                <a:latin typeface="KG Primary Penmanship" panose="02000506000000020003" pitchFamily="2" charset="0"/>
              </a:rPr>
              <a:t>DID      </a:t>
            </a:r>
            <a:r>
              <a:rPr lang="en-US" sz="4000" dirty="0" err="1" smtClean="0">
                <a:latin typeface="KG Primary Penmanship" panose="02000506000000020003" pitchFamily="2" charset="0"/>
              </a:rPr>
              <a:t>DID</a:t>
            </a:r>
            <a:r>
              <a:rPr lang="en-US" sz="4000" dirty="0" smtClean="0">
                <a:latin typeface="KG Primary Penmanship" panose="02000506000000020003" pitchFamily="2" charset="0"/>
              </a:rPr>
              <a:t> NOT</a:t>
            </a:r>
          </a:p>
          <a:p>
            <a:pPr algn="ctr"/>
            <a:r>
              <a:rPr lang="en-US" sz="4000" dirty="0" smtClean="0">
                <a:latin typeface="KG Primary Penmanship" panose="02000506000000020003" pitchFamily="2" charset="0"/>
              </a:rPr>
              <a:t>meet my goal </a:t>
            </a:r>
            <a:endParaRPr lang="en-US" sz="4000" dirty="0" smtClean="0">
              <a:latin typeface="KG Primary Penmanship" panose="02000506000000020003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00503" y="5943601"/>
            <a:ext cx="2719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Primary Penmanship" panose="02000506000000020003" pitchFamily="2" charset="0"/>
              </a:rPr>
              <a:t>Why did I or did I not meet my goal?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22217" y="5943600"/>
            <a:ext cx="2823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What are my next steps?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1868" y="677330"/>
            <a:ext cx="31407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Evaluating Myself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195699"/>
              </p:ext>
            </p:extLst>
          </p:nvPr>
        </p:nvGraphicFramePr>
        <p:xfrm>
          <a:off x="914400" y="1524000"/>
          <a:ext cx="6248400" cy="7612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1981200"/>
              </a:tblGrid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Area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Following Directions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Wingdings" panose="05000000000000000000" pitchFamily="2" charset="2"/>
                        </a:rPr>
                        <a:t>JKL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Being Kind to Others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Working Hard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Participating</a:t>
                      </a:r>
                      <a:r>
                        <a:rPr lang="en-US" baseline="0" dirty="0" smtClean="0">
                          <a:latin typeface="Janda Closer To Free" panose="02000503000000020003" pitchFamily="2" charset="0"/>
                        </a:rPr>
                        <a:t> in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Teamwork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Reading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Writing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Math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84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1868" y="677330"/>
            <a:ext cx="31407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Evaluating Myself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314618"/>
              </p:ext>
            </p:extLst>
          </p:nvPr>
        </p:nvGraphicFramePr>
        <p:xfrm>
          <a:off x="914400" y="1524000"/>
          <a:ext cx="6248400" cy="7612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1981200"/>
              </a:tblGrid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Area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Following Directions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Wingdings" panose="05000000000000000000" pitchFamily="2" charset="2"/>
                        </a:rPr>
                        <a:t>JKL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Being Kind to Others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Working Hard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Participating</a:t>
                      </a:r>
                      <a:r>
                        <a:rPr lang="en-US" baseline="0" dirty="0" smtClean="0">
                          <a:latin typeface="Janda Closer To Free" panose="02000503000000020003" pitchFamily="2" charset="0"/>
                        </a:rPr>
                        <a:t> in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Teamwork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Reading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Writing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Math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latin typeface="Wingdings" panose="05000000000000000000" pitchFamily="2" charset="2"/>
                        </a:rPr>
                        <a:t>JKL</a:t>
                      </a:r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 smtClean="0">
                        <a:latin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55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099" y="558164"/>
            <a:ext cx="38659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Notes from my Teacher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487899"/>
              </p:ext>
            </p:extLst>
          </p:nvPr>
        </p:nvGraphicFramePr>
        <p:xfrm>
          <a:off x="685800" y="1143000"/>
          <a:ext cx="6629400" cy="8153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0468"/>
                <a:gridCol w="3718932"/>
              </a:tblGrid>
              <a:tr h="1048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Standards to Revisit</a:t>
                      </a:r>
                      <a:endParaRPr lang="en-US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endParaRPr lang="en-US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410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9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1957" y="630683"/>
            <a:ext cx="2242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My Goals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1.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2.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3.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4.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5.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7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4663" y="457200"/>
            <a:ext cx="1733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Janda Closer To Free" panose="02000503000000020003" pitchFamily="2" charset="0"/>
              </a:rPr>
              <a:t>WOW!</a:t>
            </a:r>
            <a:endParaRPr lang="en-US" sz="40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257083"/>
              </p:ext>
            </p:extLst>
          </p:nvPr>
        </p:nvGraphicFramePr>
        <p:xfrm>
          <a:off x="762000" y="1600200"/>
          <a:ext cx="6400800" cy="716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1280160"/>
                <a:gridCol w="1280160"/>
                <a:gridCol w="1280160"/>
                <a:gridCol w="1280160"/>
              </a:tblGrid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36036" y="1143000"/>
            <a:ext cx="6670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Janda Closer To Free" panose="02000503000000020003" pitchFamily="2" charset="0"/>
              </a:rPr>
              <a:t>Teachers have caught me being GREAT!  Here’s what they had say:</a:t>
            </a:r>
            <a:endParaRPr lang="en-US" sz="1600" dirty="0">
              <a:latin typeface="Janda Closer To Free" panose="02000503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6899" y="8851612"/>
            <a:ext cx="5269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latin typeface="Janda Closer To Free" panose="02000503000000020003" pitchFamily="2" charset="0"/>
              </a:rPr>
              <a:t>Teachers:  Record the great things you see to help students see remember how  great they are!</a:t>
            </a:r>
            <a:endParaRPr lang="en-US" sz="1600" dirty="0">
              <a:solidFill>
                <a:schemeClr val="bg1">
                  <a:lumMod val="75000"/>
                </a:schemeClr>
              </a:solidFill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04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939442"/>
              </p:ext>
            </p:extLst>
          </p:nvPr>
        </p:nvGraphicFramePr>
        <p:xfrm>
          <a:off x="762000" y="1752600"/>
          <a:ext cx="6400800" cy="754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1280160"/>
                <a:gridCol w="1280160"/>
                <a:gridCol w="1280160"/>
                <a:gridCol w="1280160"/>
              </a:tblGrid>
              <a:tr h="15087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7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7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7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7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4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443335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755" y="533400"/>
            <a:ext cx="446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Workings towards my goals!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17964" y="457200"/>
            <a:ext cx="7494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Week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Of:</a:t>
            </a:r>
            <a:endParaRPr lang="en-US" sz="2400" dirty="0">
              <a:latin typeface="KG Primary Penmanship" panose="02000506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371600"/>
            <a:ext cx="125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My goal is: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213147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60412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507676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654941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802205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5800" y="2131478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Monday: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5800" y="3653135"/>
            <a:ext cx="1077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Tuesday: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" y="5105400"/>
            <a:ext cx="14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Wednesday: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" y="6557665"/>
            <a:ext cx="11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Thursday: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800" y="8009930"/>
            <a:ext cx="87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Friday: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3400" y="987623"/>
            <a:ext cx="4753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Janda Closer To Free" panose="02000503000000020003" pitchFamily="2" charset="0"/>
              </a:rPr>
              <a:t>Record the steps you took to meet your goal each day.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21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2281756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52899" y="2281756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62000" y="5789078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152899" y="5789078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2677" y="660396"/>
            <a:ext cx="3300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Janda Closer To Free" panose="02000503000000020003" pitchFamily="2" charset="0"/>
              </a:rPr>
              <a:t>Favorite Quotes</a:t>
            </a:r>
            <a:endParaRPr lang="en-US" sz="3200" dirty="0">
              <a:latin typeface="Janda Closer To Free" panose="02000503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1295400"/>
            <a:ext cx="6477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Record quotes that motivate you below.  These can be used to help you keep going when you need a push!</a:t>
            </a:r>
            <a:endParaRPr lang="en-US" dirty="0" smtClean="0">
              <a:latin typeface="KG Primary Penmanship" panose="02000506000000020003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213147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60412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507676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654941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802205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9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213147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60412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507676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654941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802205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643459"/>
            <a:ext cx="14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Reflection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82140" y="612681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  <a:endParaRPr lang="en-US" sz="2400" dirty="0">
              <a:latin typeface="KG Primary Penmanship" panose="02000506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441212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Assigned By: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4384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5800" y="28956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5800" y="33528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5800" y="38100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5800" y="42672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85800" y="47244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5800" y="51816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85800" y="56388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85800" y="60960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85800" y="65532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85800" y="70104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5800" y="74676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5800" y="79248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85800" y="83820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5800" y="88392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5800" y="92964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47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819090"/>
            <a:ext cx="14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Reflection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82140" y="7575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  <a:endParaRPr lang="en-US" sz="2400" dirty="0">
              <a:latin typeface="KG Primary Penmanship" panose="02000506000000020003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4384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5800" y="28956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5800" y="33528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5800" y="38100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5800" y="42672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85800" y="47244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5800" y="51816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85800" y="56388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85800" y="60960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85800" y="65532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85800" y="70104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5800" y="74676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5800" y="79248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85800" y="83820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5800" y="88392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5800" y="92964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689749" y="1752600"/>
            <a:ext cx="4343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28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643459"/>
            <a:ext cx="1511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Book Read: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82140" y="612681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  <a:endParaRPr lang="en-US" sz="2400" dirty="0">
              <a:latin typeface="KG Primary Penmanship" panose="02000506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441212"/>
            <a:ext cx="1812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Response Focus: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4384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5800" y="28956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5800" y="33528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5800" y="38100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5800" y="42672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85800" y="47244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5800" y="51816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85800" y="56388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85800" y="60960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85800" y="65532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85800" y="70104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5800" y="74676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5800" y="79248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85800" y="83820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5800" y="88392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5800" y="92964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6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819090"/>
            <a:ext cx="14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Reflection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82140" y="7575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  <a:endParaRPr lang="en-US" sz="2400" dirty="0">
              <a:latin typeface="KG Primary Penmanship" panose="02000506000000020003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4384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5800" y="28956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5800" y="33528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5800" y="38100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5800" y="42672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85800" y="47244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5800" y="51816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85800" y="56388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85800" y="60960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85800" y="65532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85800" y="70104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5800" y="74676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5800" y="79248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85800" y="83820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5800" y="88392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5800" y="9296400"/>
            <a:ext cx="662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689749" y="1752600"/>
            <a:ext cx="4343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71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5160" y="708252"/>
            <a:ext cx="3092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All About Me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388898" y="3962400"/>
            <a:ext cx="2945101" cy="3429000"/>
          </a:xfrm>
          <a:prstGeom prst="roundRect">
            <a:avLst/>
          </a:prstGeom>
          <a:solidFill>
            <a:schemeClr val="bg1"/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53707" y="4038600"/>
            <a:ext cx="2099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name / picture:</a:t>
            </a:r>
            <a:endParaRPr lang="en-US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354583"/>
            <a:ext cx="3175648" cy="24554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640904" y="1394776"/>
            <a:ext cx="1495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My family:</a:t>
            </a:r>
            <a:endParaRPr lang="en-US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13848" y="1354582"/>
            <a:ext cx="3175648" cy="245541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41166" y="1354583"/>
            <a:ext cx="2521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My favorite things:</a:t>
            </a:r>
            <a:endParaRPr lang="en-US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4850" y="7543801"/>
            <a:ext cx="3175648" cy="17696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62000" y="7605357"/>
            <a:ext cx="3038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Something interesting about me::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32898" y="7543800"/>
            <a:ext cx="3175648" cy="17696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360216" y="7605357"/>
            <a:ext cx="2530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What I’m great at:</a:t>
            </a:r>
            <a:endParaRPr lang="en-US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91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8215" y="498157"/>
            <a:ext cx="66297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People I’ve read about who motivate me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825675"/>
              </p:ext>
            </p:extLst>
          </p:nvPr>
        </p:nvGraphicFramePr>
        <p:xfrm>
          <a:off x="685800" y="1143000"/>
          <a:ext cx="6629400" cy="8153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0468"/>
                <a:gridCol w="3718932"/>
              </a:tblGrid>
              <a:tr h="91069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Why they motivate 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06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06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069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06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06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069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92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92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23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634425"/>
            <a:ext cx="5481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Janda Closer To Free" panose="02000503000000020003" pitchFamily="2" charset="0"/>
              </a:rPr>
              <a:t>All About GREAT Students!</a:t>
            </a:r>
            <a:endParaRPr lang="en-US" sz="32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8664714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Janda Closer To Free" panose="02000503000000020003" pitchFamily="2" charset="0"/>
              </a:rPr>
              <a:t>Draw yourself.  Surround yourself with words and phrases that describe great students.</a:t>
            </a:r>
            <a:endParaRPr lang="en-US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42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033" y="634424"/>
            <a:ext cx="60381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Janda Closer To Free" panose="02000503000000020003" pitchFamily="2" charset="0"/>
              </a:rPr>
              <a:t>Being a GREAT team member!</a:t>
            </a:r>
            <a:endParaRPr lang="en-US" sz="32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838200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Janda Closer To Free" panose="02000503000000020003" pitchFamily="2" charset="0"/>
              </a:rPr>
              <a:t>Draw a picture of you working with a classmate.  Surround your picture with words and phrases that tell about being a positive member of a team.</a:t>
            </a:r>
            <a:endParaRPr lang="en-US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6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4990" y="685799"/>
            <a:ext cx="34962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Tracking My Growth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4597" y="12954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02749" y="1459468"/>
            <a:ext cx="1816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Back To School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4597" y="4038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94597" y="67818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48200" y="1383268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  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2749" y="2008201"/>
            <a:ext cx="269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Current Reading Level: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2749" y="3352800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Semester Goal: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36616" y="4114800"/>
            <a:ext cx="23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1</a:t>
            </a:r>
            <a:r>
              <a:rPr lang="en-US" sz="1800" baseline="30000" dirty="0" smtClean="0">
                <a:latin typeface="Janda Closer To Free" panose="02000503000000020003" pitchFamily="2" charset="0"/>
              </a:rPr>
              <a:t>st</a:t>
            </a:r>
            <a:r>
              <a:rPr lang="en-US" sz="1800" dirty="0" smtClean="0">
                <a:latin typeface="Janda Closer To Free" panose="02000503000000020003" pitchFamily="2" charset="0"/>
              </a:rPr>
              <a:t> Semester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82067" y="4038600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  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39986" y="5149334"/>
            <a:ext cx="269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Current Reading Level: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36616" y="6008132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Semester Goal: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6800" y="6858000"/>
            <a:ext cx="247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2nd Semester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8451" y="6781800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  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6800" y="7892534"/>
            <a:ext cx="269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Current Reading Level: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66800" y="8751332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Semester Goal: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6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1750</Words>
  <Application>Microsoft Office PowerPoint</Application>
  <PresentationFormat>Custom</PresentationFormat>
  <Paragraphs>792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</dc:title>
  <dc:creator>Cathy Henry</dc:creator>
  <cp:lastModifiedBy>Cathy Henry</cp:lastModifiedBy>
  <cp:revision>33</cp:revision>
  <cp:lastPrinted>2016-05-27T14:01:02Z</cp:lastPrinted>
  <dcterms:created xsi:type="dcterms:W3CDTF">2016-05-25T18:16:05Z</dcterms:created>
  <dcterms:modified xsi:type="dcterms:W3CDTF">2016-06-09T21:14:46Z</dcterms:modified>
</cp:coreProperties>
</file>