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69" r:id="rId3"/>
    <p:sldId id="366" r:id="rId4"/>
    <p:sldId id="323" r:id="rId5"/>
    <p:sldId id="316" r:id="rId6"/>
    <p:sldId id="322" r:id="rId7"/>
    <p:sldId id="315" r:id="rId8"/>
    <p:sldId id="317" r:id="rId9"/>
    <p:sldId id="266" r:id="rId10"/>
    <p:sldId id="289" r:id="rId11"/>
    <p:sldId id="285" r:id="rId12"/>
    <p:sldId id="325" r:id="rId13"/>
    <p:sldId id="258" r:id="rId14"/>
    <p:sldId id="326" r:id="rId15"/>
    <p:sldId id="327" r:id="rId16"/>
    <p:sldId id="328" r:id="rId17"/>
    <p:sldId id="279" r:id="rId18"/>
    <p:sldId id="303" r:id="rId19"/>
    <p:sldId id="330" r:id="rId20"/>
    <p:sldId id="331" r:id="rId21"/>
    <p:sldId id="329" r:id="rId22"/>
    <p:sldId id="332" r:id="rId23"/>
    <p:sldId id="333" r:id="rId24"/>
    <p:sldId id="334" r:id="rId25"/>
    <p:sldId id="321" r:id="rId26"/>
    <p:sldId id="360" r:id="rId27"/>
    <p:sldId id="361" r:id="rId28"/>
    <p:sldId id="359" r:id="rId29"/>
    <p:sldId id="362" r:id="rId30"/>
    <p:sldId id="335" r:id="rId31"/>
    <p:sldId id="336" r:id="rId32"/>
    <p:sldId id="337" r:id="rId33"/>
    <p:sldId id="357" r:id="rId34"/>
    <p:sldId id="338" r:id="rId35"/>
    <p:sldId id="339" r:id="rId36"/>
    <p:sldId id="259" r:id="rId37"/>
    <p:sldId id="353" r:id="rId38"/>
    <p:sldId id="354" r:id="rId39"/>
    <p:sldId id="355" r:id="rId40"/>
    <p:sldId id="292" r:id="rId41"/>
    <p:sldId id="340" r:id="rId42"/>
    <p:sldId id="341" r:id="rId43"/>
    <p:sldId id="293" r:id="rId44"/>
    <p:sldId id="364" r:id="rId45"/>
    <p:sldId id="358" r:id="rId46"/>
    <p:sldId id="295" r:id="rId47"/>
    <p:sldId id="343" r:id="rId48"/>
    <p:sldId id="344" r:id="rId49"/>
    <p:sldId id="365" r:id="rId50"/>
    <p:sldId id="363" r:id="rId51"/>
    <p:sldId id="301" r:id="rId52"/>
    <p:sldId id="345" r:id="rId53"/>
    <p:sldId id="346" r:id="rId54"/>
    <p:sldId id="347" r:id="rId55"/>
    <p:sldId id="348" r:id="rId56"/>
    <p:sldId id="349" r:id="rId57"/>
    <p:sldId id="350" r:id="rId58"/>
    <p:sldId id="351" r:id="rId59"/>
    <p:sldId id="352" r:id="rId60"/>
    <p:sldId id="262" r:id="rId61"/>
    <p:sldId id="263" r:id="rId62"/>
    <p:sldId id="356" r:id="rId63"/>
    <p:sldId id="271" r:id="rId64"/>
    <p:sldId id="282" r:id="rId65"/>
    <p:sldId id="287" r:id="rId66"/>
    <p:sldId id="281" r:id="rId67"/>
    <p:sldId id="367" r:id="rId68"/>
    <p:sldId id="283" r:id="rId69"/>
    <p:sldId id="368" r:id="rId70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92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 showGuides="1">
      <p:cViewPr>
        <p:scale>
          <a:sx n="40" d="100"/>
          <a:sy n="40" d="100"/>
        </p:scale>
        <p:origin x="2820" y="504"/>
      </p:cViewPr>
      <p:guideLst>
        <p:guide orient="horz" pos="3192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84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E04A-65EC-4D4C-9B80-A31ADF6EB86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D1CF-3824-472D-9226-A4C496977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5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E04A-65EC-4D4C-9B80-A31ADF6EB86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D1CF-3824-472D-9226-A4C496977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1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E04A-65EC-4D4C-9B80-A31ADF6EB86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D1CF-3824-472D-9226-A4C496977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52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E04A-65EC-4D4C-9B80-A31ADF6EB86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D1CF-3824-472D-9226-A4C496977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07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E04A-65EC-4D4C-9B80-A31ADF6EB86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D1CF-3824-472D-9226-A4C496977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50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E04A-65EC-4D4C-9B80-A31ADF6EB86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D1CF-3824-472D-9226-A4C496977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30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E04A-65EC-4D4C-9B80-A31ADF6EB86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D1CF-3824-472D-9226-A4C496977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62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E04A-65EC-4D4C-9B80-A31ADF6EB86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D1CF-3824-472D-9226-A4C496977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8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E04A-65EC-4D4C-9B80-A31ADF6EB86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D1CF-3824-472D-9226-A4C496977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E04A-65EC-4D4C-9B80-A31ADF6EB86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D1CF-3824-472D-9226-A4C496977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E04A-65EC-4D4C-9B80-A31ADF6EB86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D1CF-3824-472D-9226-A4C496977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43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5E04A-65EC-4D4C-9B80-A31ADF6EB867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1D1CF-3824-472D-9226-A4C496977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1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A04CFCE-82BA-4946-817E-76181DCAC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7429835"/>
            <a:ext cx="7557533" cy="3438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2" name="Rectangle 1"/>
          <p:cNvSpPr/>
          <p:nvPr/>
        </p:nvSpPr>
        <p:spPr>
          <a:xfrm>
            <a:off x="723684" y="1038225"/>
            <a:ext cx="6477000" cy="818197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373FAC-74DF-4C41-8F8E-918574FF3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994" y="42446"/>
            <a:ext cx="2598561" cy="25985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0052AD-5CC2-464D-BC34-8AB3A4126F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1438" y="4903062"/>
            <a:ext cx="5303583" cy="53035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DA0284-6EC0-4433-9386-711AE120C4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2534" flipH="1">
            <a:off x="3899998" y="7322626"/>
            <a:ext cx="3172540" cy="31725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E7DB46-614C-454D-9CEA-03D6A6B3CE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9165">
            <a:off x="5777332" y="6734638"/>
            <a:ext cx="2196658" cy="21966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6FA017B-AE4F-4B4E-AE87-77CADFE304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3786">
            <a:off x="-62594" y="552566"/>
            <a:ext cx="5624820" cy="132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89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E039B8C-04AE-4DEE-802C-774DC5BF7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4632" y="-1657008"/>
            <a:ext cx="8421928" cy="4119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294675F-348F-40C4-A389-9E394166C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7429835"/>
            <a:ext cx="7557533" cy="34381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32233D-16F2-4813-BE13-64BB6FFE98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9" y="236210"/>
            <a:ext cx="7354839" cy="9585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6998" y="666748"/>
            <a:ext cx="291355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KG Behind These Hazel Eyes" panose="02000506000000020004" pitchFamily="2" charset="0"/>
              </a:rPr>
              <a:t>Tracking Growth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14400" y="1295400"/>
            <a:ext cx="59436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14400" y="4038600"/>
            <a:ext cx="59436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6781800"/>
            <a:ext cx="59436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995333" y="1535668"/>
            <a:ext cx="1514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Date:  ________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29200" y="4191000"/>
            <a:ext cx="1514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Date:  ________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35584" y="6934200"/>
            <a:ext cx="1514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Date:  ________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0365379-EAB1-4128-A9AC-061CC82BC7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085" y="350452"/>
            <a:ext cx="1241862" cy="124186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3A8B822-D61A-4BAA-823C-F26E868A24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2534" flipH="1">
            <a:off x="667339" y="8338757"/>
            <a:ext cx="1878424" cy="187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07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368441-DF54-4C46-8052-E3A5E8B9F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4632" y="-1657008"/>
            <a:ext cx="8421928" cy="4119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C12976A-C9BA-4415-8845-CB413E194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7429835"/>
            <a:ext cx="7557533" cy="34381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7F82BC-74BD-4AB7-9776-A8727EC71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9" y="236210"/>
            <a:ext cx="7354839" cy="9585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3677" y="685798"/>
            <a:ext cx="36660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KG Behind These Hazel Eyes" panose="02000506000000020004" pitchFamily="2" charset="0"/>
              </a:rPr>
              <a:t>My Mission Statement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2000" y="1295400"/>
            <a:ext cx="60960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4400" y="1374348"/>
            <a:ext cx="1875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As a teacher, I am: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2000" y="4038600"/>
            <a:ext cx="60960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14400" y="4117548"/>
            <a:ext cx="245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My goal as a teacher is: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62000" y="6781800"/>
            <a:ext cx="60960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14400" y="6860748"/>
            <a:ext cx="2193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To meet my goal, I will: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F2E9F4-608A-4170-80C6-ACE1CF8ED4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908" y="432118"/>
            <a:ext cx="1404183" cy="14041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66A2E4B-4B4D-4437-93BA-20459896F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2534" flipH="1">
            <a:off x="531370" y="8211370"/>
            <a:ext cx="1970126" cy="197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42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847EF2E-3C5F-4FA6-ABCB-A21F03B1E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3707" y="-2059600"/>
            <a:ext cx="8421928" cy="411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FEFC21-E433-4A44-BE5A-1686AEC1D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7637831"/>
            <a:ext cx="7100333" cy="32301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DCC2BB-726D-45E2-A05C-BAA473430E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9" y="236210"/>
            <a:ext cx="7354839" cy="9585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2" name="Rectangle 1"/>
          <p:cNvSpPr/>
          <p:nvPr/>
        </p:nvSpPr>
        <p:spPr>
          <a:xfrm>
            <a:off x="647700" y="990600"/>
            <a:ext cx="6476999" cy="790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KG Behind These Hazel Eyes" panose="02000506000000020004" pitchFamily="2" charset="0"/>
              </a:rPr>
              <a:t>___________________’s Mission Statement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latin typeface="Watermelon Script" pitchFamily="2" charset="0"/>
              </a:rPr>
              <a:t> </a:t>
            </a:r>
            <a:r>
              <a:rPr lang="en-US" sz="2800" dirty="0">
                <a:latin typeface="KG Falling Slowly" panose="02000503000000020004" pitchFamily="2" charset="0"/>
              </a:rPr>
              <a:t>I am __________________________________.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KG Falling Slowly" panose="02000503000000020004" pitchFamily="2" charset="0"/>
              </a:rPr>
              <a:t>I am __________________________________.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KG Falling Slowly" panose="02000503000000020004" pitchFamily="2" charset="0"/>
              </a:rPr>
              <a:t>I am __________________________________.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KG Falling Slowly" panose="02000503000000020004" pitchFamily="2" charset="0"/>
              </a:rPr>
              <a:t>I want to ______________________________.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KG Falling Slowly" panose="02000503000000020004" pitchFamily="2" charset="0"/>
              </a:rPr>
              <a:t>I want to ______________________________.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KG Falling Slowly" panose="02000503000000020004" pitchFamily="2" charset="0"/>
              </a:rPr>
              <a:t>I want to ______________________________.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KG Falling Slowly" panose="02000503000000020004" pitchFamily="2" charset="0"/>
              </a:rPr>
              <a:t>I will _________________________________.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KG Falling Slowly" panose="02000503000000020004" pitchFamily="2" charset="0"/>
              </a:rPr>
              <a:t>I will _________________________________.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KG Falling Slowly" panose="02000503000000020004" pitchFamily="2" charset="0"/>
              </a:rPr>
              <a:t>I will _________________________________.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KG Falling Slowly" panose="02000503000000020004" pitchFamily="2" charset="0"/>
              </a:rPr>
              <a:t> Date:  ___________________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8AB8F1-6E65-4642-8E65-D36EE18866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926" y="1407137"/>
            <a:ext cx="1304925" cy="1304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58AB05-D3FB-4C2B-B947-D73963BF83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2534" flipH="1">
            <a:off x="386351" y="7778484"/>
            <a:ext cx="2243951" cy="224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1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889B968-D4D5-4949-B4CD-A9D099A92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7429835"/>
            <a:ext cx="7557533" cy="34381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780131-E94B-43A8-BB03-3E1F1C9A0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4657" y="-1695108"/>
            <a:ext cx="8421928" cy="41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5" y="466875"/>
            <a:ext cx="5172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Student Contact Information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173" y="1068940"/>
            <a:ext cx="616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Teacher:  ________________________  Year: ________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1688295"/>
          <a:ext cx="6400800" cy="7531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1031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0215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parent name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2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student name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970">
                <a:tc>
                  <a:txBody>
                    <a:bodyPr/>
                    <a:lstStyle/>
                    <a:p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1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2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3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4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5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6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7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8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9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10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11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12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13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14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46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9AC1B31-D0C4-4A8E-9B68-DC40E3C28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7429835"/>
            <a:ext cx="7557533" cy="34381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66436A-2BE8-42D4-8D59-F3F061F57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2066" y="-1876083"/>
            <a:ext cx="8421928" cy="41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53235" y="425753"/>
            <a:ext cx="4456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Behind These Hazel Eyes" panose="02000506000000020004" pitchFamily="2" charset="0"/>
              </a:rPr>
              <a:t>Student Contact Information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0361" y="1042210"/>
            <a:ext cx="616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Teacher:  ________________________  Year: ________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1688295"/>
          <a:ext cx="6400800" cy="7531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1031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0215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parent name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2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student name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970">
                <a:tc>
                  <a:txBody>
                    <a:bodyPr/>
                    <a:lstStyle/>
                    <a:p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15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16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17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18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19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20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21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22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23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24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25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26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27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28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635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F3DD072-5F27-4AFD-9FDB-2256D6D99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89" y="8370105"/>
            <a:ext cx="7557533" cy="34381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8756EE-4A59-4B67-AA01-209B0F9C2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782" y="-1866943"/>
            <a:ext cx="8421928" cy="41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85950" y="447353"/>
            <a:ext cx="4456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Behind These Hazel Eyes" panose="02000506000000020004" pitchFamily="2" charset="0"/>
              </a:rPr>
              <a:t>Student Contact Information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0477" y="1137618"/>
            <a:ext cx="616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Teacher:  ________________________  Year: ________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1688295"/>
          <a:ext cx="6400800" cy="7531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1031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0215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parent name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2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student name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970">
                <a:tc>
                  <a:txBody>
                    <a:bodyPr/>
                    <a:lstStyle/>
                    <a:p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29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30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31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32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947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D0E67CF-7855-443F-A5EC-F890A413B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4632" y="-1657008"/>
            <a:ext cx="8421928" cy="4119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813529-5C1A-4145-86A0-E11F1007C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7429835"/>
            <a:ext cx="7557533" cy="3438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9915" y="373127"/>
            <a:ext cx="5172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Student Contact Information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2086" y="1124947"/>
            <a:ext cx="616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Teacher:  ________________________  Year: ________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1688295"/>
          <a:ext cx="6400800" cy="7531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1031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0215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parent name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2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student name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970">
                <a:tc>
                  <a:txBody>
                    <a:bodyPr/>
                    <a:lstStyle/>
                    <a:p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846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3A7DB77-6E14-4EA5-8140-F4C3395CC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7429835"/>
            <a:ext cx="7557533" cy="34381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5141BF-22EA-40A9-91CF-A7F9AB5AA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4632" y="-1657008"/>
            <a:ext cx="8421928" cy="411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8397" y="1042627"/>
            <a:ext cx="3185440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4301" y="1047690"/>
            <a:ext cx="1550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Student: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99332" y="446181"/>
            <a:ext cx="37507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KG Behind These Hazel Eyes" panose="02000506000000020004" pitchFamily="2" charset="0"/>
              </a:rPr>
              <a:t>Student Contact Form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036582" y="1042628"/>
            <a:ext cx="3088117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012721" y="1047690"/>
            <a:ext cx="1168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Contacts::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9600" y="2469176"/>
          <a:ext cx="649224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5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date:            time: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type of contact: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phone call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e-mail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note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 home</a:t>
                      </a:r>
                    </a:p>
                    <a:p>
                      <a:pPr algn="l"/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conference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contact: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reason: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notes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 for follow-up: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878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date:            time: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type of contact: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phone call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e-mail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note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 home</a:t>
                      </a:r>
                    </a:p>
                    <a:p>
                      <a:pPr algn="l"/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conference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contact: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reason: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notes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 for follow-up: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878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date:            time: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type of contact: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phone call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e-mail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note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 home</a:t>
                      </a:r>
                    </a:p>
                    <a:p>
                      <a:pPr algn="l"/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conference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contact: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reason: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notes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 for follow-up: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3878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date:            time: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type of contact: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phone call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e-mail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note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 home</a:t>
                      </a:r>
                    </a:p>
                    <a:p>
                      <a:pPr algn="l"/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conference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contact: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reason: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notes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 for follow-up: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3878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date:            time: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type of contact: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phone call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e-mail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note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 home</a:t>
                      </a:r>
                    </a:p>
                    <a:p>
                      <a:pPr algn="l"/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conference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contact: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reason: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notes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 for follow-up: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98F72668-04EF-4C22-B413-A3DBA2B299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000" y="195750"/>
            <a:ext cx="1051995" cy="105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36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D44BBC-C0E7-48CA-B978-7407F45D2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4632" y="-1657008"/>
            <a:ext cx="8421928" cy="4119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082E66-BF40-4584-AC0F-EE1AF0016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7429835"/>
            <a:ext cx="7557533" cy="3438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3649" y="9491582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14800" y="528935"/>
            <a:ext cx="1326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Teacher: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498157"/>
            <a:ext cx="32987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KG Behind These Hazel Eyes" panose="02000506000000020004" pitchFamily="2" charset="0"/>
              </a:rPr>
              <a:t>Transportation List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589" y="1136791"/>
          <a:ext cx="6629411" cy="822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077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bus #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after school care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parent pick-up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other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D90D2E9F-0E0A-4ADD-9F14-09C747ED93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160" y="277568"/>
            <a:ext cx="1084508" cy="108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95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7B454B7-E3A1-4644-A6F5-D08B80CBB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89" y="8370105"/>
            <a:ext cx="7557533" cy="34381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BD28ED-91B0-453E-A554-8CBC27502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782" y="-1866943"/>
            <a:ext cx="8421928" cy="41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9390966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14800" y="495982"/>
            <a:ext cx="1132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Primary Penmanship" panose="02000506000000020003" pitchFamily="2" charset="0"/>
              </a:rPr>
              <a:t>Teacher: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498157"/>
            <a:ext cx="32987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KG Behind These Hazel Eyes" panose="02000506000000020004" pitchFamily="2" charset="0"/>
              </a:rPr>
              <a:t>Transportation List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589" y="1136788"/>
          <a:ext cx="6629411" cy="8159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27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06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A04CFCE-82BA-4946-817E-76181DCAC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7429835"/>
            <a:ext cx="7557533" cy="3438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5338" y="5029200"/>
            <a:ext cx="5572936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0" dirty="0">
                <a:solidFill>
                  <a:schemeClr val="accent2">
                    <a:lumMod val="75000"/>
                  </a:schemeClr>
                </a:solidFill>
                <a:latin typeface="KG Behind These Hazel Eyes" panose="02000506000000020004" pitchFamily="2" charset="0"/>
              </a:rPr>
              <a:t>Planning</a:t>
            </a:r>
          </a:p>
          <a:p>
            <a:pPr algn="r"/>
            <a:r>
              <a:rPr lang="en-US" sz="10500" dirty="0">
                <a:solidFill>
                  <a:schemeClr val="accent2">
                    <a:lumMod val="75000"/>
                  </a:schemeClr>
                </a:solidFill>
                <a:latin typeface="KG Behind These Hazel Eyes" panose="02000506000000020004" pitchFamily="2" charset="0"/>
              </a:rPr>
              <a:t>Binder</a:t>
            </a:r>
          </a:p>
        </p:txBody>
      </p:sp>
      <p:sp>
        <p:nvSpPr>
          <p:cNvPr id="2" name="Rectangle 1"/>
          <p:cNvSpPr/>
          <p:nvPr/>
        </p:nvSpPr>
        <p:spPr>
          <a:xfrm>
            <a:off x="723684" y="2057400"/>
            <a:ext cx="64770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373FAC-74DF-4C41-8F8E-918574FF3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994" y="42446"/>
            <a:ext cx="2598561" cy="25985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0052AD-5CC2-464D-BC34-8AB3A4126F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798" y="6371703"/>
            <a:ext cx="3758056" cy="37580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DA0284-6EC0-4433-9386-711AE120C4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2534" flipH="1">
            <a:off x="96056" y="2463647"/>
            <a:ext cx="3444184" cy="34441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E7DB46-614C-454D-9CEA-03D6A6B3CE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9165">
            <a:off x="5803081" y="6466221"/>
            <a:ext cx="2196658" cy="21966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6FA017B-AE4F-4B4E-AE87-77CADFE304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3786">
            <a:off x="-62594" y="552566"/>
            <a:ext cx="5624820" cy="132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43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0FD080-D22A-4F7E-B4A3-09BFC1CC5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89" y="8370105"/>
            <a:ext cx="7557533" cy="34381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69D1B-1FC3-431D-BDFD-F700B451A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782" y="-1866943"/>
            <a:ext cx="8421928" cy="41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897" y="9390966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16215" y="528935"/>
            <a:ext cx="1497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Teacher: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7980" y="498157"/>
            <a:ext cx="27218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KG Behind These Hazel Eyes" panose="02000506000000020004" pitchFamily="2" charset="0"/>
              </a:rPr>
              <a:t>Class Birthdays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589" y="1136788"/>
          <a:ext cx="6400811" cy="8159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9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1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7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398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2A7B48D-0815-4E5B-8615-C49F74412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89" y="8370105"/>
            <a:ext cx="7557533" cy="34381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74D657-ABE7-4E80-8D8C-EB301BD49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782" y="-1866943"/>
            <a:ext cx="8421928" cy="41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3643" y="9507516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50415" y="513545"/>
            <a:ext cx="1326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Teacher: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7980" y="498157"/>
            <a:ext cx="27218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KG Behind These Hazel Eyes" panose="02000506000000020004" pitchFamily="2" charset="0"/>
              </a:rPr>
              <a:t>Class Birthdays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589" y="1136778"/>
          <a:ext cx="6553210" cy="82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8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1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2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974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will be turning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notes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991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DC316E-DD3C-4518-9BAA-C6008A65D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89" y="8370105"/>
            <a:ext cx="7557533" cy="34381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F7190F-A88C-415B-AD0E-4ACCD0BB2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782" y="-1866943"/>
            <a:ext cx="8421928" cy="41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9849" y="9390966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83415" y="498157"/>
            <a:ext cx="1326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Teacher: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7980" y="498157"/>
            <a:ext cx="27218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KG Behind These Hazel Eyes" panose="02000506000000020004" pitchFamily="2" charset="0"/>
              </a:rPr>
              <a:t>Class Birthdays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9600" y="1028700"/>
          <a:ext cx="6705600" cy="826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January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February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March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April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May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June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July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August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September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October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November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December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CF43BA2F-822A-462E-BED2-5A6B2BDA7D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451" y="319118"/>
            <a:ext cx="1281407" cy="12814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E7AF77-2EB3-4553-8BCB-A8C6E7C925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2534" flipH="1">
            <a:off x="327470" y="8536017"/>
            <a:ext cx="1615331" cy="161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39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ADDB050-14AA-4057-84B8-251849D71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782" y="-1866943"/>
            <a:ext cx="8421928" cy="411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1765A1-1616-47E4-A385-B9A315EEE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89" y="8370105"/>
            <a:ext cx="7557533" cy="3438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3643" y="9458647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33097" y="523036"/>
            <a:ext cx="1042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Primary Penmanship" panose="02000506000000020003" pitchFamily="2" charset="0"/>
              </a:rPr>
              <a:t>Subject: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" y="523036"/>
            <a:ext cx="314464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KG Behind These Hazel Eyes" panose="02000506000000020004" pitchFamily="2" charset="0"/>
              </a:rPr>
              <a:t>Assignment Check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589" y="1136779"/>
          <a:ext cx="6553211" cy="8183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28668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811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95167B-7487-450F-A1E4-ABAC4DE53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89" y="8370105"/>
            <a:ext cx="7557533" cy="34381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57A03E-115C-43DD-BCA5-7EF2AFD0B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782" y="-1866943"/>
            <a:ext cx="8421928" cy="41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3643" y="9403505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06482" y="485618"/>
            <a:ext cx="1132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Primary Penmanship" panose="02000506000000020003" pitchFamily="2" charset="0"/>
              </a:rPr>
              <a:t>Teacher: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" y="523036"/>
            <a:ext cx="41449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KG Behind These Hazel Eyes" panose="02000506000000020004" pitchFamily="2" charset="0"/>
              </a:rPr>
              <a:t>Missing Assignments Log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589" y="1136778"/>
          <a:ext cx="6553210" cy="823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2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871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student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missing assignment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date completed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4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346AF757-4842-48CE-81EA-3E4B8A415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693" y="7651731"/>
            <a:ext cx="7557533" cy="343819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1ACA78B-09F6-4F7C-85E0-8D619B5AE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7478" y="-1897743"/>
            <a:ext cx="8421928" cy="411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8397" y="1042627"/>
            <a:ext cx="2124803" cy="29949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8898" y="9462543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8836" y="1062335"/>
            <a:ext cx="22308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Primary Penmanship" panose="02000506000000020003" pitchFamily="2" charset="0"/>
              </a:rPr>
              <a:t>Medical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Glasses:   Y  N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Seizures:  Y  N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Allergies:  Y N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Meds:  ____________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____________________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Notes:</a:t>
            </a:r>
          </a:p>
        </p:txBody>
      </p:sp>
      <p:sp>
        <p:nvSpPr>
          <p:cNvPr id="9" name="Rectangle 8"/>
          <p:cNvSpPr/>
          <p:nvPr/>
        </p:nvSpPr>
        <p:spPr>
          <a:xfrm>
            <a:off x="618397" y="4343399"/>
            <a:ext cx="6593834" cy="10085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531190" y="461428"/>
            <a:ext cx="1542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KG Falling Slowly" panose="02000503000000020004" pitchFamily="2" charset="0"/>
              </a:rPr>
              <a:t>Student: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4013" y="536975"/>
            <a:ext cx="248568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KG Behind These Hazel Eyes" panose="02000506000000020004" pitchFamily="2" charset="0"/>
              </a:rPr>
              <a:t>IEP at a Glance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31620" y="1042628"/>
            <a:ext cx="4293079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869721" y="1044714"/>
            <a:ext cx="4254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G Primary Penmanship" panose="02000506000000020003" pitchFamily="2" charset="0"/>
              </a:rPr>
              <a:t>Grade:  ______ Teacher:  _______________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Eligibility:  _____________________________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TOS: ___________________________________</a:t>
            </a:r>
            <a:endParaRPr lang="en-US" dirty="0">
              <a:latin typeface="KG Primary Penmanship" panose="02000506000000020003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18397" y="5486400"/>
            <a:ext cx="3243052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969179" y="5467350"/>
            <a:ext cx="3243052" cy="1543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869722" y="2436278"/>
            <a:ext cx="4342509" cy="16012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04375" y="4343842"/>
            <a:ext cx="26516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Primary Penmanship" panose="02000506000000020003" pitchFamily="2" charset="0"/>
              </a:rPr>
              <a:t>Behavior Plan     Y      N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Notes: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69723" y="2436278"/>
            <a:ext cx="43425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KG Primary Penmanship" panose="02000506000000020003" pitchFamily="2" charset="0"/>
              </a:rPr>
              <a:t>Supports</a:t>
            </a:r>
          </a:p>
          <a:p>
            <a:pPr algn="ctr"/>
            <a:r>
              <a:rPr lang="en-US" sz="2400" dirty="0">
                <a:latin typeface="KG Primary Penmanship" panose="02000506000000020003" pitchFamily="2" charset="0"/>
              </a:rPr>
              <a:t>SLP      OT      PT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Assistive Tech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Transportation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8397" y="5486400"/>
            <a:ext cx="1200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Primary Penmanship" panose="02000506000000020003" pitchFamily="2" charset="0"/>
              </a:rPr>
              <a:t>Strengths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69179" y="5486400"/>
            <a:ext cx="1696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Primary Penmanship" panose="02000506000000020003" pitchFamily="2" charset="0"/>
              </a:rPr>
              <a:t>Areas of Need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8397" y="7162800"/>
            <a:ext cx="3243052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38836" y="7205008"/>
            <a:ext cx="339868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Primary Penmanship" panose="02000506000000020003" pitchFamily="2" charset="0"/>
              </a:rPr>
              <a:t>Parent Contact: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Name:  ________________________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Number:  ______________________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E-mail:  _______________________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Other: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988760" y="7162800"/>
            <a:ext cx="3243052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988760" y="7147858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Primary Penmanship" panose="02000506000000020003" pitchFamily="2" charset="0"/>
              </a:rPr>
              <a:t>Suggested Interventions</a:t>
            </a:r>
          </a:p>
        </p:txBody>
      </p:sp>
    </p:spTree>
    <p:extLst>
      <p:ext uri="{BB962C8B-B14F-4D97-AF65-F5344CB8AC3E}">
        <p14:creationId xmlns:p14="http://schemas.microsoft.com/office/powerpoint/2010/main" val="2136826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4C2C65D-A64B-45DC-B135-34BB9FC05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489" y="7833825"/>
            <a:ext cx="7557533" cy="34381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A17960-548F-44ED-B1D9-0BF45845E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782" y="-1866943"/>
            <a:ext cx="8421928" cy="41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3649" y="9421743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61329" y="505480"/>
            <a:ext cx="1514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Falling Slowly" panose="02000503000000020004" pitchFamily="2" charset="0"/>
              </a:rPr>
              <a:t>Teacher: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" y="498157"/>
            <a:ext cx="394050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KG Behind These Hazel Eyes" panose="02000506000000020004" pitchFamily="2" charset="0"/>
              </a:rPr>
              <a:t>Conference Reminders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9600" y="1028700"/>
          <a:ext cx="6705600" cy="826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January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February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March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April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May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June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July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August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September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October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November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December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DBE8CE9B-0CD9-4B6B-869B-DB0A3CF614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451" y="319118"/>
            <a:ext cx="1281407" cy="12814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0ABD75-8CAD-4806-A399-D080292D2C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2534" flipH="1">
            <a:off x="327470" y="8536017"/>
            <a:ext cx="1615331" cy="161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28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54883CD-0887-44A6-B2F8-40EDF5D37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64" y="7727473"/>
            <a:ext cx="7557533" cy="34381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56BA6C-6EAA-432A-BABF-0AE9E95C4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782" y="-1866943"/>
            <a:ext cx="8421928" cy="41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3649" y="9390966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45005" y="416867"/>
            <a:ext cx="1326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Teacher: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5300" y="416867"/>
            <a:ext cx="4462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Behind These Hazel Eyes" panose="02000506000000020004" pitchFamily="2" charset="0"/>
              </a:rPr>
              <a:t>Case Conference Reminders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9600" y="1028700"/>
          <a:ext cx="6705600" cy="826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January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February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March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April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May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June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July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August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September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October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November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December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00369919-DBB1-4B1A-A4DE-0AB09EC222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451" y="319118"/>
            <a:ext cx="1281407" cy="12814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77B78D-7962-4A18-B28E-1865B3793B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2534" flipH="1">
            <a:off x="327470" y="8536017"/>
            <a:ext cx="1615331" cy="161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47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B84247-9FE9-428A-A468-21B5F2026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033" y="8080823"/>
            <a:ext cx="7557533" cy="34381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69C73D-7730-46DA-B6A3-041035616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782" y="-1866943"/>
            <a:ext cx="8421928" cy="411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8397" y="1042627"/>
            <a:ext cx="3185440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13649" y="9461364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8397" y="1047991"/>
            <a:ext cx="1550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G Falling Slowly" panose="02000503000000020004" pitchFamily="2" charset="0"/>
              </a:rPr>
              <a:t>Teacher: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38294" y="498157"/>
            <a:ext cx="31995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KG Behind These Hazel Eyes" panose="02000506000000020004" pitchFamily="2" charset="0"/>
              </a:rPr>
              <a:t>Student Schedules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036582" y="1042628"/>
            <a:ext cx="3088117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047382" y="1048290"/>
            <a:ext cx="1168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Notes: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70560" y="2581646"/>
          <a:ext cx="6492240" cy="6729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5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1507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Destination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Days/ Times</a:t>
                      </a:r>
                    </a:p>
                    <a:p>
                      <a:pPr algn="l"/>
                      <a:endParaRPr lang="en-US" sz="1600" b="1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  <a:p>
                      <a:pPr algn="l"/>
                      <a:endParaRPr lang="en-US" sz="1600" b="1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86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Destination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Days/ Times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86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Destination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Days/ Times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386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Destination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Days/ Times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386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Destination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Days/ Times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386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Destination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Days/ Times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386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Destination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Days/ Times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4386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Destination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Days/ Times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516D61E3-400B-49EA-9FAA-7AC80CBCE6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451" y="319118"/>
            <a:ext cx="1281407" cy="128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242323-C3DC-4234-9302-3001633476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2534" flipH="1">
            <a:off x="327470" y="8536017"/>
            <a:ext cx="1615331" cy="16153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6935444-ABE8-456D-A9DA-50740D854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76" y="192657"/>
            <a:ext cx="1281407" cy="128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721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E5DBE0-EBF1-4E8C-8760-D30E769BA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89" y="8370105"/>
            <a:ext cx="7557533" cy="34381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94D57A-9D05-4DCC-BF72-14848FCCE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782" y="-1866943"/>
            <a:ext cx="8421928" cy="41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3649" y="94488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7366" y="403536"/>
            <a:ext cx="388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Behind These Hazel Eyes" panose="02000506000000020004" pitchFamily="2" charset="0"/>
              </a:rPr>
              <a:t>Behavior Documentation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4571" y="880201"/>
            <a:ext cx="616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Teacher:  ________________________  Year: ________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1371600"/>
          <a:ext cx="6476998" cy="7924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79180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follow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 up info.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180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action taken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7613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behavior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319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 name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387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G Falling Slowly" panose="02000503000000020004" pitchFamily="2" charset="0"/>
                        </a:rPr>
                        <a:t>date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303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A04CFCE-82BA-4946-817E-76181DCAC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7429835"/>
            <a:ext cx="7557533" cy="3438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67699" y="5029200"/>
            <a:ext cx="4440575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0" dirty="0">
                <a:solidFill>
                  <a:schemeClr val="accent2">
                    <a:lumMod val="75000"/>
                  </a:schemeClr>
                </a:solidFill>
                <a:latin typeface="KG Behind These Hazel Eyes" panose="02000506000000020004" pitchFamily="2" charset="0"/>
              </a:rPr>
              <a:t>Data</a:t>
            </a:r>
          </a:p>
          <a:p>
            <a:pPr algn="ctr"/>
            <a:r>
              <a:rPr lang="en-US" sz="10500" dirty="0">
                <a:solidFill>
                  <a:schemeClr val="accent2">
                    <a:lumMod val="75000"/>
                  </a:schemeClr>
                </a:solidFill>
                <a:latin typeface="KG Behind These Hazel Eyes" panose="02000506000000020004" pitchFamily="2" charset="0"/>
              </a:rPr>
              <a:t>Binder</a:t>
            </a:r>
          </a:p>
        </p:txBody>
      </p:sp>
      <p:sp>
        <p:nvSpPr>
          <p:cNvPr id="2" name="Rectangle 1"/>
          <p:cNvSpPr/>
          <p:nvPr/>
        </p:nvSpPr>
        <p:spPr>
          <a:xfrm>
            <a:off x="723684" y="2057400"/>
            <a:ext cx="64770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373FAC-74DF-4C41-8F8E-918574FF3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994" y="42446"/>
            <a:ext cx="2598561" cy="25985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0052AD-5CC2-464D-BC34-8AB3A4126F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798" y="6371703"/>
            <a:ext cx="3758056" cy="37580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DA0284-6EC0-4433-9386-711AE120C4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2534" flipH="1">
            <a:off x="159504" y="2645000"/>
            <a:ext cx="3444184" cy="34441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E7DB46-614C-454D-9CEA-03D6A6B3CE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9165">
            <a:off x="5422880" y="4608717"/>
            <a:ext cx="2196658" cy="21966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6FA017B-AE4F-4B4E-AE87-77CADFE304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3786">
            <a:off x="-62594" y="552566"/>
            <a:ext cx="5624820" cy="132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848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590321B-0229-40F7-9A92-3B89010F0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89" y="8370105"/>
            <a:ext cx="7557533" cy="34381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678B6A-AB9F-44C6-AF63-F1E1C3F41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782" y="-1866943"/>
            <a:ext cx="8421928" cy="41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3648" y="9418519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470604"/>
            <a:ext cx="388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Behind These Hazel Eyes" panose="02000506000000020004" pitchFamily="2" charset="0"/>
              </a:rPr>
              <a:t>Behavior Documentation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2086" y="950269"/>
            <a:ext cx="616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Teacher:  ________________________  Year: ________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1371600"/>
          <a:ext cx="6400800" cy="7924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79180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follow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 up info.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180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action taken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7613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behavior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319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 name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387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G Falling Slowly" panose="02000503000000020004" pitchFamily="2" charset="0"/>
                        </a:rPr>
                        <a:t>date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4015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5CA3B2A-D9A2-4FC3-9B57-E2F030C0F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89" y="8370105"/>
            <a:ext cx="7557533" cy="34381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D0BDA7-E68E-48CA-A517-FFB5F3559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782" y="-1866943"/>
            <a:ext cx="8421928" cy="41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3649" y="9416981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1967" y="511141"/>
            <a:ext cx="388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Behind These Hazel Eyes" panose="02000506000000020004" pitchFamily="2" charset="0"/>
              </a:rPr>
              <a:t>Behavior Documentation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2459" y="949067"/>
            <a:ext cx="6183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Student:  ______________________ Teacher: ________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1371600"/>
          <a:ext cx="6476998" cy="7924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79180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follow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 up info.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180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parent communication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7613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action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 taken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319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behavior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38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KG Falling Slowly" panose="02000503000000020004" pitchFamily="2" charset="0"/>
                        </a:rPr>
                        <a:t>date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6804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CFBA1A8-FEE7-4770-B705-817BB51C1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89" y="8370105"/>
            <a:ext cx="7557533" cy="34381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9C1839C-0B16-4E44-8A76-E73ACFD34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782" y="-1866943"/>
            <a:ext cx="8421928" cy="41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3649" y="9400366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997" y="580198"/>
            <a:ext cx="2790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KG Behind These Hazel Eyes" panose="02000506000000020004" pitchFamily="2" charset="0"/>
              </a:rPr>
              <a:t>Things to Do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94597" y="1371600"/>
            <a:ext cx="64770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99555" y="1413933"/>
            <a:ext cx="1698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Don’t forget!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94597" y="3022600"/>
            <a:ext cx="64770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99555" y="3064933"/>
            <a:ext cx="1253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Copy me!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94597" y="4673600"/>
            <a:ext cx="64770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99555" y="4715933"/>
            <a:ext cx="1662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Get in touch!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94597" y="6324600"/>
            <a:ext cx="64770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99555" y="6366933"/>
            <a:ext cx="1208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To make!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94597" y="7975600"/>
            <a:ext cx="64770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99555" y="8017933"/>
            <a:ext cx="3652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Looking ahead to next week!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4800" y="694634"/>
            <a:ext cx="1016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Week of: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C138432-1D08-4915-9B5A-E1B6297CF2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451" y="319118"/>
            <a:ext cx="1281407" cy="12814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6F1E001-A80E-493A-BB5A-946CF50752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2534" flipH="1">
            <a:off x="327470" y="8536017"/>
            <a:ext cx="1615331" cy="161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460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A12EDAEB-7416-46EB-B287-5BA66832E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89" y="8370105"/>
            <a:ext cx="7557533" cy="34381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71BD346-AF55-480E-9C85-0C8DE5EBE9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782" y="-1866943"/>
            <a:ext cx="8421928" cy="41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3649" y="9395703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0997" y="578372"/>
            <a:ext cx="2790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KG Behind These Hazel Eyes" panose="02000506000000020004" pitchFamily="2" charset="0"/>
              </a:rPr>
              <a:t>Things to Do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94597" y="1371600"/>
            <a:ext cx="64770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99555" y="1413933"/>
            <a:ext cx="1218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Monday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94597" y="3022600"/>
            <a:ext cx="64770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99555" y="3064933"/>
            <a:ext cx="1218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Tuesday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94597" y="4673600"/>
            <a:ext cx="64770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99555" y="4715933"/>
            <a:ext cx="1638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Wednesday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94597" y="6324600"/>
            <a:ext cx="64770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99555" y="6366933"/>
            <a:ext cx="1359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Thursday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94597" y="7975600"/>
            <a:ext cx="64770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99555" y="8017933"/>
            <a:ext cx="906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Friday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4800" y="677697"/>
            <a:ext cx="1016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Week of: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2CA0AE6-D940-47F5-9AF1-2D65379388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451" y="319118"/>
            <a:ext cx="1281407" cy="12814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4E2E482-950C-4F92-8C3B-26D6DD6FEC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2534" flipH="1">
            <a:off x="327470" y="8536017"/>
            <a:ext cx="1615331" cy="161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312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2FE7E0E-E7E0-4B62-ACE0-86274BBB5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89" y="8370105"/>
            <a:ext cx="7557533" cy="34381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7B3A5F-A920-4FB7-821D-3F264B9FE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782" y="-1866943"/>
            <a:ext cx="8421928" cy="411920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694597" y="4038600"/>
            <a:ext cx="64770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13649" y="9485196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986" y="573204"/>
            <a:ext cx="2790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KG Behind These Hazel Eyes" panose="02000506000000020004" pitchFamily="2" charset="0"/>
              </a:rPr>
              <a:t>Things to Do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94597" y="1371600"/>
            <a:ext cx="64770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60392" y="1519535"/>
            <a:ext cx="1218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Monday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98017" y="4110335"/>
            <a:ext cx="1218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Tuesday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4800" y="715634"/>
            <a:ext cx="1016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Week of: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94597" y="6781800"/>
            <a:ext cx="64770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914400" y="6929735"/>
            <a:ext cx="1638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Wednesday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F188F27-DB3F-4411-B17A-5C3A5C70D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451" y="319118"/>
            <a:ext cx="1281407" cy="12814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5E64475-2CE7-48CC-B46C-0BA75E7C60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2534" flipH="1">
            <a:off x="327470" y="8536017"/>
            <a:ext cx="1615331" cy="161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761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8F1CB0F-BF07-4649-8CA6-187DF90EE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89" y="8370105"/>
            <a:ext cx="7557533" cy="34381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C8F2A07-DBD6-4DAB-A44C-4379FF2F7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782" y="-1866943"/>
            <a:ext cx="8421928" cy="411920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694597" y="4038600"/>
            <a:ext cx="64770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48355" y="9520535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573204"/>
            <a:ext cx="2790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KG Behind These Hazel Eyes" panose="02000506000000020004" pitchFamily="2" charset="0"/>
              </a:rPr>
              <a:t>Things to Do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94597" y="1371600"/>
            <a:ext cx="64770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60392" y="1519535"/>
            <a:ext cx="1359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Thursday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98017" y="4110335"/>
            <a:ext cx="906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Friday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4800" y="666690"/>
            <a:ext cx="1016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Week of: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94597" y="6781800"/>
            <a:ext cx="64770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914400" y="6929735"/>
            <a:ext cx="2327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Saturday/Sunday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7111E33-51F1-499E-A01D-E2D6976030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451" y="319118"/>
            <a:ext cx="1281407" cy="12814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4773406-E12F-4219-B03D-53F02109C5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2534" flipH="1">
            <a:off x="327470" y="8536017"/>
            <a:ext cx="1615331" cy="161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432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AF62BC-5428-45E0-9A01-545E62EB6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89" y="8370105"/>
            <a:ext cx="7557533" cy="34381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92DB2E-8B5B-4D25-A6BB-1480A4FFF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782" y="-1866943"/>
            <a:ext cx="8421928" cy="41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3649" y="9404356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6078" y="654044"/>
            <a:ext cx="43458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KG Behind These Hazel Eyes" panose="02000506000000020004" pitchFamily="2" charset="0"/>
              </a:rPr>
              <a:t>Passwords to Remember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85800" y="1447796"/>
          <a:ext cx="6477000" cy="77724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KG Falling Slowly" panose="02000503000000020004" pitchFamily="2" charset="0"/>
                        </a:rPr>
                        <a:t>web site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KG Falling Slowly" panose="02000503000000020004" pitchFamily="2" charset="0"/>
                        </a:rPr>
                        <a:t>log</a:t>
                      </a:r>
                      <a:r>
                        <a:rPr lang="en-US" sz="2400" b="0" baseline="0" dirty="0">
                          <a:solidFill>
                            <a:sysClr val="windowText" lastClr="000000"/>
                          </a:solidFill>
                          <a:latin typeface="KG Falling Slowly" panose="02000503000000020004" pitchFamily="2" charset="0"/>
                        </a:rPr>
                        <a:t> in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KG Falling Slowly" panose="02000503000000020004" pitchFamily="2" charset="0"/>
                        </a:rPr>
                        <a:t>password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www.thecurriculumcorner.com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None needed!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None needed!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9B4244CA-9625-41B3-B62D-0A95AAA8DA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451" y="319118"/>
            <a:ext cx="1281407" cy="12814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DC185C-0A85-4128-85B3-EC1FE6A47C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2534" flipH="1">
            <a:off x="327470" y="8536017"/>
            <a:ext cx="1615331" cy="161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352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54B43A-9C1C-4E18-AF82-F3DE5D705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89" y="8370105"/>
            <a:ext cx="7557533" cy="34381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88FA7D-62EE-4D4E-BDE8-26E944727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782" y="-1866943"/>
            <a:ext cx="8421928" cy="41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3649" y="95250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3649" y="726754"/>
            <a:ext cx="31459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KG Behind These Hazel Eyes" panose="02000506000000020004" pitchFamily="2" charset="0"/>
              </a:rPr>
              <a:t>Books to Purchase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85800" y="1447796"/>
          <a:ext cx="6477000" cy="7848605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523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ysClr val="windowText" lastClr="000000"/>
                          </a:solidFill>
                          <a:latin typeface="KG Falling Slowly" panose="02000503000000020004" pitchFamily="2" charset="0"/>
                        </a:rPr>
                        <a:t>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ysClr val="windowText" lastClr="000000"/>
                          </a:solidFill>
                          <a:latin typeface="KG Falling Slowly" panose="02000503000000020004" pitchFamily="2" charset="0"/>
                        </a:rPr>
                        <a:t>author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ysClr val="windowText" lastClr="000000"/>
                          </a:solidFill>
                          <a:latin typeface="KG Falling Slowly" panose="02000503000000020004" pitchFamily="2" charset="0"/>
                        </a:rPr>
                        <a:t>genre/unit</a:t>
                      </a:r>
                      <a:r>
                        <a:rPr lang="en-US" b="0" baseline="0" dirty="0">
                          <a:solidFill>
                            <a:sysClr val="windowText" lastClr="000000"/>
                          </a:solidFill>
                          <a:latin typeface="KG Falling Slowly" panose="02000503000000020004" pitchFamily="2" charset="0"/>
                        </a:rPr>
                        <a:t> of study</a:t>
                      </a:r>
                      <a:endParaRPr lang="en-US" b="0" dirty="0">
                        <a:solidFill>
                          <a:sysClr val="windowText" lastClr="000000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E62B430D-81A3-46DF-B09F-F55A24330E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451" y="319118"/>
            <a:ext cx="1281407" cy="12814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EF2A99-2EC3-4AD5-8633-8484377E09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2534" flipH="1">
            <a:off x="327470" y="8536017"/>
            <a:ext cx="1615331" cy="161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951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1434AA-33CF-4FBE-9665-08333AC04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89" y="8370105"/>
            <a:ext cx="7557533" cy="34381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6A03E6-4CF2-44EC-8E2E-DEFF8DD7A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782" y="-1866943"/>
            <a:ext cx="8421928" cy="41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1749" y="9456161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654043"/>
            <a:ext cx="605120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KG Behind These Hazel Eyes" panose="02000506000000020004" pitchFamily="2" charset="0"/>
              </a:rPr>
              <a:t>Professional Resources to Purchase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85800" y="1447796"/>
          <a:ext cx="6477000" cy="7876332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523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author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Why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it’s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great…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01E6F406-E7E3-4536-8BA2-B1D5C89BE1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2534" flipH="1">
            <a:off x="176236" y="8796043"/>
            <a:ext cx="1320235" cy="132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935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B9563DF-DA88-4382-A4C6-896E4F931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89" y="8370105"/>
            <a:ext cx="7557533" cy="34381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1D7FE3-57F2-4632-80F2-4FD9BCC5D4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782" y="-1866943"/>
            <a:ext cx="8421928" cy="41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3649" y="9422091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6495" y="660386"/>
            <a:ext cx="35323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KG Behind These Hazel Eyes" panose="02000506000000020004" pitchFamily="2" charset="0"/>
              </a:rPr>
              <a:t>Classroom Expenses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8809" y="614219"/>
            <a:ext cx="1454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KG Falling Slowly" panose="02000503000000020004" pitchFamily="2" charset="0"/>
              </a:rPr>
              <a:t>Budget: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85800" y="1447796"/>
          <a:ext cx="6476999" cy="7848605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19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523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purchase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amount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receipt turned 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251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248592-01D6-4430-A680-DEF5570AB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9083" y="-1638800"/>
            <a:ext cx="8421928" cy="4119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8E2E847-3AB0-424C-9D60-468A9EEF6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7429835"/>
            <a:ext cx="7557533" cy="34381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D05402-CA4D-4C00-9877-2385EB2C34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9" y="236210"/>
            <a:ext cx="7354839" cy="9585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4275" y="663035"/>
            <a:ext cx="4634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KG Behind These Hazel Eyes" panose="02000506000000020004" pitchFamily="2" charset="0"/>
              </a:rPr>
              <a:t>Goals for this year…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99555" y="1371434"/>
            <a:ext cx="6058445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99555" y="1413933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Janda Closer To Free" panose="02000503000000020003" pitchFamily="2" charset="0"/>
              </a:rPr>
              <a:t>1.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99555" y="3022434"/>
            <a:ext cx="6058445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99555" y="3064933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Janda Closer To Free" panose="02000503000000020003" pitchFamily="2" charset="0"/>
              </a:rPr>
              <a:t>2.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99555" y="4694767"/>
            <a:ext cx="6058445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99555" y="4715933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Janda Closer To Free" panose="02000503000000020003" pitchFamily="2" charset="0"/>
              </a:rPr>
              <a:t>3.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99555" y="6345767"/>
            <a:ext cx="6058445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99555" y="6366933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Janda Closer To Free" panose="02000503000000020003" pitchFamily="2" charset="0"/>
              </a:rPr>
              <a:t>4.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99555" y="7996767"/>
            <a:ext cx="6058445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99555" y="8017933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Janda Closer To Free" panose="02000503000000020003" pitchFamily="2" charset="0"/>
              </a:rPr>
              <a:t>5.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A97202A-819D-4014-93E2-716BAE07AA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093" y="811878"/>
            <a:ext cx="1227074" cy="122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917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6A1297D-6624-4138-933A-05BA7C2A7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89" y="8370105"/>
            <a:ext cx="7557533" cy="34381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07AB01-288D-4AA5-9A8B-67174E87F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782" y="-1866943"/>
            <a:ext cx="8421928" cy="41192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9600" y="1066800"/>
            <a:ext cx="6638197" cy="4038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18901" y="1228695"/>
            <a:ext cx="5839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Date:  ________________________  Topic:  __________________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3649" y="9477345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19923" y="498157"/>
            <a:ext cx="241110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KG Behind These Hazel Eyes" panose="02000506000000020004" pitchFamily="2" charset="0"/>
              </a:rPr>
              <a:t>Meeting Notes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14400" y="1752600"/>
          <a:ext cx="6132756" cy="3131821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6132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3" name="Rounded Rectangle 22"/>
          <p:cNvSpPr/>
          <p:nvPr/>
        </p:nvSpPr>
        <p:spPr>
          <a:xfrm>
            <a:off x="609600" y="5314950"/>
            <a:ext cx="6638197" cy="4038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18901" y="5476845"/>
            <a:ext cx="5839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Date:  ________________________  Topic:  __________________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914400" y="6000750"/>
          <a:ext cx="6132756" cy="3131821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6132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8113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3B7F12-C83E-4CDD-8ECB-07E0B8733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89" y="8370105"/>
            <a:ext cx="7557533" cy="34381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3C4500-ABBA-419D-96C9-E4FC9B545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782" y="-1866943"/>
            <a:ext cx="8421928" cy="41192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9600" y="1066800"/>
            <a:ext cx="6638197" cy="487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0600" y="1179908"/>
            <a:ext cx="6053067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KG Falling Slowly" panose="02000503000000020004" pitchFamily="2" charset="0"/>
              </a:rPr>
              <a:t>Date:  _____________________   Topic:  _______________</a:t>
            </a:r>
          </a:p>
          <a:p>
            <a:endParaRPr lang="en-US" sz="2200" dirty="0">
              <a:latin typeface="KG Falling Slowly" panose="02000503000000020004" pitchFamily="2" charset="0"/>
            </a:endParaRPr>
          </a:p>
          <a:p>
            <a:r>
              <a:rPr lang="en-US" sz="2200" dirty="0">
                <a:latin typeface="KG Falling Slowly" panose="02000503000000020004" pitchFamily="2" charset="0"/>
              </a:rPr>
              <a:t>Committee:  _______________________________________</a:t>
            </a:r>
          </a:p>
          <a:p>
            <a:endParaRPr lang="en-US" sz="2200" dirty="0">
              <a:latin typeface="KG Falling Slowly" panose="02000503000000020004" pitchFamily="2" charset="0"/>
            </a:endParaRPr>
          </a:p>
          <a:p>
            <a:r>
              <a:rPr lang="en-US" sz="2200" dirty="0">
                <a:latin typeface="KG Falling Slowly" panose="02000503000000020004" pitchFamily="2" charset="0"/>
              </a:rPr>
              <a:t>Members Present:  ________________________________</a:t>
            </a:r>
          </a:p>
          <a:p>
            <a:r>
              <a:rPr lang="en-US" sz="2200" dirty="0">
                <a:latin typeface="KG Falling Slowly" panose="02000503000000020004" pitchFamily="2" charset="0"/>
              </a:rPr>
              <a:t>___________________________________________________</a:t>
            </a:r>
          </a:p>
          <a:p>
            <a:r>
              <a:rPr lang="en-US" sz="2200" dirty="0">
                <a:latin typeface="KG Falling Slowly" panose="02000503000000020004" pitchFamily="2" charset="0"/>
              </a:rPr>
              <a:t>___________________________________________________</a:t>
            </a:r>
          </a:p>
          <a:p>
            <a:endParaRPr lang="en-US" sz="2200" dirty="0">
              <a:latin typeface="KG Falling Slowly" panose="02000503000000020004" pitchFamily="2" charset="0"/>
            </a:endParaRPr>
          </a:p>
          <a:p>
            <a:r>
              <a:rPr lang="en-US" sz="2200" dirty="0">
                <a:latin typeface="KG Falling Slowly" panose="02000503000000020004" pitchFamily="2" charset="0"/>
              </a:rPr>
              <a:t>Follow-Up:  _______________________________________</a:t>
            </a:r>
          </a:p>
          <a:p>
            <a:r>
              <a:rPr lang="en-US" sz="2200" dirty="0">
                <a:latin typeface="KG Falling Slowly" panose="02000503000000020004" pitchFamily="2" charset="0"/>
              </a:rPr>
              <a:t>___________________________________________________</a:t>
            </a:r>
          </a:p>
          <a:p>
            <a:r>
              <a:rPr lang="en-US" sz="2200" dirty="0">
                <a:latin typeface="KG Falling Slowly" panose="02000503000000020004" pitchFamily="2" charset="0"/>
              </a:rPr>
              <a:t>___________________________________________________</a:t>
            </a:r>
          </a:p>
          <a:p>
            <a:r>
              <a:rPr lang="en-US" sz="2200" dirty="0">
                <a:latin typeface="KG Falling Slowly" panose="02000503000000020004" pitchFamily="2" charset="0"/>
              </a:rPr>
              <a:t>___________________________________________________</a:t>
            </a:r>
          </a:p>
          <a:p>
            <a:r>
              <a:rPr lang="en-US" sz="2200" dirty="0">
                <a:latin typeface="KG Falling Slowly" panose="02000503000000020004" pitchFamily="2" charset="0"/>
              </a:rPr>
              <a:t>___________________________________________________</a:t>
            </a:r>
          </a:p>
          <a:p>
            <a:r>
              <a:rPr lang="en-US" sz="2200" dirty="0">
                <a:latin typeface="KG Falling Slowly" panose="02000503000000020004" pitchFamily="2" charset="0"/>
              </a:rPr>
              <a:t>________________________________________________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3649" y="9464221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0190" y="414157"/>
            <a:ext cx="29538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KG Behind These Hazel Eyes" panose="02000506000000020004" pitchFamily="2" charset="0"/>
              </a:rPr>
              <a:t>Committee Notes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38200" y="6172200"/>
          <a:ext cx="6132756" cy="3131821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6132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7403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Notes: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5282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DDE7B7A-EDAB-438B-B2BE-94022B63B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89" y="8370105"/>
            <a:ext cx="7557533" cy="34381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AA9EEF-9BE1-4088-A881-C4BC627CE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782" y="-1866943"/>
            <a:ext cx="8421928" cy="41192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9600" y="1066800"/>
            <a:ext cx="6638197" cy="5791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0600" y="1207800"/>
            <a:ext cx="6053067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KG Falling Slowly" panose="02000503000000020004" pitchFamily="2" charset="0"/>
              </a:rPr>
              <a:t>Date:  _____________________   Topic:  _______________</a:t>
            </a:r>
          </a:p>
          <a:p>
            <a:endParaRPr lang="en-US" sz="2200" dirty="0">
              <a:latin typeface="KG Falling Slowly" panose="02000503000000020004" pitchFamily="2" charset="0"/>
            </a:endParaRPr>
          </a:p>
          <a:p>
            <a:r>
              <a:rPr lang="en-US" sz="2200" dirty="0">
                <a:latin typeface="KG Falling Slowly" panose="02000503000000020004" pitchFamily="2" charset="0"/>
              </a:rPr>
              <a:t>Members Present:  ________________________________</a:t>
            </a:r>
          </a:p>
          <a:p>
            <a:r>
              <a:rPr lang="en-US" sz="2200" dirty="0">
                <a:latin typeface="KG Falling Slowly" panose="02000503000000020004" pitchFamily="2" charset="0"/>
              </a:rPr>
              <a:t>___________________________________________________</a:t>
            </a:r>
          </a:p>
          <a:p>
            <a:r>
              <a:rPr lang="en-US" sz="2200" dirty="0">
                <a:latin typeface="KG Falling Slowly" panose="02000503000000020004" pitchFamily="2" charset="0"/>
              </a:rPr>
              <a:t>___________________________________________________</a:t>
            </a:r>
          </a:p>
          <a:p>
            <a:endParaRPr lang="en-US" sz="2200" dirty="0">
              <a:latin typeface="KG Falling Slowly" panose="02000503000000020004" pitchFamily="2" charset="0"/>
            </a:endParaRPr>
          </a:p>
          <a:p>
            <a:r>
              <a:rPr lang="en-US" sz="2200" dirty="0">
                <a:latin typeface="KG Falling Slowly" panose="02000503000000020004" pitchFamily="2" charset="0"/>
              </a:rPr>
              <a:t>Goal:  _____________________________________________</a:t>
            </a:r>
          </a:p>
          <a:p>
            <a:r>
              <a:rPr lang="en-US" sz="2200" dirty="0">
                <a:latin typeface="KG Falling Slowly" panose="02000503000000020004" pitchFamily="2" charset="0"/>
              </a:rPr>
              <a:t>___________________________________________________</a:t>
            </a:r>
          </a:p>
          <a:p>
            <a:endParaRPr lang="en-US" sz="2200" dirty="0">
              <a:latin typeface="KG Falling Slowly" panose="02000503000000020004" pitchFamily="2" charset="0"/>
            </a:endParaRPr>
          </a:p>
          <a:p>
            <a:r>
              <a:rPr lang="en-US" sz="2200" dirty="0">
                <a:latin typeface="KG Falling Slowly" panose="02000503000000020004" pitchFamily="2" charset="0"/>
              </a:rPr>
              <a:t>Data Shared:</a:t>
            </a:r>
          </a:p>
          <a:p>
            <a:endParaRPr lang="en-US" sz="2200" dirty="0">
              <a:latin typeface="KG Falling Slowly" panose="02000503000000020004" pitchFamily="2" charset="0"/>
            </a:endParaRPr>
          </a:p>
          <a:p>
            <a:endParaRPr lang="en-US" sz="2200" dirty="0">
              <a:latin typeface="KG Falling Slowly" panose="02000503000000020004" pitchFamily="2" charset="0"/>
            </a:endParaRPr>
          </a:p>
          <a:p>
            <a:endParaRPr lang="en-US" sz="2200" dirty="0">
              <a:latin typeface="KG Falling Slowly" panose="02000503000000020004" pitchFamily="2" charset="0"/>
            </a:endParaRPr>
          </a:p>
          <a:p>
            <a:r>
              <a:rPr lang="en-US" sz="2200" dirty="0">
                <a:latin typeface="KG Falling Slowly" panose="02000503000000020004" pitchFamily="2" charset="0"/>
              </a:rPr>
              <a:t>Next Steps:  ______________________________________</a:t>
            </a:r>
          </a:p>
          <a:p>
            <a:r>
              <a:rPr lang="en-US" sz="2200" dirty="0">
                <a:latin typeface="KG Falling Slowly" panose="02000503000000020004" pitchFamily="2" charset="0"/>
              </a:rPr>
              <a:t>___________________________________________________</a:t>
            </a:r>
          </a:p>
          <a:p>
            <a:r>
              <a:rPr lang="en-US" sz="2200" dirty="0">
                <a:latin typeface="KG Falling Slowly" panose="02000503000000020004" pitchFamily="2" charset="0"/>
              </a:rPr>
              <a:t>___________________________________________________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3649" y="9497785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68384" y="501014"/>
            <a:ext cx="17400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KG Behind These Hazel Eyes" panose="02000506000000020004" pitchFamily="2" charset="0"/>
              </a:rPr>
              <a:t>PLC Notes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38200" y="7059385"/>
          <a:ext cx="6132756" cy="2237015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6132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7403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Notes: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4794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F13AA71-0424-4590-AE46-28463BB6E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89" y="8370105"/>
            <a:ext cx="7557533" cy="34381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35DA707-42A1-4A09-B689-0BC5FC1BF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782" y="-1866943"/>
            <a:ext cx="8421928" cy="41192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694597" y="2819400"/>
            <a:ext cx="6477000" cy="1600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94597" y="1066800"/>
            <a:ext cx="6477000" cy="1600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4400" y="1145748"/>
            <a:ext cx="66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Goal: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6239" y="2907268"/>
            <a:ext cx="706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Data: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8898" y="9418409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6239" y="470714"/>
            <a:ext cx="17400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KG Behind These Hazel Eyes" panose="02000506000000020004" pitchFamily="2" charset="0"/>
              </a:rPr>
              <a:t>PLC Notes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07168" y="521714"/>
            <a:ext cx="693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Date: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14725" y="7543800"/>
            <a:ext cx="6477000" cy="1600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14725" y="4572000"/>
            <a:ext cx="6477000" cy="2819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4648200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Discussion notes: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54446" y="7620000"/>
            <a:ext cx="12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Next steps: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30BEEDD-CB4F-46B0-B9AC-D4F49DD3E6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099" y="195217"/>
            <a:ext cx="1281407" cy="12814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022BA45-18FC-4DC3-B485-AC15B51891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2534" flipH="1">
            <a:off x="169131" y="8488734"/>
            <a:ext cx="1615331" cy="161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278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0C1E71B-58C1-42B0-8ECB-33A500CAC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932" y="7624465"/>
            <a:ext cx="7557533" cy="343819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36598D2-694B-467D-8AB3-7E3EBDC70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782" y="-1866943"/>
            <a:ext cx="8421928" cy="411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8397" y="1042627"/>
            <a:ext cx="2124803" cy="29949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8898" y="95250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8835" y="1062335"/>
            <a:ext cx="21043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Falling Slowly" panose="02000503000000020004" pitchFamily="2" charset="0"/>
              </a:rPr>
              <a:t>Students will arrive at:</a:t>
            </a:r>
          </a:p>
          <a:p>
            <a:pPr algn="ctr"/>
            <a:endParaRPr lang="en-US" sz="2400" dirty="0">
              <a:latin typeface="KG Falling Slowly" panose="02000503000000020004" pitchFamily="2" charset="0"/>
            </a:endParaRPr>
          </a:p>
          <a:p>
            <a:pPr algn="ctr"/>
            <a:r>
              <a:rPr lang="en-US" sz="2400" dirty="0">
                <a:latin typeface="KG Falling Slowly" panose="02000503000000020004" pitchFamily="2" charset="0"/>
              </a:rPr>
              <a:t>Breakfast:</a:t>
            </a:r>
          </a:p>
          <a:p>
            <a:pPr algn="ctr"/>
            <a:endParaRPr lang="en-US" sz="2400" dirty="0">
              <a:latin typeface="KG Falling Slowly" panose="02000503000000020004" pitchFamily="2" charset="0"/>
            </a:endParaRPr>
          </a:p>
          <a:p>
            <a:pPr algn="ctr"/>
            <a:r>
              <a:rPr lang="en-US" sz="2400" dirty="0">
                <a:latin typeface="KG Falling Slowly" panose="02000503000000020004" pitchFamily="2" charset="0"/>
              </a:rPr>
              <a:t>The day will start:</a:t>
            </a:r>
          </a:p>
          <a:p>
            <a:pPr algn="ctr"/>
            <a:endParaRPr lang="en-US" sz="2400" dirty="0">
              <a:latin typeface="KG Falling Slowly" panose="02000503000000020004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8397" y="4191001"/>
            <a:ext cx="6593834" cy="1160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52763" y="550184"/>
            <a:ext cx="552510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KG Behind These Hazel Eyes" panose="02000506000000020004" pitchFamily="2" charset="0"/>
              </a:rPr>
              <a:t>Sub Notes / Our Class at a Glance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69722" y="1042628"/>
            <a:ext cx="4254977" cy="14974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945922" y="1021140"/>
            <a:ext cx="49026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Office #:</a:t>
            </a:r>
          </a:p>
          <a:p>
            <a:r>
              <a:rPr lang="en-US" sz="2400" dirty="0">
                <a:latin typeface="KG Falling Slowly" panose="02000503000000020004" pitchFamily="2" charset="0"/>
              </a:rPr>
              <a:t>Principal’s Name</a:t>
            </a:r>
            <a:r>
              <a:rPr lang="en-US" dirty="0">
                <a:latin typeface="KG Falling Slowly" panose="02000503000000020004" pitchFamily="2" charset="0"/>
              </a:rPr>
              <a:t>:</a:t>
            </a:r>
          </a:p>
          <a:p>
            <a:r>
              <a:rPr lang="en-US" sz="2400" dirty="0">
                <a:latin typeface="KG Falling Slowly" panose="02000503000000020004" pitchFamily="2" charset="0"/>
              </a:rPr>
              <a:t>Principal's #:</a:t>
            </a:r>
          </a:p>
          <a:p>
            <a:r>
              <a:rPr lang="en-US" sz="2400" dirty="0">
                <a:latin typeface="KG Falling Slowly" panose="02000503000000020004" pitchFamily="2" charset="0"/>
              </a:rPr>
              <a:t>In an emergency call: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18397" y="5486400"/>
            <a:ext cx="3243052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969179" y="5467350"/>
            <a:ext cx="3243052" cy="1543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869722" y="2614374"/>
            <a:ext cx="4254977" cy="1423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38835" y="4269406"/>
            <a:ext cx="6149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KG Falling Slowly" panose="02000503000000020004" pitchFamily="2" charset="0"/>
              </a:rPr>
              <a:t>Students who will be leaving for support or activities throughout the day: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37895" y="2599316"/>
            <a:ext cx="4342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KG Falling Slowly" panose="02000503000000020004" pitchFamily="2" charset="0"/>
              </a:rPr>
              <a:t>Adults who will support the class throughout the day: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8397" y="5486400"/>
            <a:ext cx="2206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Student Helpers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69179" y="5486400"/>
            <a:ext cx="2636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Students to Support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8397" y="7162800"/>
            <a:ext cx="3243052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38836" y="7205008"/>
            <a:ext cx="2661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Classroom Rewards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988760" y="7162800"/>
            <a:ext cx="3243052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988760" y="7147858"/>
            <a:ext cx="3214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Suggested Interventions</a:t>
            </a:r>
          </a:p>
        </p:txBody>
      </p:sp>
    </p:spTree>
    <p:extLst>
      <p:ext uri="{BB962C8B-B14F-4D97-AF65-F5344CB8AC3E}">
        <p14:creationId xmlns:p14="http://schemas.microsoft.com/office/powerpoint/2010/main" val="28434229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D849EDA-20EE-4E59-B047-33D7E29E0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353" y="7805905"/>
            <a:ext cx="7557533" cy="34381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3C5F1B-524F-4653-AC9F-EF39D8EB8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782" y="-1866943"/>
            <a:ext cx="8421928" cy="411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8397" y="1042627"/>
            <a:ext cx="2637665" cy="29949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32466" y="95250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8835" y="1062335"/>
            <a:ext cx="26172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Guest teacher name:</a:t>
            </a:r>
          </a:p>
          <a:p>
            <a:endParaRPr lang="en-US" sz="2400" dirty="0">
              <a:latin typeface="KG Falling Slowly" panose="02000503000000020004" pitchFamily="2" charset="0"/>
            </a:endParaRPr>
          </a:p>
          <a:p>
            <a:r>
              <a:rPr lang="en-US" sz="2400" dirty="0">
                <a:latin typeface="KG Falling Slowly" panose="02000503000000020004" pitchFamily="2" charset="0"/>
              </a:rPr>
              <a:t>Date:</a:t>
            </a:r>
          </a:p>
          <a:p>
            <a:endParaRPr lang="en-US" sz="2400" dirty="0">
              <a:latin typeface="KG Falling Slowly" panose="02000503000000020004" pitchFamily="2" charset="0"/>
            </a:endParaRPr>
          </a:p>
          <a:p>
            <a:r>
              <a:rPr lang="en-US" sz="2400" dirty="0">
                <a:latin typeface="KG Falling Slowly" panose="02000503000000020004" pitchFamily="2" charset="0"/>
              </a:rPr>
              <a:t>Contact info if needed;</a:t>
            </a:r>
          </a:p>
          <a:p>
            <a:pPr algn="ctr"/>
            <a:endParaRPr lang="en-US" sz="2400" dirty="0">
              <a:latin typeface="KG Falling Slowly" panose="02000503000000020004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8397" y="4343399"/>
            <a:ext cx="6593834" cy="10085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947448" y="482978"/>
            <a:ext cx="35917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KG Behind These Hazel Eyes" panose="02000506000000020004" pitchFamily="2" charset="0"/>
              </a:rPr>
              <a:t>Notes From Your Day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17422" y="1042628"/>
            <a:ext cx="3607277" cy="29949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18397" y="5486400"/>
            <a:ext cx="3243052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969179" y="5467350"/>
            <a:ext cx="3243052" cy="1543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805017" y="1062335"/>
            <a:ext cx="2905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Falling Slowly" panose="02000503000000020004" pitchFamily="2" charset="0"/>
              </a:rPr>
              <a:t>Today’s STAR Students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8397" y="5486400"/>
            <a:ext cx="2464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Things we finished: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69179" y="5486400"/>
            <a:ext cx="2253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Unfinished items: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8397" y="7162800"/>
            <a:ext cx="6593834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57885" y="7162800"/>
            <a:ext cx="1726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Other Notes: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8396" y="4386028"/>
            <a:ext cx="2602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Behavior concerns: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1A0D415-F56C-4007-8C1B-BF0264B98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993" y="242593"/>
            <a:ext cx="1281407" cy="12814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C12A355-DF1A-4242-92F7-56F62FC6DF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2534" flipH="1">
            <a:off x="327470" y="8536017"/>
            <a:ext cx="1615331" cy="161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510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395A9B9-D3FB-46E5-BED7-8AFCBAAC6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814" y="8000345"/>
            <a:ext cx="7557533" cy="34381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FBABDAD-9494-4025-B7ED-FF595C5A2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782" y="-1866943"/>
            <a:ext cx="8421928" cy="41192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694597" y="1676400"/>
            <a:ext cx="6477000" cy="1371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66367" y="1695450"/>
            <a:ext cx="947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Student: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93726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3659" y="609600"/>
            <a:ext cx="58685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KG Falling Slowly" panose="02000503000000020004" pitchFamily="2" charset="0"/>
              </a:rPr>
              <a:t>Supports Needed</a:t>
            </a:r>
          </a:p>
          <a:p>
            <a:pPr algn="ctr"/>
            <a:endParaRPr lang="en-US" sz="1400" dirty="0">
              <a:latin typeface="KG Falling Slowly" panose="02000503000000020004" pitchFamily="2" charset="0"/>
            </a:endParaRPr>
          </a:p>
          <a:p>
            <a:r>
              <a:rPr lang="en-US" sz="1800" dirty="0">
                <a:latin typeface="KG Falling Slowly" panose="02000503000000020004" pitchFamily="2" charset="0"/>
              </a:rPr>
              <a:t>Teacher:  ________________________________________ Grade:  ____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94597" y="3200400"/>
            <a:ext cx="6477000" cy="1371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66367" y="3219450"/>
            <a:ext cx="947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Student: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94597" y="4724400"/>
            <a:ext cx="6477000" cy="1371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866367" y="4743450"/>
            <a:ext cx="947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Student: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94597" y="6248400"/>
            <a:ext cx="6477000" cy="1371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866367" y="6267450"/>
            <a:ext cx="947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Student: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94597" y="7772400"/>
            <a:ext cx="6477000" cy="1371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866367" y="7791450"/>
            <a:ext cx="947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Student: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7BA5786-2FA2-47E1-B80F-C727A06069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52" y="8464464"/>
            <a:ext cx="1281407" cy="12814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03BA6E4-5249-41DB-9C43-9A8311D93C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2534" flipH="1">
            <a:off x="5892708" y="8232688"/>
            <a:ext cx="1615331" cy="161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873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C2A74E-6FE5-4367-AADD-692A77C69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39" y="7729704"/>
            <a:ext cx="7557533" cy="34381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C605AB-935E-4BA3-B26E-943515D83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782" y="-1866943"/>
            <a:ext cx="8421928" cy="41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3649" y="9510355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2901" y="257889"/>
            <a:ext cx="6419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600" dirty="0">
              <a:latin typeface="KG Behind These Hazel Eyes" panose="02000506000000020004" pitchFamily="2" charset="0"/>
            </a:endParaRPr>
          </a:p>
          <a:p>
            <a:r>
              <a:rPr lang="en-US" sz="2000" dirty="0">
                <a:latin typeface="KG Behind These Hazel Eyes" panose="02000506000000020004" pitchFamily="2" charset="0"/>
              </a:rPr>
              <a:t>Lesson Plans for the Week of:  _________________________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9600" y="965776"/>
          <a:ext cx="6553200" cy="8483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1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9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88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Subject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5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Time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Monday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Tuesday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Wednesday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Thursday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Friday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3769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3D153E-3CE9-4DF1-956C-9B24F7826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89" y="8370105"/>
            <a:ext cx="7557533" cy="3438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647320-B041-4260-A3BA-EC17DB711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782" y="-1866943"/>
            <a:ext cx="8421928" cy="41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5549" y="9535572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9600" y="965776"/>
          <a:ext cx="6477001" cy="8533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884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Subject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523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Time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79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KG Falling Slowly" panose="02000503000000020004" pitchFamily="2" charset="0"/>
                        </a:rPr>
                        <a:t>Monday</a:t>
                      </a: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KG Falling Slowly" panose="02000503000000020004" pitchFamily="2" charset="0"/>
                        </a:rPr>
                        <a:t>Tuesday</a:t>
                      </a: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KG Falling Slowly" panose="02000503000000020004" pitchFamily="2" charset="0"/>
                        </a:rPr>
                        <a:t>Wednesday</a:t>
                      </a: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KG Falling Slowly" panose="02000503000000020004" pitchFamily="2" charset="0"/>
                        </a:rPr>
                        <a:t>Thursday</a:t>
                      </a: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KG Falling Slowly" panose="02000503000000020004" pitchFamily="2" charset="0"/>
                        </a:rPr>
                        <a:t>Friday</a:t>
                      </a: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5402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6961DFF6-41BF-4B9C-B3D8-195A8BAD7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236" y="7925433"/>
            <a:ext cx="7557533" cy="343819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06E0982-F187-4B30-B7F8-A6655ABB2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782" y="-1866943"/>
            <a:ext cx="8421928" cy="41192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18397" y="4724400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969179" y="4724400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18397" y="7012522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69179" y="7012522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8397" y="1042627"/>
            <a:ext cx="2124803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8898" y="9475251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2790" y="1087149"/>
            <a:ext cx="1550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Subject:</a:t>
            </a:r>
          </a:p>
        </p:txBody>
      </p:sp>
      <p:sp>
        <p:nvSpPr>
          <p:cNvPr id="9" name="Rectangle 8"/>
          <p:cNvSpPr/>
          <p:nvPr/>
        </p:nvSpPr>
        <p:spPr>
          <a:xfrm>
            <a:off x="618397" y="2436278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160581" y="554949"/>
            <a:ext cx="861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Date: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4013" y="536975"/>
            <a:ext cx="19550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KG Behind These Hazel Eyes" panose="02000506000000020004" pitchFamily="2" charset="0"/>
              </a:rPr>
              <a:t>Unit Outline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19152" y="1039152"/>
            <a:ext cx="4293079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651337" y="1051956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Unit of Study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969179" y="2436278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25765" y="2436278"/>
            <a:ext cx="964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Goals: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62400" y="2436277"/>
            <a:ext cx="2991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Standards to Address: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9600" y="4739607"/>
            <a:ext cx="3297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Anticipated Areas of Concern: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62400" y="4739607"/>
            <a:ext cx="265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Supports to Provide: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1118" y="7012523"/>
            <a:ext cx="197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Assessments: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38600" y="7012522"/>
            <a:ext cx="949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2299053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812E9D9-2F19-40F3-8F89-2BA331A88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2285" y="-1683000"/>
            <a:ext cx="8421928" cy="4119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436198D-3A23-4CEA-AC8D-688656B90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7429835"/>
            <a:ext cx="7557533" cy="34381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8422F1-DCD8-4C25-810E-A3051E974E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80" y="236210"/>
            <a:ext cx="7354839" cy="9585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62000" y="1371600"/>
            <a:ext cx="60198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99555" y="1413933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Janda Closer To Free" panose="02000503000000020003" pitchFamily="2" charset="0"/>
              </a:rPr>
              <a:t>1.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62000" y="3022600"/>
            <a:ext cx="60198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99555" y="3064933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Janda Closer To Free" panose="02000503000000020003" pitchFamily="2" charset="0"/>
              </a:rPr>
              <a:t>2.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62000" y="4673600"/>
            <a:ext cx="60198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99555" y="4715933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Janda Closer To Free" panose="02000503000000020003" pitchFamily="2" charset="0"/>
              </a:rPr>
              <a:t>3.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62000" y="6324600"/>
            <a:ext cx="60198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99555" y="6366933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Janda Closer To Free" panose="02000503000000020003" pitchFamily="2" charset="0"/>
              </a:rPr>
              <a:t>4.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62000" y="7975600"/>
            <a:ext cx="60198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99555" y="8017933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Janda Closer To Free" panose="02000503000000020003" pitchFamily="2" charset="0"/>
              </a:rPr>
              <a:t>5.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C86419F-D2B7-44E4-993A-267DB5DD22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636" y="648524"/>
            <a:ext cx="1227074" cy="122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428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B14FBA72-6D09-4F31-8A86-F63F6E387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27" y="7738204"/>
            <a:ext cx="7557533" cy="343819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0F71AAB-ECAB-48B6-B514-0A2F2F6B6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782" y="-1866943"/>
            <a:ext cx="8421928" cy="41192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969179" y="4724400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18397" y="7012522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8898" y="9457299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9" name="Rectangle 8"/>
          <p:cNvSpPr/>
          <p:nvPr/>
        </p:nvSpPr>
        <p:spPr>
          <a:xfrm>
            <a:off x="618397" y="2436278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loud 1"/>
          <p:cNvSpPr/>
          <p:nvPr/>
        </p:nvSpPr>
        <p:spPr>
          <a:xfrm>
            <a:off x="199066" y="4381500"/>
            <a:ext cx="4033918" cy="2821522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43200" y="552363"/>
            <a:ext cx="70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Primary Penmanship" panose="02000506000000020003" pitchFamily="2" charset="0"/>
              </a:rPr>
              <a:t>Date: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3324" y="392040"/>
            <a:ext cx="19550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KG Behind These Hazel Eyes" panose="02000506000000020004" pitchFamily="2" charset="0"/>
              </a:rPr>
              <a:t>Unit Outline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31620" y="1042628"/>
            <a:ext cx="4293079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895600" y="1029418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Falling Slowly" panose="02000503000000020004" pitchFamily="2" charset="0"/>
              </a:rPr>
              <a:t>Unit of Study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969179" y="2436278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25765" y="2436278"/>
            <a:ext cx="964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Goals: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62400" y="2436277"/>
            <a:ext cx="2991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Standards to Address: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53287" y="4724400"/>
            <a:ext cx="1871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KG Falling Slowly" panose="02000503000000020004" pitchFamily="2" charset="0"/>
              </a:rPr>
              <a:t>Anticipated</a:t>
            </a:r>
          </a:p>
          <a:p>
            <a:pPr algn="ctr"/>
            <a:r>
              <a:rPr lang="en-US" sz="1800" dirty="0">
                <a:latin typeface="KG Falling Slowly" panose="02000503000000020004" pitchFamily="2" charset="0"/>
              </a:rPr>
              <a:t>Areas of Concern: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35600" y="4724400"/>
            <a:ext cx="265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Supports to Provide: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6013" y="7164622"/>
            <a:ext cx="197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Assessments:</a:t>
            </a:r>
          </a:p>
        </p:txBody>
      </p:sp>
      <p:sp>
        <p:nvSpPr>
          <p:cNvPr id="3" name="U-Turn Arrow 2"/>
          <p:cNvSpPr/>
          <p:nvPr/>
        </p:nvSpPr>
        <p:spPr>
          <a:xfrm flipH="1">
            <a:off x="4435600" y="359791"/>
            <a:ext cx="2989395" cy="18288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53125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Up Ribbon 5"/>
          <p:cNvSpPr/>
          <p:nvPr/>
        </p:nvSpPr>
        <p:spPr>
          <a:xfrm>
            <a:off x="246195" y="980475"/>
            <a:ext cx="3441927" cy="1219090"/>
          </a:xfrm>
          <a:prstGeom prst="ribbon2">
            <a:avLst>
              <a:gd name="adj1" fmla="val 33333"/>
              <a:gd name="adj2" fmla="val 5000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799" y="990600"/>
            <a:ext cx="1905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Subject:</a:t>
            </a:r>
          </a:p>
        </p:txBody>
      </p:sp>
      <p:sp>
        <p:nvSpPr>
          <p:cNvPr id="8" name="32-Point Star 7"/>
          <p:cNvSpPr/>
          <p:nvPr/>
        </p:nvSpPr>
        <p:spPr>
          <a:xfrm>
            <a:off x="3095060" y="6746882"/>
            <a:ext cx="4329936" cy="2667001"/>
          </a:xfrm>
          <a:prstGeom prst="star32">
            <a:avLst>
              <a:gd name="adj" fmla="val 41786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311400" y="7010400"/>
            <a:ext cx="949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42489435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187BAE99-3341-4C8F-9B85-070EC627A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814" y="7865704"/>
            <a:ext cx="7557533" cy="34381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8EFDC5E-5C84-4844-AD29-763C890BB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782" y="-1866943"/>
            <a:ext cx="8421928" cy="411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8397" y="1042627"/>
            <a:ext cx="2124803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76023" y="9415522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067331"/>
            <a:ext cx="1550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Subject:</a:t>
            </a:r>
          </a:p>
        </p:txBody>
      </p:sp>
      <p:sp>
        <p:nvSpPr>
          <p:cNvPr id="9" name="Rectangle 8"/>
          <p:cNvSpPr/>
          <p:nvPr/>
        </p:nvSpPr>
        <p:spPr>
          <a:xfrm>
            <a:off x="618397" y="2436278"/>
            <a:ext cx="3243052" cy="32025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029200" y="528935"/>
            <a:ext cx="861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Date: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0235" y="397784"/>
            <a:ext cx="31800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KG Behind These Hazel Eyes" panose="02000506000000020004" pitchFamily="2" charset="0"/>
              </a:rPr>
              <a:t>Student Groupings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82660" y="1042627"/>
            <a:ext cx="4293079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882660" y="1067331"/>
            <a:ext cx="1168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Teacher: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38835" y="5943600"/>
            <a:ext cx="3243052" cy="32025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969179" y="5943600"/>
            <a:ext cx="3243052" cy="32025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969179" y="2436278"/>
            <a:ext cx="3243052" cy="32025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25765" y="2436278"/>
            <a:ext cx="1126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1: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51638" y="2436277"/>
            <a:ext cx="1169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2: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6344" y="5943601"/>
            <a:ext cx="1166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3: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22217" y="5943600"/>
            <a:ext cx="1166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4:</a:t>
            </a:r>
          </a:p>
        </p:txBody>
      </p:sp>
    </p:spTree>
    <p:extLst>
      <p:ext uri="{BB962C8B-B14F-4D97-AF65-F5344CB8AC3E}">
        <p14:creationId xmlns:p14="http://schemas.microsoft.com/office/powerpoint/2010/main" val="10136094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6AC3313-CBC4-44B0-B61B-B335BE7B3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932" y="7941521"/>
            <a:ext cx="7557533" cy="343819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F4C3EFB-8BF0-47C2-9263-1F6C0D3C6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782" y="-1866943"/>
            <a:ext cx="8421928" cy="41192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18397" y="4724400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969179" y="4724400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18397" y="7012522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69179" y="7012522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8397" y="1042627"/>
            <a:ext cx="2124803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8898" y="9360188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101" y="1113397"/>
            <a:ext cx="1550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Subject:</a:t>
            </a:r>
          </a:p>
        </p:txBody>
      </p:sp>
      <p:sp>
        <p:nvSpPr>
          <p:cNvPr id="9" name="Rectangle 8"/>
          <p:cNvSpPr/>
          <p:nvPr/>
        </p:nvSpPr>
        <p:spPr>
          <a:xfrm>
            <a:off x="618397" y="2436278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029200" y="528935"/>
            <a:ext cx="861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Date: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2397" y="397784"/>
            <a:ext cx="31800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KG Behind These Hazel Eyes" panose="02000506000000020004" pitchFamily="2" charset="0"/>
              </a:rPr>
              <a:t>Student Groupings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31620" y="1042628"/>
            <a:ext cx="4293079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831620" y="1113397"/>
            <a:ext cx="1168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Teacher: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969179" y="2436278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25765" y="2436278"/>
            <a:ext cx="1126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1: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62400" y="2436277"/>
            <a:ext cx="1169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2: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6344" y="4739607"/>
            <a:ext cx="1166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3: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38600" y="4739606"/>
            <a:ext cx="1166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4: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1118" y="7012523"/>
            <a:ext cx="1172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5: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38600" y="7012522"/>
            <a:ext cx="1169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6:</a:t>
            </a:r>
          </a:p>
        </p:txBody>
      </p:sp>
    </p:spTree>
    <p:extLst>
      <p:ext uri="{BB962C8B-B14F-4D97-AF65-F5344CB8AC3E}">
        <p14:creationId xmlns:p14="http://schemas.microsoft.com/office/powerpoint/2010/main" val="12489726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73DCA7BB-C503-45B8-A2CC-E00321909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239" y="7797709"/>
            <a:ext cx="7557533" cy="343819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5FEA91D-CDBA-4B9D-817B-1DE51C502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782" y="-1866943"/>
            <a:ext cx="8421928" cy="41192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18397" y="4724400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969179" y="4724400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8397" y="1042627"/>
            <a:ext cx="2124803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13649" y="9516804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0386" y="1079737"/>
            <a:ext cx="1550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Subject:</a:t>
            </a:r>
          </a:p>
        </p:txBody>
      </p:sp>
      <p:sp>
        <p:nvSpPr>
          <p:cNvPr id="9" name="Rectangle 8"/>
          <p:cNvSpPr/>
          <p:nvPr/>
        </p:nvSpPr>
        <p:spPr>
          <a:xfrm>
            <a:off x="618397" y="2436278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029200" y="528935"/>
            <a:ext cx="861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Date: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4013" y="372319"/>
            <a:ext cx="31800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KG Behind These Hazel Eyes" panose="02000506000000020004" pitchFamily="2" charset="0"/>
              </a:rPr>
              <a:t>Student Groupings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31620" y="1042628"/>
            <a:ext cx="4293079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743200" y="1090537"/>
            <a:ext cx="1168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Teacher: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969179" y="2436278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25765" y="2436278"/>
            <a:ext cx="1126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1: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62400" y="2436277"/>
            <a:ext cx="1169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2: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6344" y="4739607"/>
            <a:ext cx="1166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3: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38600" y="4739606"/>
            <a:ext cx="1166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4: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4013" y="6974422"/>
            <a:ext cx="6510686" cy="23219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25765" y="6974422"/>
            <a:ext cx="2711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Notes/Observations:</a:t>
            </a:r>
          </a:p>
        </p:txBody>
      </p:sp>
    </p:spTree>
    <p:extLst>
      <p:ext uri="{BB962C8B-B14F-4D97-AF65-F5344CB8AC3E}">
        <p14:creationId xmlns:p14="http://schemas.microsoft.com/office/powerpoint/2010/main" val="34898068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8451A6A-342F-4790-A625-F0779B75A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910" y="8044464"/>
            <a:ext cx="7557533" cy="34381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4EBB24B-8DB3-46BE-B7F4-E7CC7B38F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782" y="-1866943"/>
            <a:ext cx="8421928" cy="411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9347" y="1128790"/>
            <a:ext cx="6563453" cy="42052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1475" y="9430451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0947" y="1267361"/>
            <a:ext cx="28384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Focus:</a:t>
            </a:r>
          </a:p>
          <a:p>
            <a:r>
              <a:rPr lang="en-US" dirty="0">
                <a:latin typeface="KG Falling Slowly" panose="02000503000000020004" pitchFamily="2" charset="0"/>
              </a:rPr>
              <a:t>Standards:</a:t>
            </a:r>
          </a:p>
          <a:p>
            <a:r>
              <a:rPr lang="en-US" dirty="0">
                <a:latin typeface="KG Falling Slowly" panose="02000503000000020004" pitchFamily="2" charset="0"/>
              </a:rPr>
              <a:t>Text(s) to be used:</a:t>
            </a:r>
          </a:p>
          <a:p>
            <a:endParaRPr lang="en-US" dirty="0">
              <a:latin typeface="KG Falling Slowly" panose="02000503000000020004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41926" y="448218"/>
            <a:ext cx="905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KG Falling Slowly" panose="02000503000000020004" pitchFamily="2" charset="0"/>
              </a:rPr>
              <a:t>Week of:</a:t>
            </a:r>
          </a:p>
          <a:p>
            <a:r>
              <a:rPr lang="en-US" sz="1600" dirty="0">
                <a:latin typeface="KG Falling Slowly" panose="02000503000000020004" pitchFamily="2" charset="0"/>
              </a:rPr>
              <a:t>Teacher: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4013" y="536975"/>
            <a:ext cx="39835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KG Behind These Hazel Eyes" panose="02000506000000020004" pitchFamily="2" charset="0"/>
              </a:rPr>
              <a:t>Curriculum Framework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45500" y="2286000"/>
          <a:ext cx="62484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0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69300" y="4495800"/>
            <a:ext cx="2838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Assessment:</a:t>
            </a:r>
          </a:p>
          <a:p>
            <a:r>
              <a:rPr lang="en-US" dirty="0">
                <a:latin typeface="KG Falling Slowly" panose="02000503000000020004" pitchFamily="2" charset="0"/>
              </a:rPr>
              <a:t>Notes: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88666" y="1128790"/>
            <a:ext cx="1875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Reading Workshop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3673" y="5486400"/>
            <a:ext cx="6563453" cy="38416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69299" y="5624971"/>
            <a:ext cx="2838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Centers: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29826" y="6568440"/>
          <a:ext cx="62484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2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2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Text/level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focus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Group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Group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Group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Group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Group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228322" y="5486400"/>
            <a:ext cx="2363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Small Group Instruction</a:t>
            </a:r>
          </a:p>
        </p:txBody>
      </p:sp>
    </p:spTree>
    <p:extLst>
      <p:ext uri="{BB962C8B-B14F-4D97-AF65-F5344CB8AC3E}">
        <p14:creationId xmlns:p14="http://schemas.microsoft.com/office/powerpoint/2010/main" val="16315097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1F9F947-3695-4EFB-B087-5CA55351F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307" y="7617012"/>
            <a:ext cx="7557533" cy="343819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5D3D272-154A-4744-A7E8-24198A66B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116" y="-1562123"/>
            <a:ext cx="8421928" cy="411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9347" y="533400"/>
            <a:ext cx="6563453" cy="42052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92848" y="9470623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447" y="671971"/>
            <a:ext cx="28384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Focus:</a:t>
            </a:r>
          </a:p>
          <a:p>
            <a:r>
              <a:rPr lang="en-US" dirty="0">
                <a:latin typeface="KG Falling Slowly" panose="02000503000000020004" pitchFamily="2" charset="0"/>
              </a:rPr>
              <a:t>Standards:</a:t>
            </a:r>
          </a:p>
          <a:p>
            <a:r>
              <a:rPr lang="en-US" dirty="0">
                <a:latin typeface="KG Falling Slowly" panose="02000503000000020004" pitchFamily="2" charset="0"/>
              </a:rPr>
              <a:t>Text(s) to be used:</a:t>
            </a:r>
          </a:p>
          <a:p>
            <a:endParaRPr lang="en-US" dirty="0">
              <a:latin typeface="KG Falling Slowly" panose="02000503000000020004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62000" y="1690610"/>
          <a:ext cx="62484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0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85800" y="3900410"/>
            <a:ext cx="2838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Assessment:</a:t>
            </a:r>
          </a:p>
          <a:p>
            <a:r>
              <a:rPr lang="en-US" dirty="0">
                <a:latin typeface="KG Falling Slowly" panose="02000503000000020004" pitchFamily="2" charset="0"/>
              </a:rPr>
              <a:t>Notes: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76902" y="601303"/>
            <a:ext cx="175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Writing Workshop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3673" y="4845151"/>
            <a:ext cx="6563453" cy="38416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237529" y="4845151"/>
            <a:ext cx="1637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Math Workshop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1773" y="4845151"/>
            <a:ext cx="28384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Focus:</a:t>
            </a:r>
          </a:p>
          <a:p>
            <a:r>
              <a:rPr lang="en-US" dirty="0">
                <a:latin typeface="KG Falling Slowly" panose="02000503000000020004" pitchFamily="2" charset="0"/>
              </a:rPr>
              <a:t>Standards:</a:t>
            </a:r>
          </a:p>
          <a:p>
            <a:r>
              <a:rPr lang="en-US" dirty="0">
                <a:latin typeface="KG Falling Slowly" panose="02000503000000020004" pitchFamily="2" charset="0"/>
              </a:rPr>
              <a:t>Manipulatives to be used:</a:t>
            </a:r>
          </a:p>
          <a:p>
            <a:endParaRPr lang="en-US" dirty="0">
              <a:latin typeface="KG Falling Slowly" panose="02000503000000020004" pitchFamily="2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746326" y="5863790"/>
          <a:ext cx="62484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0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70126" y="8073590"/>
            <a:ext cx="2838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Assessment:</a:t>
            </a:r>
          </a:p>
          <a:p>
            <a:r>
              <a:rPr lang="en-US" dirty="0">
                <a:latin typeface="KG Falling Slowly" panose="02000503000000020004" pitchFamily="2" charset="0"/>
              </a:rPr>
              <a:t>Notes: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1772" y="8793341"/>
            <a:ext cx="2838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24712442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6708E5-1997-4239-8986-19CB915E3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539" y="7712083"/>
            <a:ext cx="7557533" cy="34381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5A3BE5-4537-4DCA-8DFE-3A7CECCB8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9432" y="-1657393"/>
            <a:ext cx="8421928" cy="41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3649" y="9092624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200" y="228600"/>
            <a:ext cx="3323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400" dirty="0">
              <a:latin typeface="KG Behind These Hazel Eyes" panose="02000506000000020004" pitchFamily="2" charset="0"/>
            </a:endParaRPr>
          </a:p>
          <a:p>
            <a:r>
              <a:rPr lang="en-US" dirty="0">
                <a:latin typeface="KG Behind These Hazel Eyes" panose="02000506000000020004" pitchFamily="2" charset="0"/>
              </a:rPr>
              <a:t>School Year Curriculum Map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9600" y="965776"/>
          <a:ext cx="6553200" cy="792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1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9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884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Subject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Reading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Writing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Math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August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September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October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November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December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7379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FD63C8-E7C6-405B-BE6B-97D917C41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5030" y="7789080"/>
            <a:ext cx="7557533" cy="34381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196802-18AA-4526-A558-ADAB81267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649" y="-1538613"/>
            <a:ext cx="8421928" cy="41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3649" y="9061547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200" y="228600"/>
            <a:ext cx="3323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400" dirty="0">
              <a:latin typeface="KG Behind These Hazel Eyes" panose="02000506000000020004" pitchFamily="2" charset="0"/>
            </a:endParaRPr>
          </a:p>
          <a:p>
            <a:r>
              <a:rPr lang="en-US" dirty="0">
                <a:latin typeface="KG Behind These Hazel Eyes" panose="02000506000000020004" pitchFamily="2" charset="0"/>
              </a:rPr>
              <a:t>School Year Curriculum Map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23737" y="990600"/>
          <a:ext cx="6248400" cy="792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9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9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1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88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Reading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Writing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Math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Subject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KG Falling Slowly" panose="02000503000000020004" pitchFamily="2" charset="0"/>
                        </a:rPr>
                        <a:t>January</a:t>
                      </a:r>
                      <a:endParaRPr lang="en-US" sz="20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February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March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April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May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29900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51F45A-4CCA-4708-99F2-A4E9FD82E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914" y="7783075"/>
            <a:ext cx="7557533" cy="34381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F9B9A8-C676-4C0B-94D5-DAAA61C22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782" y="-1866943"/>
            <a:ext cx="8421928" cy="41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950217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27754" y="228600"/>
            <a:ext cx="3440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400" dirty="0">
              <a:latin typeface="KG Behind These Hazel Eyes" panose="02000506000000020004" pitchFamily="2" charset="0"/>
            </a:endParaRPr>
          </a:p>
          <a:p>
            <a:r>
              <a:rPr lang="en-US" dirty="0">
                <a:latin typeface="KG Behind These Hazel Eyes" panose="02000506000000020004" pitchFamily="2" charset="0"/>
              </a:rPr>
              <a:t>School Year Curriculum Map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066800"/>
          <a:ext cx="6858000" cy="838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970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August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September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October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November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December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Reading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Writing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Math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Social Studies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Science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0312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73689F1-3CE4-485D-88C6-650D616D6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4861" y="7398555"/>
            <a:ext cx="7557533" cy="34381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0315E1-05BF-4DA8-B584-33275D2B1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18" y="-1538613"/>
            <a:ext cx="8421928" cy="41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3649" y="950217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200" y="228600"/>
            <a:ext cx="3323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400" dirty="0">
              <a:latin typeface="KG Behind These Hazel Eyes" panose="02000506000000020004" pitchFamily="2" charset="0"/>
            </a:endParaRPr>
          </a:p>
          <a:p>
            <a:r>
              <a:rPr lang="en-US" dirty="0">
                <a:latin typeface="KG Behind These Hazel Eyes" panose="02000506000000020004" pitchFamily="2" charset="0"/>
              </a:rPr>
              <a:t>School Year Curriculum Map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066800"/>
          <a:ext cx="6858000" cy="838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9700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January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February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March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April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May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Reading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Writing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Math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Social Studies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Science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851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C44DC84-DBE0-4501-8D63-48B8871F8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4632" y="-1657008"/>
            <a:ext cx="8421928" cy="4119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E0DDEE6-ADE2-4CC3-AD36-60789072B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7429835"/>
            <a:ext cx="7557533" cy="34381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9440D3-1262-4ED6-AC8C-38ACF4ECAA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9" y="236210"/>
            <a:ext cx="7354839" cy="9585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91948" y="649069"/>
            <a:ext cx="4730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KG Behind These Hazel Eyes" panose="02000506000000020004" pitchFamily="2" charset="0"/>
              </a:rPr>
              <a:t>Visualizing our Class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388898" y="3962400"/>
            <a:ext cx="2945101" cy="3429000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53707" y="4024800"/>
            <a:ext cx="1744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KG Falling Slowly" panose="02000503000000020004" pitchFamily="2" charset="0"/>
              </a:rPr>
              <a:t>name / picture: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1354583"/>
            <a:ext cx="3099448" cy="245541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527233" y="1380976"/>
            <a:ext cx="1236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KG Falling Slowly" panose="02000503000000020004" pitchFamily="2" charset="0"/>
              </a:rPr>
              <a:t>Teamwork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13848" y="1354582"/>
            <a:ext cx="2844152" cy="245541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985696" y="1340782"/>
            <a:ext cx="1334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KG Falling Slowly" panose="02000503000000020004" pitchFamily="2" charset="0"/>
              </a:rPr>
              <a:t>Motivators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4850" y="7543801"/>
            <a:ext cx="3175648" cy="176961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472898" y="7605357"/>
            <a:ext cx="1373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KG Falling Slowly" panose="02000503000000020004" pitchFamily="2" charset="0"/>
              </a:rPr>
              <a:t>Organization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032898" y="7533624"/>
            <a:ext cx="2825102" cy="176961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611535" y="7605357"/>
            <a:ext cx="1630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KG Falling Slowly" panose="02000503000000020004" pitchFamily="2" charset="0"/>
              </a:rPr>
              <a:t>To think about: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0D09980-8DAC-43B0-9E67-BE63A6B73F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506" y="4224855"/>
            <a:ext cx="1718447" cy="171844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3E5C00D-E6FA-4903-AAF9-6840873FD6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2534" flipH="1">
            <a:off x="589290" y="5786311"/>
            <a:ext cx="2243951" cy="224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162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B1D4633-C3C5-4A73-B3F1-0548E020B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614" y="7893855"/>
            <a:ext cx="7557533" cy="34381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F7A6D1-4012-42CA-9718-A7CE88171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782" y="-1866943"/>
            <a:ext cx="8421928" cy="41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3649" y="9374991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1823" y="558164"/>
            <a:ext cx="37048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KG Behind These Hazel Eyes" panose="02000506000000020004" pitchFamily="2" charset="0"/>
              </a:rPr>
              <a:t>Important Reminders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85800" y="1143000"/>
          <a:ext cx="6629400" cy="8153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77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Notes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27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27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27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727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727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9727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200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9373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0ED866-55EB-468F-9A9E-B8168A415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633" y="7687259"/>
            <a:ext cx="7557533" cy="34381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9C9725-A0A4-4DCE-BFA6-4F2975297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7315" y="-1314493"/>
            <a:ext cx="8421928" cy="41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3649" y="90678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19003" y="478304"/>
            <a:ext cx="1534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KG Behind These Hazel Eyes" panose="02000506000000020004" pitchFamily="2" charset="0"/>
              </a:rPr>
              <a:t>WOW!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1600200"/>
          <a:ext cx="6400800" cy="716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32560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2560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2560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2560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2560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24077" y="1110734"/>
            <a:ext cx="5076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Each week, work to record one WOW for each student.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7182C4-5FD7-4DB6-AD9B-5225CBB8D9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323" y="545486"/>
            <a:ext cx="1281407" cy="12814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BE4874-B608-48FD-8475-CC4E4AC2E1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2534" flipH="1">
            <a:off x="326326" y="8218885"/>
            <a:ext cx="1615331" cy="161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429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F955376-69F3-44EF-AB21-929661B5E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033" y="7713401"/>
            <a:ext cx="7557533" cy="34381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D1868F-48EF-4A1C-B0B7-34AEA5B95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3722" y="-1551177"/>
            <a:ext cx="8421928" cy="41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3649" y="9432496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5203" y="508423"/>
            <a:ext cx="1534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KG Behind These Hazel Eyes" panose="02000506000000020004" pitchFamily="2" charset="0"/>
              </a:rPr>
              <a:t>WOW!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1600200"/>
          <a:ext cx="6400800" cy="777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29403" y="1170972"/>
            <a:ext cx="5076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Each week, work to record one WOW for each student.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F0B10D-911A-4783-BDE8-5624A8AE67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571" y="221662"/>
            <a:ext cx="1281407" cy="12814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7CACF3-438A-432C-980B-1911150C1D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2534" flipH="1">
            <a:off x="327470" y="8536017"/>
            <a:ext cx="1615331" cy="161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278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FBE087AD-ECDF-4B97-A197-28253404A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814" y="7805905"/>
            <a:ext cx="7557533" cy="343819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6A11AAC-6EF3-41B8-9849-08C74B1D7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782" y="-1866943"/>
            <a:ext cx="8421928" cy="411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1443335"/>
            <a:ext cx="6629400" cy="6140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4755" y="533400"/>
            <a:ext cx="4367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Behind These Hazel Eyes" panose="02000506000000020004" pitchFamily="2" charset="0"/>
              </a:rPr>
              <a:t>Workings towards my goals!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17964" y="457200"/>
            <a:ext cx="828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Week</a:t>
            </a:r>
          </a:p>
          <a:p>
            <a:r>
              <a:rPr lang="en-US" sz="2400" dirty="0">
                <a:latin typeface="KG Falling Slowly" panose="02000503000000020004" pitchFamily="2" charset="0"/>
              </a:rPr>
              <a:t>Of: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1371600"/>
            <a:ext cx="1529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My goal is: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2131478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5800" y="3604123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5800" y="5076768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5800" y="6549413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85800" y="8022058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85800" y="2131478"/>
            <a:ext cx="1279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Monday: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800" y="3653135"/>
            <a:ext cx="1278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Tuesday: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" y="5105400"/>
            <a:ext cx="1698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Wednesday: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800" y="6557665"/>
            <a:ext cx="1420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Thursday: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800" y="8009930"/>
            <a:ext cx="967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Friday: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400" y="987623"/>
            <a:ext cx="4637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KG Falling Slowly" panose="02000503000000020004" pitchFamily="2" charset="0"/>
              </a:rPr>
              <a:t>Record the steps you took to meet your goal each day.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4587B30-BB1C-43C7-9BAE-604EA0D5DB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451" y="319118"/>
            <a:ext cx="1281407" cy="128140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665375F-3757-4E38-903C-1C479C63B4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2534" flipH="1">
            <a:off x="327470" y="8536017"/>
            <a:ext cx="1615331" cy="161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121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7738476-C8CC-48CD-8C37-59EDB1BBF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833" y="7775608"/>
            <a:ext cx="7557533" cy="34381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B472E98-B504-495D-94BE-28D9E6CA7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2528" y="-1571668"/>
            <a:ext cx="8421928" cy="411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1245171"/>
            <a:ext cx="6629400" cy="7339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13648" y="9494703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11089" y="383162"/>
            <a:ext cx="3301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KG Behind These Hazel Eyes" panose="02000506000000020004" pitchFamily="2" charset="0"/>
              </a:rPr>
              <a:t>Favorite Quotes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1" y="1258181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Record quotes that motivate you below.  These can be used to help you keep going when you need a push!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2131478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5800" y="3604123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5800" y="5076768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5800" y="6549413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85800" y="8022058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D10705F-FA77-467D-9C23-6E5DD3A848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692" y="186705"/>
            <a:ext cx="1281407" cy="128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DC9075-536D-4B3B-A326-709B883348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2534" flipH="1">
            <a:off x="256866" y="8440767"/>
            <a:ext cx="1615331" cy="161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938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332D79-A131-4218-971D-D1F4A7996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857" y="8068258"/>
            <a:ext cx="7557533" cy="34381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873DE0-CBC7-4FA6-B8B8-345223AEB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7315" y="-1561443"/>
            <a:ext cx="8421928" cy="41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3649" y="9448799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1814" y="498157"/>
            <a:ext cx="58128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KG Behind These Hazel Eyes" panose="02000506000000020004" pitchFamily="2" charset="0"/>
              </a:rPr>
              <a:t>Professional Development Dreams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85800" y="1143000"/>
          <a:ext cx="6629400" cy="8153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0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8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0695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Name/ Conference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Recommended by/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 Why I want to attend:</a:t>
                      </a:r>
                      <a:endParaRPr lang="en-US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069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069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069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069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069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069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927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927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2314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3D1A5C2-B22E-42E0-9882-F792FDCA6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021" y="7727294"/>
            <a:ext cx="7557533" cy="34381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8CE9BB-8C4E-48DA-A22F-DD3A52A131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9608" y="-1590718"/>
            <a:ext cx="9562008" cy="46768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1365013"/>
            <a:ext cx="6629400" cy="6140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13649" y="93042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2281756"/>
            <a:ext cx="2971800" cy="32025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152899" y="2281756"/>
            <a:ext cx="2971800" cy="32025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62000" y="5789078"/>
            <a:ext cx="2971800" cy="32025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152899" y="5789078"/>
            <a:ext cx="2971800" cy="32025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3F9E833-812B-4FFF-9FFE-F6B6D77BA5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896" y="257991"/>
            <a:ext cx="1281407" cy="12814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D40569-64ED-4A32-A7E6-CCF7E0642C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2534" flipH="1">
            <a:off x="269211" y="8340236"/>
            <a:ext cx="1615331" cy="161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47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3D1A5C2-B22E-42E0-9882-F792FDCA6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021" y="7727294"/>
            <a:ext cx="7557533" cy="34381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8CE9BB-8C4E-48DA-A22F-DD3A52A131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9608" y="-1590718"/>
            <a:ext cx="9562008" cy="46768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1365013"/>
            <a:ext cx="6629400" cy="6140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13649" y="93042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2281756"/>
            <a:ext cx="2971800" cy="32025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152899" y="2281756"/>
            <a:ext cx="2971800" cy="32025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62000" y="5789078"/>
            <a:ext cx="2971800" cy="32025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152899" y="5789078"/>
            <a:ext cx="2971800" cy="32025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6690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4C373E-D4A8-4FCC-8733-DE312B4EA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64" y="7676685"/>
            <a:ext cx="7557533" cy="34381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F66A6A-5679-4CAF-9CB8-611616823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532" y="-1396980"/>
            <a:ext cx="8421928" cy="411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1365013"/>
            <a:ext cx="6629400" cy="6140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13649" y="939578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2131478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5800" y="3604123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5800" y="5076768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5800" y="6549413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85800" y="8022058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34E5B4-CD4D-4FB7-A25F-F8F6FF700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451" y="319118"/>
            <a:ext cx="1281407" cy="128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BD8A383-2DD8-4525-B9CC-AF9B22371B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2534" flipH="1">
            <a:off x="327470" y="8536017"/>
            <a:ext cx="1615331" cy="161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249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4C373E-D4A8-4FCC-8733-DE312B4EA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64" y="7676685"/>
            <a:ext cx="7557533" cy="34381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F66A6A-5679-4CAF-9CB8-611616823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532" y="-1396980"/>
            <a:ext cx="8421928" cy="411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1365013"/>
            <a:ext cx="6629400" cy="6140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13649" y="939578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2131478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5800" y="3604123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5800" y="5076768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5800" y="6549413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85800" y="8022058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23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EB984CF-7AB6-4A70-87C3-B10125B13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4632" y="-1657008"/>
            <a:ext cx="8421928" cy="4119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36FF9B-386E-4E33-8EDF-638C74903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7429835"/>
            <a:ext cx="7557533" cy="3438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3C9029-02AE-4F03-A772-6B4860FA2D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9" y="236210"/>
            <a:ext cx="7354839" cy="9585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04215" y="685800"/>
            <a:ext cx="5363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KG Behind These Hazel Eyes" panose="02000506000000020004" pitchFamily="2" charset="0"/>
              </a:rPr>
              <a:t>All About Great Teachers!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57984" y="877575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Draw yourself.  Surround yourself with words and phrases that describe great teachers.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57677C-C539-4D8D-9CB3-0B7CB9312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035" y="411351"/>
            <a:ext cx="1718447" cy="17184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921829-AF06-477B-AF3E-48EAE2D813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2534" flipH="1">
            <a:off x="152819" y="588340"/>
            <a:ext cx="2243951" cy="224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24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478E1E2-684D-4BA9-B473-7F0746F25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4632" y="-1657008"/>
            <a:ext cx="8421928" cy="4119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6DAABC-341C-479D-A057-5CCF05086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7429835"/>
            <a:ext cx="7557533" cy="3438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3B02F4-CED5-4E92-B907-AEE574F470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9" y="236210"/>
            <a:ext cx="7354839" cy="9585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9383" y="727412"/>
            <a:ext cx="6013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KG Behind These Hazel Eyes" panose="02000506000000020004" pitchFamily="2" charset="0"/>
              </a:rPr>
              <a:t>Being a great team member!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7552" y="8425578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Draw a picture of you working with your team.  Surround your picture with words and phrases that tell about being a positive member of a team.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F617A5-44F1-4E5C-8CA0-5122C66691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793" y="1027966"/>
            <a:ext cx="1718447" cy="17184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3CE145-EAEA-42DA-A56A-5C9E18EAFC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2534" flipH="1">
            <a:off x="336847" y="6576663"/>
            <a:ext cx="2243951" cy="224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89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E1FCBA41-3B91-4D34-96A1-9778DD870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4632" y="-1657008"/>
            <a:ext cx="8421928" cy="4119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09FE0BE-4FB9-4CAB-B32F-EB917C67BF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7429835"/>
            <a:ext cx="7557533" cy="343819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E08FD41-A54D-42C1-BBE7-0723E6446B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9" y="236210"/>
            <a:ext cx="7354839" cy="9585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8898" y="685798"/>
            <a:ext cx="291355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KG Behind These Hazel Eyes" panose="02000506000000020004" pitchFamily="2" charset="0"/>
              </a:rPr>
              <a:t>Tracking Growth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2000" y="1268399"/>
            <a:ext cx="61722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82418" y="1348468"/>
            <a:ext cx="1505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Back To School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2000" y="4011599"/>
            <a:ext cx="61722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62000" y="6754799"/>
            <a:ext cx="61722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648200" y="1383268"/>
            <a:ext cx="1514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Date:  ________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2418" y="1791758"/>
            <a:ext cx="215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Assessments to Give: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2749" y="3352800"/>
            <a:ext cx="2224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End of Semester Goal: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36616" y="4114800"/>
            <a:ext cx="1925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End of 1</a:t>
            </a:r>
            <a:r>
              <a:rPr lang="en-US" sz="1800" baseline="30000" dirty="0">
                <a:latin typeface="KG Falling Slowly" panose="02000503000000020004" pitchFamily="2" charset="0"/>
              </a:rPr>
              <a:t>st</a:t>
            </a:r>
            <a:r>
              <a:rPr lang="en-US" sz="1800" dirty="0">
                <a:latin typeface="KG Falling Slowly" panose="02000503000000020004" pitchFamily="2" charset="0"/>
              </a:rPr>
              <a:t> Semester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82067" y="4038600"/>
            <a:ext cx="1514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Date:  ________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39986" y="4601107"/>
            <a:ext cx="215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Assessments to Give: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36616" y="6008132"/>
            <a:ext cx="2224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End of Semester Goal: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66800" y="6858000"/>
            <a:ext cx="207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End of 2nd Semester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88451" y="6781800"/>
            <a:ext cx="1514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Date:  ________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6800" y="7326868"/>
            <a:ext cx="215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Assessments to Give: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66800" y="8751332"/>
            <a:ext cx="2224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End of Semester Goal: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792493E-A30A-4BDC-BB6C-D58504E71E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653" y="619116"/>
            <a:ext cx="1377093" cy="137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27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1830</Words>
  <Application>Microsoft Office PowerPoint</Application>
  <PresentationFormat>Custom</PresentationFormat>
  <Paragraphs>671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8" baseType="lpstr">
      <vt:lpstr>Arial</vt:lpstr>
      <vt:lpstr>Calibri</vt:lpstr>
      <vt:lpstr>Calibri Light</vt:lpstr>
      <vt:lpstr>Janda Closer To Free</vt:lpstr>
      <vt:lpstr>KG Behind These Hazel Eyes</vt:lpstr>
      <vt:lpstr>KG Falling Slowly</vt:lpstr>
      <vt:lpstr>KG Primary Penmanship</vt:lpstr>
      <vt:lpstr>Watermelon Script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8</cp:revision>
  <dcterms:created xsi:type="dcterms:W3CDTF">2020-06-09T17:15:38Z</dcterms:created>
  <dcterms:modified xsi:type="dcterms:W3CDTF">2020-06-10T00:48:28Z</dcterms:modified>
</cp:coreProperties>
</file>