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70" r:id="rId10"/>
    <p:sldId id="263" r:id="rId11"/>
    <p:sldId id="267" r:id="rId12"/>
    <p:sldId id="269" r:id="rId13"/>
    <p:sldId id="266" r:id="rId14"/>
    <p:sldId id="265"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660"/>
  </p:normalViewPr>
  <p:slideViewPr>
    <p:cSldViewPr snapToGrid="0" showGuides="1">
      <p:cViewPr varScale="1">
        <p:scale>
          <a:sx n="80" d="100"/>
          <a:sy n="80" d="100"/>
        </p:scale>
        <p:origin x="76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B761BA-165A-49CD-8155-9FB27AF86D1C}"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220540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B761BA-165A-49CD-8155-9FB27AF86D1C}"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96708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B761BA-165A-49CD-8155-9FB27AF86D1C}"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89502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B761BA-165A-49CD-8155-9FB27AF86D1C}"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44919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761BA-165A-49CD-8155-9FB27AF86D1C}"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08665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B761BA-165A-49CD-8155-9FB27AF86D1C}"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142069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B761BA-165A-49CD-8155-9FB27AF86D1C}"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95827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B761BA-165A-49CD-8155-9FB27AF86D1C}"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78319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61BA-165A-49CD-8155-9FB27AF86D1C}"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17681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B761BA-165A-49CD-8155-9FB27AF86D1C}"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07989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B761BA-165A-49CD-8155-9FB27AF86D1C}"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3BA-6C65-4CE5-B340-E11A996B5F07}" type="slidenum">
              <a:rPr lang="en-US" smtClean="0"/>
              <a:t>‹#›</a:t>
            </a:fld>
            <a:endParaRPr lang="en-US"/>
          </a:p>
        </p:txBody>
      </p:sp>
    </p:spTree>
    <p:extLst>
      <p:ext uri="{BB962C8B-B14F-4D97-AF65-F5344CB8AC3E}">
        <p14:creationId xmlns:p14="http://schemas.microsoft.com/office/powerpoint/2010/main" val="321545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761BA-165A-49CD-8155-9FB27AF86D1C}" type="datetimeFigureOut">
              <a:rPr lang="en-US" smtClean="0"/>
              <a:t>7/1/2020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393BA-6C65-4CE5-B340-E11A996B5F07}" type="slidenum">
              <a:rPr lang="en-US" smtClean="0"/>
              <a:t>‹#›</a:t>
            </a:fld>
            <a:endParaRPr lang="en-US"/>
          </a:p>
        </p:txBody>
      </p:sp>
    </p:spTree>
    <p:extLst>
      <p:ext uri="{BB962C8B-B14F-4D97-AF65-F5344CB8AC3E}">
        <p14:creationId xmlns:p14="http://schemas.microsoft.com/office/powerpoint/2010/main" val="43882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iley@myschool.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thecurriculumcorn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899799" y="1971675"/>
            <a:ext cx="3674596" cy="769441"/>
          </a:xfrm>
          <a:prstGeom prst="rect">
            <a:avLst/>
          </a:prstGeom>
          <a:noFill/>
        </p:spPr>
        <p:txBody>
          <a:bodyPr wrap="none" rtlCol="0">
            <a:spAutoFit/>
          </a:bodyPr>
          <a:lstStyle/>
          <a:p>
            <a:r>
              <a:rPr lang="en-US" sz="4400" dirty="0">
                <a:latin typeface="KG Miss Kindergarten" panose="02000000000000000000" pitchFamily="2" charset="0"/>
              </a:rPr>
              <a:t>Welcome to </a:t>
            </a:r>
          </a:p>
        </p:txBody>
      </p:sp>
      <p:sp>
        <p:nvSpPr>
          <p:cNvPr id="7" name="TextBox 6">
            <a:extLst>
              <a:ext uri="{FF2B5EF4-FFF2-40B4-BE49-F238E27FC236}">
                <a16:creationId xmlns:a16="http://schemas.microsoft.com/office/drawing/2014/main" id="{F5F56845-6ECA-4DD4-94B1-96FFF9ED89EC}"/>
              </a:ext>
            </a:extLst>
          </p:cNvPr>
          <p:cNvSpPr txBox="1"/>
          <p:nvPr/>
        </p:nvSpPr>
        <p:spPr>
          <a:xfrm>
            <a:off x="2267510" y="2982932"/>
            <a:ext cx="4939173" cy="1015663"/>
          </a:xfrm>
          <a:prstGeom prst="rect">
            <a:avLst/>
          </a:prstGeom>
          <a:noFill/>
        </p:spPr>
        <p:txBody>
          <a:bodyPr wrap="none" rtlCol="0">
            <a:spAutoFit/>
          </a:bodyPr>
          <a:lstStyle/>
          <a:p>
            <a:r>
              <a:rPr lang="en-US" sz="6000" dirty="0">
                <a:solidFill>
                  <a:schemeClr val="accent6"/>
                </a:solidFill>
                <a:effectLst>
                  <a:innerShdw blurRad="63500" dist="50800" dir="16200000">
                    <a:prstClr val="black">
                      <a:alpha val="50000"/>
                    </a:prstClr>
                  </a:innerShdw>
                </a:effectLst>
                <a:latin typeface="KG Blank Space Solid" panose="02000000000000000000" pitchFamily="2" charset="0"/>
              </a:rPr>
              <a:t>Miss Riley’s</a:t>
            </a:r>
          </a:p>
        </p:txBody>
      </p:sp>
      <p:sp>
        <p:nvSpPr>
          <p:cNvPr id="10" name="TextBox 9">
            <a:extLst>
              <a:ext uri="{FF2B5EF4-FFF2-40B4-BE49-F238E27FC236}">
                <a16:creationId xmlns:a16="http://schemas.microsoft.com/office/drawing/2014/main" id="{958FC2F0-5A45-4972-A2FF-F3DA86882045}"/>
              </a:ext>
            </a:extLst>
          </p:cNvPr>
          <p:cNvSpPr txBox="1"/>
          <p:nvPr/>
        </p:nvSpPr>
        <p:spPr>
          <a:xfrm>
            <a:off x="2492731" y="4267200"/>
            <a:ext cx="4437433" cy="769441"/>
          </a:xfrm>
          <a:prstGeom prst="rect">
            <a:avLst/>
          </a:prstGeom>
          <a:noFill/>
        </p:spPr>
        <p:txBody>
          <a:bodyPr wrap="none" rtlCol="0">
            <a:spAutoFit/>
          </a:bodyPr>
          <a:lstStyle/>
          <a:p>
            <a:r>
              <a:rPr lang="en-US" sz="4400" dirty="0">
                <a:latin typeface="KG Miss Kindergarten" panose="02000000000000000000" pitchFamily="2" charset="0"/>
              </a:rPr>
              <a:t>2</a:t>
            </a:r>
            <a:r>
              <a:rPr lang="en-US" sz="4400" baseline="30000" dirty="0">
                <a:latin typeface="KG Miss Kindergarten" panose="02000000000000000000" pitchFamily="2" charset="0"/>
              </a:rPr>
              <a:t>nd</a:t>
            </a:r>
            <a:r>
              <a:rPr lang="en-US" sz="4400" dirty="0">
                <a:latin typeface="KG Miss Kindergarten" panose="02000000000000000000" pitchFamily="2" charset="0"/>
              </a:rPr>
              <a:t> Grade Class</a:t>
            </a:r>
          </a:p>
        </p:txBody>
      </p:sp>
    </p:spTree>
    <p:extLst>
      <p:ext uri="{BB962C8B-B14F-4D97-AF65-F5344CB8AC3E}">
        <p14:creationId xmlns:p14="http://schemas.microsoft.com/office/powerpoint/2010/main" val="254406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978479" y="1570671"/>
            <a:ext cx="3339569" cy="646331"/>
          </a:xfrm>
          <a:prstGeom prst="rect">
            <a:avLst/>
          </a:prstGeom>
          <a:noFill/>
        </p:spPr>
        <p:txBody>
          <a:bodyPr wrap="none" rtlCol="0">
            <a:spAutoFit/>
          </a:bodyPr>
          <a:lstStyle/>
          <a:p>
            <a:r>
              <a:rPr lang="en-US" sz="3600" dirty="0">
                <a:latin typeface="KG Miss Kindergarten" panose="02000000000000000000" pitchFamily="2" charset="0"/>
              </a:rPr>
              <a:t>Mental Health</a:t>
            </a:r>
          </a:p>
        </p:txBody>
      </p:sp>
      <p:sp>
        <p:nvSpPr>
          <p:cNvPr id="6" name="TextBox 5">
            <a:extLst>
              <a:ext uri="{FF2B5EF4-FFF2-40B4-BE49-F238E27FC236}">
                <a16:creationId xmlns:a16="http://schemas.microsoft.com/office/drawing/2014/main" id="{5FBB329D-1FC2-45DD-A2A6-719768822C9C}"/>
              </a:ext>
            </a:extLst>
          </p:cNvPr>
          <p:cNvSpPr txBox="1"/>
          <p:nvPr/>
        </p:nvSpPr>
        <p:spPr>
          <a:xfrm>
            <a:off x="1195386" y="2431315"/>
            <a:ext cx="6753227" cy="3108543"/>
          </a:xfrm>
          <a:prstGeom prst="rect">
            <a:avLst/>
          </a:prstGeom>
          <a:noFill/>
        </p:spPr>
        <p:txBody>
          <a:bodyPr wrap="square" rtlCol="0">
            <a:spAutoFit/>
          </a:bodyPr>
          <a:lstStyle/>
          <a:p>
            <a:pPr algn="ctr"/>
            <a:r>
              <a:rPr lang="en-US" sz="2000" dirty="0">
                <a:latin typeface="KG Miss Kindergarten" panose="02000000000000000000" pitchFamily="2" charset="0"/>
              </a:rPr>
              <a:t>My number one goal this year is to help children be happy and healthy. I know that last spring was a very difficult time for many families. Mental health will come before academics as we start the year. We will spend time reading and talking about books that will help us process how we are feeling. If at any time you have concerns about your child, please do not hesitate to contact me so we can work together.</a:t>
            </a:r>
          </a:p>
          <a:p>
            <a:pPr marL="342900" indent="-342900" algn="ctr">
              <a:buAutoNum type="arabicPeriod"/>
            </a:pPr>
            <a:endParaRPr lang="en-US" sz="1600" dirty="0">
              <a:latin typeface="KG Miss Kindergarten" panose="02000000000000000000" pitchFamily="2" charset="0"/>
            </a:endParaRPr>
          </a:p>
        </p:txBody>
      </p:sp>
    </p:spTree>
    <p:extLst>
      <p:ext uri="{BB962C8B-B14F-4D97-AF65-F5344CB8AC3E}">
        <p14:creationId xmlns:p14="http://schemas.microsoft.com/office/powerpoint/2010/main" val="24751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468892" y="1403983"/>
            <a:ext cx="4472699" cy="646331"/>
          </a:xfrm>
          <a:prstGeom prst="rect">
            <a:avLst/>
          </a:prstGeom>
          <a:noFill/>
        </p:spPr>
        <p:txBody>
          <a:bodyPr wrap="none" rtlCol="0">
            <a:spAutoFit/>
          </a:bodyPr>
          <a:lstStyle/>
          <a:p>
            <a:r>
              <a:rPr lang="en-US" sz="3600" dirty="0">
                <a:latin typeface="KG Miss Kindergarten" panose="02000000000000000000" pitchFamily="2" charset="0"/>
              </a:rPr>
              <a:t>Learning at School</a:t>
            </a:r>
          </a:p>
        </p:txBody>
      </p:sp>
      <p:sp>
        <p:nvSpPr>
          <p:cNvPr id="6" name="TextBox 5">
            <a:extLst>
              <a:ext uri="{FF2B5EF4-FFF2-40B4-BE49-F238E27FC236}">
                <a16:creationId xmlns:a16="http://schemas.microsoft.com/office/drawing/2014/main" id="{5FBB329D-1FC2-45DD-A2A6-719768822C9C}"/>
              </a:ext>
            </a:extLst>
          </p:cNvPr>
          <p:cNvSpPr txBox="1"/>
          <p:nvPr/>
        </p:nvSpPr>
        <p:spPr>
          <a:xfrm>
            <a:off x="1014411" y="2240815"/>
            <a:ext cx="7115177" cy="3354765"/>
          </a:xfrm>
          <a:prstGeom prst="rect">
            <a:avLst/>
          </a:prstGeom>
          <a:noFill/>
        </p:spPr>
        <p:txBody>
          <a:bodyPr wrap="square" rtlCol="0">
            <a:spAutoFit/>
          </a:bodyPr>
          <a:lstStyle/>
          <a:p>
            <a:pPr algn="ctr"/>
            <a:r>
              <a:rPr lang="en-US" dirty="0">
                <a:latin typeface="KG Miss Kindergarten" panose="02000000000000000000" pitchFamily="2" charset="0"/>
              </a:rPr>
              <a:t>Our classroom learning will look different from past school years. I have worked over the summer to develop lessons that will be engaging but still allow for social distancing and following of other guidelines. We will spend a great deal of time at our desks but I will be moving around the class to engage with your children. We will have less small group instruction than you are familiar with. </a:t>
            </a:r>
          </a:p>
          <a:p>
            <a:pPr algn="ctr"/>
            <a:endParaRPr lang="en-US" dirty="0">
              <a:latin typeface="KG Miss Kindergarten" panose="02000000000000000000" pitchFamily="2" charset="0"/>
            </a:endParaRPr>
          </a:p>
          <a:p>
            <a:pPr algn="ctr"/>
            <a:r>
              <a:rPr lang="en-US" dirty="0">
                <a:latin typeface="KG Miss Kindergarten" panose="02000000000000000000" pitchFamily="2" charset="0"/>
              </a:rPr>
              <a:t>I would love to be able to resume flexible seating and a true workshop approach before the end of the school year.</a:t>
            </a:r>
          </a:p>
          <a:p>
            <a:pPr algn="ctr"/>
            <a:endParaRPr lang="en-US" sz="1600" dirty="0">
              <a:latin typeface="KG Miss Kindergarten" panose="02000000000000000000" pitchFamily="2" charset="0"/>
            </a:endParaRPr>
          </a:p>
          <a:p>
            <a:pPr marL="342900" indent="-342900" algn="ctr">
              <a:buAutoNum type="arabicPeriod"/>
            </a:pPr>
            <a:endParaRPr lang="en-US" sz="1600" dirty="0">
              <a:latin typeface="KG Miss Kindergarten" panose="02000000000000000000" pitchFamily="2" charset="0"/>
            </a:endParaRPr>
          </a:p>
        </p:txBody>
      </p:sp>
    </p:spTree>
    <p:extLst>
      <p:ext uri="{BB962C8B-B14F-4D97-AF65-F5344CB8AC3E}">
        <p14:creationId xmlns:p14="http://schemas.microsoft.com/office/powerpoint/2010/main" val="233347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3040392" y="1427796"/>
            <a:ext cx="3163045" cy="646331"/>
          </a:xfrm>
          <a:prstGeom prst="rect">
            <a:avLst/>
          </a:prstGeom>
          <a:noFill/>
        </p:spPr>
        <p:txBody>
          <a:bodyPr wrap="none" rtlCol="0">
            <a:spAutoFit/>
          </a:bodyPr>
          <a:lstStyle/>
          <a:p>
            <a:r>
              <a:rPr lang="en-US" sz="3600" dirty="0">
                <a:latin typeface="KG Miss Kindergarten" panose="02000000000000000000" pitchFamily="2" charset="0"/>
              </a:rPr>
              <a:t>Our Schedule</a:t>
            </a:r>
          </a:p>
        </p:txBody>
      </p:sp>
      <p:sp>
        <p:nvSpPr>
          <p:cNvPr id="6" name="TextBox 5">
            <a:extLst>
              <a:ext uri="{FF2B5EF4-FFF2-40B4-BE49-F238E27FC236}">
                <a16:creationId xmlns:a16="http://schemas.microsoft.com/office/drawing/2014/main" id="{5FBB329D-1FC2-45DD-A2A6-719768822C9C}"/>
              </a:ext>
            </a:extLst>
          </p:cNvPr>
          <p:cNvSpPr txBox="1"/>
          <p:nvPr/>
        </p:nvSpPr>
        <p:spPr>
          <a:xfrm>
            <a:off x="1097753" y="1898155"/>
            <a:ext cx="7115177" cy="2893100"/>
          </a:xfrm>
          <a:prstGeom prst="rect">
            <a:avLst/>
          </a:prstGeom>
          <a:noFill/>
        </p:spPr>
        <p:txBody>
          <a:bodyPr wrap="square" rtlCol="0">
            <a:spAutoFit/>
          </a:bodyPr>
          <a:lstStyle/>
          <a:p>
            <a:pPr algn="ctr"/>
            <a:r>
              <a:rPr lang="en-US" sz="2000" dirty="0">
                <a:latin typeface="KG Miss Kindergarten" panose="02000000000000000000" pitchFamily="2" charset="0"/>
              </a:rPr>
              <a:t>8:25 Morning entry </a:t>
            </a:r>
          </a:p>
          <a:p>
            <a:pPr algn="ctr"/>
            <a:r>
              <a:rPr lang="en-US" dirty="0">
                <a:latin typeface="KG Miss Kindergarten" panose="02000000000000000000" pitchFamily="2" charset="0"/>
              </a:rPr>
              <a:t>8:50 Morning meeting</a:t>
            </a:r>
          </a:p>
          <a:p>
            <a:pPr algn="ctr"/>
            <a:r>
              <a:rPr lang="en-US" dirty="0">
                <a:latin typeface="KG Miss Kindergarten" panose="02000000000000000000" pitchFamily="2" charset="0"/>
              </a:rPr>
              <a:t>9:10 Math Workshop</a:t>
            </a:r>
          </a:p>
          <a:p>
            <a:pPr algn="ctr"/>
            <a:r>
              <a:rPr lang="en-US" dirty="0">
                <a:latin typeface="KG Miss Kindergarten" panose="02000000000000000000" pitchFamily="2" charset="0"/>
              </a:rPr>
              <a:t>10:10 Restroom Break</a:t>
            </a:r>
          </a:p>
          <a:p>
            <a:pPr algn="ctr"/>
            <a:r>
              <a:rPr lang="en-US" dirty="0">
                <a:latin typeface="KG Miss Kindergarten" panose="02000000000000000000" pitchFamily="2" charset="0"/>
              </a:rPr>
              <a:t>10:25 Reading Workshop</a:t>
            </a:r>
          </a:p>
          <a:p>
            <a:pPr algn="ctr"/>
            <a:r>
              <a:rPr lang="en-US" dirty="0">
                <a:latin typeface="KG Miss Kindergarten" panose="02000000000000000000" pitchFamily="2" charset="0"/>
              </a:rPr>
              <a:t>12:00 Lunch</a:t>
            </a:r>
          </a:p>
          <a:p>
            <a:pPr algn="ctr"/>
            <a:r>
              <a:rPr lang="en-US" dirty="0">
                <a:latin typeface="KG Miss Kindergarten" panose="02000000000000000000" pitchFamily="2" charset="0"/>
              </a:rPr>
              <a:t>12:30 Recess</a:t>
            </a:r>
          </a:p>
          <a:p>
            <a:pPr algn="ctr"/>
            <a:r>
              <a:rPr lang="en-US" dirty="0">
                <a:latin typeface="KG Miss Kindergarten" panose="02000000000000000000" pitchFamily="2" charset="0"/>
              </a:rPr>
              <a:t>1:00 Special Area</a:t>
            </a:r>
          </a:p>
          <a:p>
            <a:pPr algn="ctr"/>
            <a:r>
              <a:rPr lang="en-US" dirty="0">
                <a:latin typeface="KG Miss Kindergarten" panose="02000000000000000000" pitchFamily="2" charset="0"/>
              </a:rPr>
              <a:t>1:50 Writing Workshop</a:t>
            </a:r>
          </a:p>
          <a:p>
            <a:pPr algn="ctr"/>
            <a:r>
              <a:rPr lang="en-US" dirty="0">
                <a:latin typeface="KG Miss Kindergarten" panose="02000000000000000000" pitchFamily="2" charset="0"/>
              </a:rPr>
              <a:t>2:55 Pack Up / Dismissal                                                </a:t>
            </a:r>
          </a:p>
        </p:txBody>
      </p:sp>
      <p:sp>
        <p:nvSpPr>
          <p:cNvPr id="4" name="TextBox 3">
            <a:extLst>
              <a:ext uri="{FF2B5EF4-FFF2-40B4-BE49-F238E27FC236}">
                <a16:creationId xmlns:a16="http://schemas.microsoft.com/office/drawing/2014/main" id="{71EA9A3C-4889-4832-A3AD-793857F9CD78}"/>
              </a:ext>
            </a:extLst>
          </p:cNvPr>
          <p:cNvSpPr txBox="1"/>
          <p:nvPr/>
        </p:nvSpPr>
        <p:spPr>
          <a:xfrm>
            <a:off x="1381120" y="4738394"/>
            <a:ext cx="6196015" cy="1046440"/>
          </a:xfrm>
          <a:prstGeom prst="rect">
            <a:avLst/>
          </a:prstGeom>
          <a:noFill/>
        </p:spPr>
        <p:txBody>
          <a:bodyPr wrap="square" rtlCol="0">
            <a:spAutoFit/>
          </a:bodyPr>
          <a:lstStyle/>
          <a:p>
            <a:pPr algn="ctr"/>
            <a:r>
              <a:rPr lang="en-US" sz="1200" dirty="0">
                <a:latin typeface="KG Miss Kindergarten" panose="02000000000000000000" pitchFamily="2" charset="0"/>
              </a:rPr>
              <a:t>This is our “goal” schedule. Modifications will need to be made as we know that restroom breaks will take longer and there will be other gaps we are not used to. Social Studies and Science instruction will be worked into our schedule once we have made adjustments.</a:t>
            </a:r>
            <a:endParaRPr lang="en-US" sz="1400" dirty="0">
              <a:latin typeface="KG Miss Kindergarten" panose="02000000000000000000" pitchFamily="2" charset="0"/>
            </a:endParaRPr>
          </a:p>
          <a:p>
            <a:pPr marL="342900" indent="-342900" algn="ctr">
              <a:buAutoNum type="arabicPeriod"/>
            </a:pPr>
            <a:endParaRPr lang="en-US" sz="1400" dirty="0">
              <a:latin typeface="KG Miss Kindergarten" panose="02000000000000000000" pitchFamily="2" charset="0"/>
            </a:endParaRPr>
          </a:p>
        </p:txBody>
      </p:sp>
    </p:spTree>
    <p:extLst>
      <p:ext uri="{BB962C8B-B14F-4D97-AF65-F5344CB8AC3E}">
        <p14:creationId xmlns:p14="http://schemas.microsoft.com/office/powerpoint/2010/main" val="412257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468892" y="1403983"/>
            <a:ext cx="4206216" cy="646331"/>
          </a:xfrm>
          <a:prstGeom prst="rect">
            <a:avLst/>
          </a:prstGeom>
          <a:noFill/>
        </p:spPr>
        <p:txBody>
          <a:bodyPr wrap="none" rtlCol="0">
            <a:spAutoFit/>
          </a:bodyPr>
          <a:lstStyle/>
          <a:p>
            <a:r>
              <a:rPr lang="en-US" sz="3600" dirty="0">
                <a:latin typeface="KG Miss Kindergarten" panose="02000000000000000000" pitchFamily="2" charset="0"/>
              </a:rPr>
              <a:t>Distance Learning</a:t>
            </a:r>
          </a:p>
        </p:txBody>
      </p:sp>
      <p:sp>
        <p:nvSpPr>
          <p:cNvPr id="6" name="TextBox 5">
            <a:extLst>
              <a:ext uri="{FF2B5EF4-FFF2-40B4-BE49-F238E27FC236}">
                <a16:creationId xmlns:a16="http://schemas.microsoft.com/office/drawing/2014/main" id="{5FBB329D-1FC2-45DD-A2A6-719768822C9C}"/>
              </a:ext>
            </a:extLst>
          </p:cNvPr>
          <p:cNvSpPr txBox="1"/>
          <p:nvPr/>
        </p:nvSpPr>
        <p:spPr>
          <a:xfrm>
            <a:off x="1195386" y="2131277"/>
            <a:ext cx="6753227" cy="3539430"/>
          </a:xfrm>
          <a:prstGeom prst="rect">
            <a:avLst/>
          </a:prstGeom>
          <a:noFill/>
        </p:spPr>
        <p:txBody>
          <a:bodyPr wrap="square" rtlCol="0">
            <a:spAutoFit/>
          </a:bodyPr>
          <a:lstStyle/>
          <a:p>
            <a:pPr algn="ctr"/>
            <a:r>
              <a:rPr lang="en-US" sz="1600" dirty="0">
                <a:latin typeface="KG Miss Kindergarten" panose="02000000000000000000" pitchFamily="2" charset="0"/>
              </a:rPr>
              <a:t>You will receive a distance learning schedule each Sunday when needed. Our class will utilize Zoom meetings for distance learning. I will email a code and password the morning of the meeting. Please email or text me if you are having any technology struggles.</a:t>
            </a:r>
          </a:p>
          <a:p>
            <a:pPr algn="ctr"/>
            <a:endParaRPr lang="en-US" sz="1600" dirty="0">
              <a:latin typeface="KG Miss Kindergarten" panose="02000000000000000000" pitchFamily="2" charset="0"/>
            </a:endParaRPr>
          </a:p>
          <a:p>
            <a:pPr algn="ctr"/>
            <a:r>
              <a:rPr lang="en-US" sz="1600" dirty="0">
                <a:latin typeface="KG Miss Kindergarten" panose="02000000000000000000" pitchFamily="2" charset="0"/>
              </a:rPr>
              <a:t>I know that it can be difficult for children to stay engaged during Zoom meetings. I have worked hard over the summer to create engaging distance lessons to help your children learn.</a:t>
            </a:r>
          </a:p>
          <a:p>
            <a:pPr algn="ctr"/>
            <a:endParaRPr lang="en-US" sz="1600" dirty="0">
              <a:latin typeface="KG Miss Kindergarten" panose="02000000000000000000" pitchFamily="2" charset="0"/>
            </a:endParaRPr>
          </a:p>
          <a:p>
            <a:pPr algn="ctr"/>
            <a:r>
              <a:rPr lang="en-US" sz="1600" dirty="0">
                <a:latin typeface="KG Miss Kindergarten" panose="02000000000000000000" pitchFamily="2" charset="0"/>
              </a:rPr>
              <a:t>If at any point you see your child struggling to stay on task during meetings, please contact me and I will work to make adjustments.</a:t>
            </a:r>
          </a:p>
          <a:p>
            <a:pPr marL="342900" indent="-342900" algn="ctr">
              <a:buAutoNum type="arabicPeriod"/>
            </a:pPr>
            <a:endParaRPr lang="en-US" sz="1600" dirty="0">
              <a:latin typeface="KG Miss Kindergarten" panose="02000000000000000000" pitchFamily="2" charset="0"/>
            </a:endParaRPr>
          </a:p>
        </p:txBody>
      </p:sp>
    </p:spTree>
    <p:extLst>
      <p:ext uri="{BB962C8B-B14F-4D97-AF65-F5344CB8AC3E}">
        <p14:creationId xmlns:p14="http://schemas.microsoft.com/office/powerpoint/2010/main" val="154846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549855" y="1484946"/>
            <a:ext cx="4272323" cy="646331"/>
          </a:xfrm>
          <a:prstGeom prst="rect">
            <a:avLst/>
          </a:prstGeom>
          <a:noFill/>
        </p:spPr>
        <p:txBody>
          <a:bodyPr wrap="none" rtlCol="0">
            <a:spAutoFit/>
          </a:bodyPr>
          <a:lstStyle/>
          <a:p>
            <a:r>
              <a:rPr lang="en-US" sz="3600" dirty="0">
                <a:latin typeface="KG Miss Kindergarten" panose="02000000000000000000" pitchFamily="2" charset="0"/>
              </a:rPr>
              <a:t>Google Classroom</a:t>
            </a:r>
          </a:p>
        </p:txBody>
      </p:sp>
      <p:sp>
        <p:nvSpPr>
          <p:cNvPr id="6" name="TextBox 5">
            <a:extLst>
              <a:ext uri="{FF2B5EF4-FFF2-40B4-BE49-F238E27FC236}">
                <a16:creationId xmlns:a16="http://schemas.microsoft.com/office/drawing/2014/main" id="{5FBB329D-1FC2-45DD-A2A6-719768822C9C}"/>
              </a:ext>
            </a:extLst>
          </p:cNvPr>
          <p:cNvSpPr txBox="1"/>
          <p:nvPr/>
        </p:nvSpPr>
        <p:spPr>
          <a:xfrm>
            <a:off x="1195386" y="2131277"/>
            <a:ext cx="6753227" cy="3724096"/>
          </a:xfrm>
          <a:prstGeom prst="rect">
            <a:avLst/>
          </a:prstGeom>
          <a:noFill/>
        </p:spPr>
        <p:txBody>
          <a:bodyPr wrap="square" rtlCol="0">
            <a:spAutoFit/>
          </a:bodyPr>
          <a:lstStyle/>
          <a:p>
            <a:pPr algn="ctr"/>
            <a:r>
              <a:rPr lang="en-US" sz="2000" dirty="0">
                <a:latin typeface="KG Miss Kindergarten" panose="02000000000000000000" pitchFamily="2" charset="0"/>
              </a:rPr>
              <a:t>We will use Google Classroom this year. My hope is that it will help create easy transitions between in person learning and distance learning. We will devote most of our time the first week of school becoming familiar with the platform. My goal will be to help children learn how to use each piece of this platform so they can be more independent during distance learning.</a:t>
            </a:r>
          </a:p>
          <a:p>
            <a:pPr algn="ctr"/>
            <a:endParaRPr lang="en-US" sz="2000" dirty="0">
              <a:latin typeface="KG Miss Kindergarten" panose="02000000000000000000" pitchFamily="2" charset="0"/>
            </a:endParaRPr>
          </a:p>
          <a:p>
            <a:pPr algn="ctr"/>
            <a:r>
              <a:rPr lang="en-US" sz="2000" dirty="0">
                <a:latin typeface="KG Miss Kindergarten" panose="02000000000000000000" pitchFamily="2" charset="0"/>
              </a:rPr>
              <a:t>You will find tutorials in our Google Classroom page to assist when you have questions.</a:t>
            </a:r>
          </a:p>
          <a:p>
            <a:pPr marL="342900" indent="-342900" algn="ctr">
              <a:buAutoNum type="arabicPeriod"/>
            </a:pPr>
            <a:endParaRPr lang="en-US" sz="1600" dirty="0">
              <a:latin typeface="KG Miss Kindergarten" panose="02000000000000000000" pitchFamily="2" charset="0"/>
            </a:endParaRPr>
          </a:p>
        </p:txBody>
      </p:sp>
    </p:spTree>
    <p:extLst>
      <p:ext uri="{BB962C8B-B14F-4D97-AF65-F5344CB8AC3E}">
        <p14:creationId xmlns:p14="http://schemas.microsoft.com/office/powerpoint/2010/main" val="177600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1708363" y="1532571"/>
            <a:ext cx="5727273" cy="646331"/>
          </a:xfrm>
          <a:prstGeom prst="rect">
            <a:avLst/>
          </a:prstGeom>
          <a:noFill/>
        </p:spPr>
        <p:txBody>
          <a:bodyPr wrap="none" rtlCol="0">
            <a:spAutoFit/>
          </a:bodyPr>
          <a:lstStyle/>
          <a:p>
            <a:r>
              <a:rPr lang="en-US" sz="3600" dirty="0">
                <a:latin typeface="KG Miss Kindergarten" panose="02000000000000000000" pitchFamily="2" charset="0"/>
              </a:rPr>
              <a:t>Other Important Notes</a:t>
            </a:r>
          </a:p>
        </p:txBody>
      </p:sp>
      <p:sp>
        <p:nvSpPr>
          <p:cNvPr id="6" name="TextBox 5">
            <a:extLst>
              <a:ext uri="{FF2B5EF4-FFF2-40B4-BE49-F238E27FC236}">
                <a16:creationId xmlns:a16="http://schemas.microsoft.com/office/drawing/2014/main" id="{5FBB329D-1FC2-45DD-A2A6-719768822C9C}"/>
              </a:ext>
            </a:extLst>
          </p:cNvPr>
          <p:cNvSpPr txBox="1"/>
          <p:nvPr/>
        </p:nvSpPr>
        <p:spPr>
          <a:xfrm>
            <a:off x="1142998" y="2736115"/>
            <a:ext cx="6753227" cy="1261884"/>
          </a:xfrm>
          <a:prstGeom prst="rect">
            <a:avLst/>
          </a:prstGeom>
          <a:noFill/>
        </p:spPr>
        <p:txBody>
          <a:bodyPr wrap="square" rtlCol="0">
            <a:spAutoFit/>
          </a:bodyPr>
          <a:lstStyle/>
          <a:p>
            <a:pPr algn="ctr"/>
            <a:r>
              <a:rPr lang="en-US" sz="2000" dirty="0">
                <a:latin typeface="KG Miss Kindergarten" panose="02000000000000000000" pitchFamily="2" charset="0"/>
              </a:rPr>
              <a:t>What else do you want your parents to know about the year? Place any additional information here. Duplicate this slide if you need more slides.</a:t>
            </a:r>
          </a:p>
          <a:p>
            <a:pPr marL="342900" indent="-342900" algn="ctr">
              <a:buAutoNum type="arabicPeriod"/>
            </a:pPr>
            <a:endParaRPr lang="en-US" sz="1600" dirty="0">
              <a:latin typeface="KG Miss Kindergarten" panose="02000000000000000000" pitchFamily="2" charset="0"/>
            </a:endParaRPr>
          </a:p>
        </p:txBody>
      </p:sp>
    </p:spTree>
    <p:extLst>
      <p:ext uri="{BB962C8B-B14F-4D97-AF65-F5344CB8AC3E}">
        <p14:creationId xmlns:p14="http://schemas.microsoft.com/office/powerpoint/2010/main" val="340515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1038051" y="2239476"/>
            <a:ext cx="7067897" cy="2796086"/>
          </a:xfrm>
          <a:prstGeom prst="rect">
            <a:avLst/>
          </a:prstGeom>
          <a:noFill/>
        </p:spPr>
        <p:txBody>
          <a:bodyPr wrap="none" rtlCol="0">
            <a:spAutoFit/>
          </a:bodyPr>
          <a:lstStyle/>
          <a:p>
            <a:pPr algn="ctr">
              <a:lnSpc>
                <a:spcPct val="150000"/>
              </a:lnSpc>
            </a:pPr>
            <a:r>
              <a:rPr lang="en-US" sz="2400" dirty="0">
                <a:latin typeface="KG Miss Kindergarten" panose="02000000000000000000" pitchFamily="2" charset="0"/>
              </a:rPr>
              <a:t>classroom number: 22</a:t>
            </a:r>
          </a:p>
          <a:p>
            <a:pPr algn="ctr">
              <a:lnSpc>
                <a:spcPct val="150000"/>
              </a:lnSpc>
            </a:pPr>
            <a:r>
              <a:rPr lang="en-US" sz="2400" dirty="0">
                <a:latin typeface="KG Miss Kindergarten" panose="02000000000000000000" pitchFamily="2" charset="0"/>
              </a:rPr>
              <a:t>classroom extension: 5183</a:t>
            </a:r>
          </a:p>
          <a:p>
            <a:pPr algn="ctr">
              <a:lnSpc>
                <a:spcPct val="150000"/>
              </a:lnSpc>
            </a:pPr>
            <a:r>
              <a:rPr lang="en-US" sz="2400" dirty="0">
                <a:latin typeface="KG Miss Kindergarten" panose="02000000000000000000" pitchFamily="2" charset="0"/>
              </a:rPr>
              <a:t>my email: </a:t>
            </a:r>
            <a:r>
              <a:rPr lang="en-US" sz="2400" dirty="0">
                <a:latin typeface="KG Miss Kindergarten" panose="02000000000000000000" pitchFamily="2" charset="0"/>
                <a:hlinkClick r:id="rId3"/>
              </a:rPr>
              <a:t>riley@myschool.com</a:t>
            </a:r>
            <a:endParaRPr lang="en-US" sz="2400" dirty="0">
              <a:latin typeface="KG Miss Kindergarten" panose="02000000000000000000" pitchFamily="2" charset="0"/>
            </a:endParaRPr>
          </a:p>
          <a:p>
            <a:pPr algn="ctr">
              <a:lnSpc>
                <a:spcPct val="150000"/>
              </a:lnSpc>
            </a:pPr>
            <a:r>
              <a:rPr lang="en-US" sz="2400" dirty="0">
                <a:latin typeface="KG Miss Kindergarten" panose="02000000000000000000" pitchFamily="2" charset="0"/>
              </a:rPr>
              <a:t>class website: </a:t>
            </a:r>
            <a:r>
              <a:rPr lang="en-US" sz="2400" dirty="0">
                <a:latin typeface="KG Miss Kindergarten" panose="02000000000000000000" pitchFamily="2" charset="0"/>
                <a:hlinkClick r:id="rId4"/>
              </a:rPr>
              <a:t>www.thecurriculumcorner.com</a:t>
            </a:r>
            <a:endParaRPr lang="en-US" sz="2400" dirty="0">
              <a:latin typeface="KG Miss Kindergarten" panose="02000000000000000000" pitchFamily="2" charset="0"/>
            </a:endParaRPr>
          </a:p>
          <a:p>
            <a:pPr algn="ctr">
              <a:lnSpc>
                <a:spcPct val="150000"/>
              </a:lnSpc>
            </a:pPr>
            <a:r>
              <a:rPr lang="en-US" sz="2400" dirty="0">
                <a:latin typeface="KG Miss Kindergarten" panose="02000000000000000000" pitchFamily="2" charset="0"/>
              </a:rPr>
              <a:t>my cell: 555.555.5555</a:t>
            </a:r>
          </a:p>
        </p:txBody>
      </p:sp>
      <p:sp>
        <p:nvSpPr>
          <p:cNvPr id="7" name="TextBox 6">
            <a:extLst>
              <a:ext uri="{FF2B5EF4-FFF2-40B4-BE49-F238E27FC236}">
                <a16:creationId xmlns:a16="http://schemas.microsoft.com/office/drawing/2014/main" id="{F5F56845-6ECA-4DD4-94B1-96FFF9ED89EC}"/>
              </a:ext>
            </a:extLst>
          </p:cNvPr>
          <p:cNvSpPr txBox="1"/>
          <p:nvPr/>
        </p:nvSpPr>
        <p:spPr>
          <a:xfrm>
            <a:off x="1995415" y="1450270"/>
            <a:ext cx="5432064" cy="646331"/>
          </a:xfrm>
          <a:prstGeom prst="rect">
            <a:avLst/>
          </a:prstGeom>
          <a:noFill/>
        </p:spPr>
        <p:txBody>
          <a:bodyPr wrap="none" rtlCol="0">
            <a:spAutoFit/>
          </a:bodyPr>
          <a:lstStyle/>
          <a:p>
            <a:r>
              <a:rPr lang="en-US" sz="3600" dirty="0">
                <a:solidFill>
                  <a:schemeClr val="accent6"/>
                </a:solidFill>
                <a:effectLst>
                  <a:innerShdw blurRad="63500" dist="50800" dir="16200000">
                    <a:prstClr val="black">
                      <a:alpha val="50000"/>
                    </a:prstClr>
                  </a:innerShdw>
                </a:effectLst>
                <a:latin typeface="KG Blank Space Solid" panose="02000000000000000000" pitchFamily="2" charset="0"/>
              </a:rPr>
              <a:t>Contact Information</a:t>
            </a:r>
          </a:p>
        </p:txBody>
      </p:sp>
    </p:spTree>
    <p:extLst>
      <p:ext uri="{BB962C8B-B14F-4D97-AF65-F5344CB8AC3E}">
        <p14:creationId xmlns:p14="http://schemas.microsoft.com/office/powerpoint/2010/main" val="284717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478444" y="1450539"/>
            <a:ext cx="4371838" cy="646331"/>
          </a:xfrm>
          <a:prstGeom prst="rect">
            <a:avLst/>
          </a:prstGeom>
          <a:noFill/>
        </p:spPr>
        <p:txBody>
          <a:bodyPr wrap="none" rtlCol="0">
            <a:spAutoFit/>
          </a:bodyPr>
          <a:lstStyle/>
          <a:p>
            <a:r>
              <a:rPr lang="en-US" sz="3600" dirty="0">
                <a:latin typeface="KG Miss Kindergarten" panose="02000000000000000000" pitchFamily="2" charset="0"/>
              </a:rPr>
              <a:t>Meet the teacher!</a:t>
            </a:r>
          </a:p>
        </p:txBody>
      </p:sp>
      <p:pic>
        <p:nvPicPr>
          <p:cNvPr id="4" name="Picture 3">
            <a:extLst>
              <a:ext uri="{FF2B5EF4-FFF2-40B4-BE49-F238E27FC236}">
                <a16:creationId xmlns:a16="http://schemas.microsoft.com/office/drawing/2014/main" id="{1411AB95-5BDB-4C15-9F2B-04E19C6BFF72}"/>
              </a:ext>
            </a:extLst>
          </p:cNvPr>
          <p:cNvPicPr>
            <a:picLocks noChangeAspect="1"/>
          </p:cNvPicPr>
          <p:nvPr/>
        </p:nvPicPr>
        <p:blipFill rotWithShape="1">
          <a:blip r:embed="rId3">
            <a:extLst>
              <a:ext uri="{28A0092B-C50C-407E-A947-70E740481C1C}">
                <a14:useLocalDpi xmlns:a14="http://schemas.microsoft.com/office/drawing/2010/main" val="0"/>
              </a:ext>
            </a:extLst>
          </a:blip>
          <a:srcRect l="36138" r="6454"/>
          <a:stretch/>
        </p:blipFill>
        <p:spPr>
          <a:xfrm>
            <a:off x="1487843" y="2179855"/>
            <a:ext cx="2663234" cy="3090862"/>
          </a:xfrm>
          <a:prstGeom prst="rect">
            <a:avLst/>
          </a:prstGeom>
        </p:spPr>
      </p:pic>
      <p:sp>
        <p:nvSpPr>
          <p:cNvPr id="8" name="TextBox 7">
            <a:extLst>
              <a:ext uri="{FF2B5EF4-FFF2-40B4-BE49-F238E27FC236}">
                <a16:creationId xmlns:a16="http://schemas.microsoft.com/office/drawing/2014/main" id="{63301735-40B2-4846-A1BC-98EEEDBA4B6A}"/>
              </a:ext>
            </a:extLst>
          </p:cNvPr>
          <p:cNvSpPr txBox="1"/>
          <p:nvPr/>
        </p:nvSpPr>
        <p:spPr>
          <a:xfrm>
            <a:off x="4321532" y="2105025"/>
            <a:ext cx="3584219" cy="3477875"/>
          </a:xfrm>
          <a:prstGeom prst="rect">
            <a:avLst/>
          </a:prstGeom>
          <a:noFill/>
        </p:spPr>
        <p:txBody>
          <a:bodyPr wrap="square" rtlCol="0">
            <a:spAutoFit/>
          </a:bodyPr>
          <a:lstStyle/>
          <a:p>
            <a:pPr algn="ctr"/>
            <a:r>
              <a:rPr lang="en-US" sz="2000" dirty="0">
                <a:latin typeface="KG Miss Kindergarten" panose="02000000000000000000" pitchFamily="2" charset="0"/>
              </a:rPr>
              <a:t>This is my third year teaching second grade. I graduated in 2017 from The University of Boulder in Colorado. I live in Bloomberg with my new puppy and love riding my bike to school everyday. I can’t wait to get to meet your children and help them grow this year.</a:t>
            </a:r>
          </a:p>
        </p:txBody>
      </p:sp>
    </p:spTree>
    <p:extLst>
      <p:ext uri="{BB962C8B-B14F-4D97-AF65-F5344CB8AC3E}">
        <p14:creationId xmlns:p14="http://schemas.microsoft.com/office/powerpoint/2010/main" val="52925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766858" y="1415831"/>
            <a:ext cx="3610284" cy="646331"/>
          </a:xfrm>
          <a:prstGeom prst="rect">
            <a:avLst/>
          </a:prstGeom>
          <a:noFill/>
        </p:spPr>
        <p:txBody>
          <a:bodyPr wrap="none" rtlCol="0">
            <a:spAutoFit/>
          </a:bodyPr>
          <a:lstStyle/>
          <a:p>
            <a:r>
              <a:rPr lang="en-US" sz="3600" dirty="0">
                <a:latin typeface="KG Miss Kindergarten" panose="02000000000000000000" pitchFamily="2" charset="0"/>
              </a:rPr>
              <a:t>Our Classroom</a:t>
            </a:r>
          </a:p>
        </p:txBody>
      </p:sp>
      <p:sp>
        <p:nvSpPr>
          <p:cNvPr id="8" name="TextBox 7">
            <a:extLst>
              <a:ext uri="{FF2B5EF4-FFF2-40B4-BE49-F238E27FC236}">
                <a16:creationId xmlns:a16="http://schemas.microsoft.com/office/drawing/2014/main" id="{63301735-40B2-4846-A1BC-98EEEDBA4B6A}"/>
              </a:ext>
            </a:extLst>
          </p:cNvPr>
          <p:cNvSpPr txBox="1"/>
          <p:nvPr/>
        </p:nvSpPr>
        <p:spPr>
          <a:xfrm>
            <a:off x="760214" y="1935718"/>
            <a:ext cx="7623572" cy="1015663"/>
          </a:xfrm>
          <a:prstGeom prst="rect">
            <a:avLst/>
          </a:prstGeom>
          <a:noFill/>
        </p:spPr>
        <p:txBody>
          <a:bodyPr wrap="square" rtlCol="0">
            <a:spAutoFit/>
          </a:bodyPr>
          <a:lstStyle/>
          <a:p>
            <a:pPr algn="ctr"/>
            <a:r>
              <a:rPr lang="en-US" sz="1500" dirty="0">
                <a:latin typeface="KG Miss Kindergarten" panose="02000000000000000000" pitchFamily="2" charset="0"/>
              </a:rPr>
              <a:t>I know that as parents, you want to be able to explore the place</a:t>
            </a:r>
          </a:p>
          <a:p>
            <a:pPr algn="ctr"/>
            <a:r>
              <a:rPr lang="en-US" sz="1500" dirty="0">
                <a:latin typeface="KG Miss Kindergarten" panose="02000000000000000000" pitchFamily="2" charset="0"/>
              </a:rPr>
              <a:t>where your children will spend the day. I am working to make our</a:t>
            </a:r>
          </a:p>
          <a:p>
            <a:pPr algn="ctr"/>
            <a:r>
              <a:rPr lang="en-US" sz="1500" dirty="0">
                <a:latin typeface="KG Miss Kindergarten" panose="02000000000000000000" pitchFamily="2" charset="0"/>
              </a:rPr>
              <a:t>classroom colorful and welcoming while following school guidelines. I am</a:t>
            </a:r>
          </a:p>
          <a:p>
            <a:pPr algn="ctr"/>
            <a:r>
              <a:rPr lang="en-US" sz="1500" dirty="0">
                <a:latin typeface="KG Miss Kindergarten" panose="02000000000000000000" pitchFamily="2" charset="0"/>
              </a:rPr>
              <a:t>looking forward to when it safe for all of our families to gather in this room! </a:t>
            </a:r>
          </a:p>
        </p:txBody>
      </p:sp>
      <p:pic>
        <p:nvPicPr>
          <p:cNvPr id="5" name="Picture 4">
            <a:extLst>
              <a:ext uri="{FF2B5EF4-FFF2-40B4-BE49-F238E27FC236}">
                <a16:creationId xmlns:a16="http://schemas.microsoft.com/office/drawing/2014/main" id="{AF268FB8-A150-4FFE-847B-20CE985E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2951381"/>
            <a:ext cx="4038600" cy="2524125"/>
          </a:xfrm>
          <a:prstGeom prst="rect">
            <a:avLst/>
          </a:prstGeom>
        </p:spPr>
      </p:pic>
    </p:spTree>
    <p:extLst>
      <p:ext uri="{BB962C8B-B14F-4D97-AF65-F5344CB8AC3E}">
        <p14:creationId xmlns:p14="http://schemas.microsoft.com/office/powerpoint/2010/main" val="33480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066771" y="1446847"/>
            <a:ext cx="5665718" cy="646331"/>
          </a:xfrm>
          <a:prstGeom prst="rect">
            <a:avLst/>
          </a:prstGeom>
          <a:noFill/>
        </p:spPr>
        <p:txBody>
          <a:bodyPr wrap="none" rtlCol="0">
            <a:spAutoFit/>
          </a:bodyPr>
          <a:lstStyle/>
          <a:p>
            <a:r>
              <a:rPr lang="en-US" sz="3600" dirty="0">
                <a:latin typeface="KG Miss Kindergarten" panose="02000000000000000000" pitchFamily="2" charset="0"/>
              </a:rPr>
              <a:t>Keeping Our Room Clean</a:t>
            </a:r>
          </a:p>
        </p:txBody>
      </p:sp>
      <p:sp>
        <p:nvSpPr>
          <p:cNvPr id="8" name="TextBox 7">
            <a:extLst>
              <a:ext uri="{FF2B5EF4-FFF2-40B4-BE49-F238E27FC236}">
                <a16:creationId xmlns:a16="http://schemas.microsoft.com/office/drawing/2014/main" id="{63301735-40B2-4846-A1BC-98EEEDBA4B6A}"/>
              </a:ext>
            </a:extLst>
          </p:cNvPr>
          <p:cNvSpPr txBox="1"/>
          <p:nvPr/>
        </p:nvSpPr>
        <p:spPr>
          <a:xfrm>
            <a:off x="1317427" y="2059543"/>
            <a:ext cx="6359724" cy="784830"/>
          </a:xfrm>
          <a:prstGeom prst="rect">
            <a:avLst/>
          </a:prstGeom>
          <a:noFill/>
        </p:spPr>
        <p:txBody>
          <a:bodyPr wrap="square" rtlCol="0">
            <a:spAutoFit/>
          </a:bodyPr>
          <a:lstStyle/>
          <a:p>
            <a:pPr algn="ctr"/>
            <a:r>
              <a:rPr lang="en-US" sz="1500" dirty="0">
                <a:latin typeface="KG Miss Kindergarten" panose="02000000000000000000" pitchFamily="2" charset="0"/>
              </a:rPr>
              <a:t>I will be taking steps each day to help us keep our classroom clean and safe. I will disinfect surfaces throughout the day. I will also collect any used materials and clean those after school.</a:t>
            </a:r>
          </a:p>
        </p:txBody>
      </p:sp>
      <p:pic>
        <p:nvPicPr>
          <p:cNvPr id="4" name="Picture 3">
            <a:extLst>
              <a:ext uri="{FF2B5EF4-FFF2-40B4-BE49-F238E27FC236}">
                <a16:creationId xmlns:a16="http://schemas.microsoft.com/office/drawing/2014/main" id="{983DF707-C203-44D7-876E-3E24E5E80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2911474"/>
            <a:ext cx="3833813" cy="2555875"/>
          </a:xfrm>
          <a:prstGeom prst="rect">
            <a:avLst/>
          </a:prstGeom>
        </p:spPr>
      </p:pic>
    </p:spTree>
    <p:extLst>
      <p:ext uri="{BB962C8B-B14F-4D97-AF65-F5344CB8AC3E}">
        <p14:creationId xmlns:p14="http://schemas.microsoft.com/office/powerpoint/2010/main" val="24964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3748505" y="1418271"/>
            <a:ext cx="1646989" cy="646331"/>
          </a:xfrm>
          <a:prstGeom prst="rect">
            <a:avLst/>
          </a:prstGeom>
          <a:noFill/>
        </p:spPr>
        <p:txBody>
          <a:bodyPr wrap="none" rtlCol="0">
            <a:spAutoFit/>
          </a:bodyPr>
          <a:lstStyle/>
          <a:p>
            <a:r>
              <a:rPr lang="en-US" sz="3600" dirty="0">
                <a:latin typeface="KG Miss Kindergarten" panose="02000000000000000000" pitchFamily="2" charset="0"/>
              </a:rPr>
              <a:t>Masks</a:t>
            </a:r>
          </a:p>
        </p:txBody>
      </p:sp>
      <p:sp>
        <p:nvSpPr>
          <p:cNvPr id="8" name="TextBox 7">
            <a:extLst>
              <a:ext uri="{FF2B5EF4-FFF2-40B4-BE49-F238E27FC236}">
                <a16:creationId xmlns:a16="http://schemas.microsoft.com/office/drawing/2014/main" id="{63301735-40B2-4846-A1BC-98EEEDBA4B6A}"/>
              </a:ext>
            </a:extLst>
          </p:cNvPr>
          <p:cNvSpPr txBox="1"/>
          <p:nvPr/>
        </p:nvSpPr>
        <p:spPr>
          <a:xfrm>
            <a:off x="1071562" y="1951672"/>
            <a:ext cx="7000875" cy="1477328"/>
          </a:xfrm>
          <a:prstGeom prst="rect">
            <a:avLst/>
          </a:prstGeom>
          <a:noFill/>
        </p:spPr>
        <p:txBody>
          <a:bodyPr wrap="square" rtlCol="0">
            <a:spAutoFit/>
          </a:bodyPr>
          <a:lstStyle/>
          <a:p>
            <a:pPr algn="ctr"/>
            <a:r>
              <a:rPr lang="en-US" sz="1500" dirty="0">
                <a:latin typeface="KG Miss Kindergarten" panose="02000000000000000000" pitchFamily="2" charset="0"/>
              </a:rPr>
              <a:t>I know it can be a challenge to keep a mask on the whole day for young children. I will be modeling by wearing my mask all day, every day. We will talk about keeping our hands off our masks and only removing them when instructed to do so. Please help me by making sure to send a clean mask each day. You might also choose to store an extra in your child’s backpack just in case.</a:t>
            </a:r>
          </a:p>
        </p:txBody>
      </p:sp>
      <p:pic>
        <p:nvPicPr>
          <p:cNvPr id="5" name="Picture 4">
            <a:extLst>
              <a:ext uri="{FF2B5EF4-FFF2-40B4-BE49-F238E27FC236}">
                <a16:creationId xmlns:a16="http://schemas.microsoft.com/office/drawing/2014/main" id="{0B7A436F-EEDB-45D1-8F74-D12B0C7C7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035" y="3449307"/>
            <a:ext cx="2985929" cy="1990422"/>
          </a:xfrm>
          <a:prstGeom prst="rect">
            <a:avLst/>
          </a:prstGeom>
        </p:spPr>
      </p:pic>
    </p:spTree>
    <p:extLst>
      <p:ext uri="{BB962C8B-B14F-4D97-AF65-F5344CB8AC3E}">
        <p14:creationId xmlns:p14="http://schemas.microsoft.com/office/powerpoint/2010/main" val="191977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838867" y="1494471"/>
            <a:ext cx="3695371" cy="646331"/>
          </a:xfrm>
          <a:prstGeom prst="rect">
            <a:avLst/>
          </a:prstGeom>
          <a:noFill/>
        </p:spPr>
        <p:txBody>
          <a:bodyPr wrap="none" rtlCol="0">
            <a:spAutoFit/>
          </a:bodyPr>
          <a:lstStyle/>
          <a:p>
            <a:r>
              <a:rPr lang="en-US" sz="3600" dirty="0">
                <a:latin typeface="KG Miss Kindergarten" panose="02000000000000000000" pitchFamily="2" charset="0"/>
              </a:rPr>
              <a:t>Staying Healthy</a:t>
            </a:r>
          </a:p>
        </p:txBody>
      </p:sp>
      <p:sp>
        <p:nvSpPr>
          <p:cNvPr id="8" name="TextBox 7">
            <a:extLst>
              <a:ext uri="{FF2B5EF4-FFF2-40B4-BE49-F238E27FC236}">
                <a16:creationId xmlns:a16="http://schemas.microsoft.com/office/drawing/2014/main" id="{63301735-40B2-4846-A1BC-98EEEDBA4B6A}"/>
              </a:ext>
            </a:extLst>
          </p:cNvPr>
          <p:cNvSpPr txBox="1"/>
          <p:nvPr/>
        </p:nvSpPr>
        <p:spPr>
          <a:xfrm>
            <a:off x="1190625" y="2979001"/>
            <a:ext cx="6648450" cy="2769989"/>
          </a:xfrm>
          <a:prstGeom prst="rect">
            <a:avLst/>
          </a:prstGeom>
          <a:noFill/>
        </p:spPr>
        <p:txBody>
          <a:bodyPr wrap="square" rtlCol="0">
            <a:spAutoFit/>
          </a:bodyPr>
          <a:lstStyle/>
          <a:p>
            <a:pPr marL="342900" indent="-342900" algn="ctr">
              <a:buAutoNum type="arabicPeriod"/>
            </a:pPr>
            <a:r>
              <a:rPr lang="en-US" dirty="0">
                <a:latin typeface="KG Miss Kindergarten" panose="02000000000000000000" pitchFamily="2" charset="0"/>
              </a:rPr>
              <a:t>Your child will have their temperature taken each day as they enter the school.</a:t>
            </a:r>
          </a:p>
          <a:p>
            <a:pPr marL="342900" indent="-342900" algn="ctr">
              <a:buAutoNum type="arabicPeriod"/>
            </a:pPr>
            <a:r>
              <a:rPr lang="en-US" dirty="0">
                <a:latin typeface="KG Miss Kindergarten" panose="02000000000000000000" pitchFamily="2" charset="0"/>
              </a:rPr>
              <a:t>Children will be given hand sanitizer after their temperature is taken.</a:t>
            </a:r>
          </a:p>
          <a:p>
            <a:pPr marL="342900" indent="-342900" algn="ctr">
              <a:buAutoNum type="arabicPeriod"/>
            </a:pPr>
            <a:r>
              <a:rPr lang="en-US" dirty="0">
                <a:latin typeface="KG Miss Kindergarten" panose="02000000000000000000" pitchFamily="2" charset="0"/>
              </a:rPr>
              <a:t>Backpacks and coats will be placed on the back of your child’s chair and remain their for the day.</a:t>
            </a:r>
          </a:p>
          <a:p>
            <a:pPr marL="342900" indent="-342900" algn="ctr">
              <a:buAutoNum type="arabicPeriod"/>
            </a:pPr>
            <a:r>
              <a:rPr lang="en-US" dirty="0">
                <a:latin typeface="KG Miss Kindergarten" panose="02000000000000000000" pitchFamily="2" charset="0"/>
              </a:rPr>
              <a:t>Children will be allowed into restrooms one at a time. They will be sanitized in between use.</a:t>
            </a:r>
          </a:p>
          <a:p>
            <a:pPr marL="342900" indent="-342900" algn="ctr">
              <a:buAutoNum type="arabicPeriod"/>
            </a:pPr>
            <a:endParaRPr lang="en-US" sz="1500" dirty="0">
              <a:latin typeface="KG Miss Kindergarten" panose="02000000000000000000" pitchFamily="2" charset="0"/>
            </a:endParaRPr>
          </a:p>
          <a:p>
            <a:pPr marL="342900" indent="-342900" algn="ctr">
              <a:buAutoNum type="arabicPeriod"/>
            </a:pPr>
            <a:endParaRPr lang="en-US" sz="1500" dirty="0">
              <a:latin typeface="KG Miss Kindergarten" panose="02000000000000000000" pitchFamily="2" charset="0"/>
            </a:endParaRPr>
          </a:p>
        </p:txBody>
      </p:sp>
      <p:sp>
        <p:nvSpPr>
          <p:cNvPr id="6" name="TextBox 5">
            <a:extLst>
              <a:ext uri="{FF2B5EF4-FFF2-40B4-BE49-F238E27FC236}">
                <a16:creationId xmlns:a16="http://schemas.microsoft.com/office/drawing/2014/main" id="{5FBB329D-1FC2-45DD-A2A6-719768822C9C}"/>
              </a:ext>
            </a:extLst>
          </p:cNvPr>
          <p:cNvSpPr txBox="1"/>
          <p:nvPr/>
        </p:nvSpPr>
        <p:spPr>
          <a:xfrm>
            <a:off x="1071562" y="2274838"/>
            <a:ext cx="7000876" cy="1154162"/>
          </a:xfrm>
          <a:prstGeom prst="rect">
            <a:avLst/>
          </a:prstGeom>
          <a:noFill/>
        </p:spPr>
        <p:txBody>
          <a:bodyPr wrap="square" rtlCol="0">
            <a:spAutoFit/>
          </a:bodyPr>
          <a:lstStyle/>
          <a:p>
            <a:pPr algn="ctr"/>
            <a:r>
              <a:rPr lang="en-US" dirty="0">
                <a:latin typeface="KG Miss Kindergarten" panose="02000000000000000000" pitchFamily="2" charset="0"/>
              </a:rPr>
              <a:t>Teachers have worked hard to create a safe and healthy environment. These are the guidelines that will be in place:</a:t>
            </a:r>
          </a:p>
          <a:p>
            <a:pPr marL="342900" indent="-342900" algn="ctr">
              <a:buAutoNum type="arabicPeriod"/>
            </a:pPr>
            <a:endParaRPr lang="en-US" dirty="0">
              <a:latin typeface="KG Miss Kindergarten" panose="02000000000000000000" pitchFamily="2" charset="0"/>
            </a:endParaRPr>
          </a:p>
          <a:p>
            <a:pPr marL="342900" indent="-342900" algn="ctr">
              <a:buAutoNum type="arabicPeriod"/>
            </a:pPr>
            <a:endParaRPr lang="en-US" sz="1500" dirty="0">
              <a:latin typeface="KG Miss Kindergarten" panose="02000000000000000000" pitchFamily="2" charset="0"/>
            </a:endParaRPr>
          </a:p>
        </p:txBody>
      </p:sp>
    </p:spTree>
    <p:extLst>
      <p:ext uri="{BB962C8B-B14F-4D97-AF65-F5344CB8AC3E}">
        <p14:creationId xmlns:p14="http://schemas.microsoft.com/office/powerpoint/2010/main" val="130101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1597107" y="1532571"/>
            <a:ext cx="6187912" cy="646331"/>
          </a:xfrm>
          <a:prstGeom prst="rect">
            <a:avLst/>
          </a:prstGeom>
          <a:noFill/>
        </p:spPr>
        <p:txBody>
          <a:bodyPr wrap="none" rtlCol="0">
            <a:spAutoFit/>
          </a:bodyPr>
          <a:lstStyle/>
          <a:p>
            <a:r>
              <a:rPr lang="en-US" sz="3600" dirty="0">
                <a:latin typeface="KG Miss Kindergarten" panose="02000000000000000000" pitchFamily="2" charset="0"/>
              </a:rPr>
              <a:t>Outside of Our Classroom</a:t>
            </a:r>
          </a:p>
        </p:txBody>
      </p:sp>
      <p:sp>
        <p:nvSpPr>
          <p:cNvPr id="8" name="TextBox 7">
            <a:extLst>
              <a:ext uri="{FF2B5EF4-FFF2-40B4-BE49-F238E27FC236}">
                <a16:creationId xmlns:a16="http://schemas.microsoft.com/office/drawing/2014/main" id="{63301735-40B2-4846-A1BC-98EEEDBA4B6A}"/>
              </a:ext>
            </a:extLst>
          </p:cNvPr>
          <p:cNvSpPr txBox="1"/>
          <p:nvPr/>
        </p:nvSpPr>
        <p:spPr>
          <a:xfrm>
            <a:off x="1190625" y="3226651"/>
            <a:ext cx="6648450" cy="2769989"/>
          </a:xfrm>
          <a:prstGeom prst="rect">
            <a:avLst/>
          </a:prstGeom>
          <a:noFill/>
        </p:spPr>
        <p:txBody>
          <a:bodyPr wrap="square" rtlCol="0">
            <a:spAutoFit/>
          </a:bodyPr>
          <a:lstStyle/>
          <a:p>
            <a:pPr marL="342900" indent="-342900" algn="ctr">
              <a:buAutoNum type="arabicPeriod"/>
            </a:pPr>
            <a:r>
              <a:rPr lang="en-US" sz="1600" dirty="0">
                <a:latin typeface="KG Miss Kindergarten" panose="02000000000000000000" pitchFamily="2" charset="0"/>
              </a:rPr>
              <a:t>Students must wear a mask in the café line. They must stand on the social distancing stickers.</a:t>
            </a:r>
          </a:p>
          <a:p>
            <a:pPr marL="342900" indent="-342900" algn="ctr">
              <a:buAutoNum type="arabicPeriod"/>
            </a:pPr>
            <a:r>
              <a:rPr lang="en-US" sz="1600" dirty="0">
                <a:latin typeface="KG Miss Kindergarten" panose="02000000000000000000" pitchFamily="2" charset="0"/>
              </a:rPr>
              <a:t>Children will be sat at every other seat for breakfast and lunch. Chairs may not be moved by students.</a:t>
            </a:r>
          </a:p>
          <a:p>
            <a:pPr marL="342900" indent="-342900" algn="ctr">
              <a:buAutoNum type="arabicPeriod"/>
            </a:pPr>
            <a:r>
              <a:rPr lang="en-US" sz="1600" dirty="0">
                <a:latin typeface="KG Miss Kindergarten" panose="02000000000000000000" pitchFamily="2" charset="0"/>
              </a:rPr>
              <a:t>One class at a time will be allowed on the playground. The playground will be sanitized in between use. Some classes will have recess not on the equipment.</a:t>
            </a:r>
          </a:p>
          <a:p>
            <a:pPr marL="342900" indent="-342900" algn="ctr">
              <a:buAutoNum type="arabicPeriod"/>
            </a:pPr>
            <a:r>
              <a:rPr lang="en-US" sz="1600" dirty="0">
                <a:latin typeface="KG Miss Kindergarten" panose="02000000000000000000" pitchFamily="2" charset="0"/>
              </a:rPr>
              <a:t>Special area teachers will come to our classroom. PE may go outside, weather permitting.</a:t>
            </a:r>
          </a:p>
          <a:p>
            <a:pPr marL="342900" indent="-342900" algn="ctr">
              <a:buAutoNum type="arabicPeriod"/>
            </a:pPr>
            <a:endParaRPr lang="en-US" sz="1500" dirty="0">
              <a:latin typeface="KG Miss Kindergarten" panose="02000000000000000000" pitchFamily="2" charset="0"/>
            </a:endParaRPr>
          </a:p>
          <a:p>
            <a:pPr marL="342900" indent="-342900" algn="ctr">
              <a:buAutoNum type="arabicPeriod"/>
            </a:pPr>
            <a:endParaRPr lang="en-US" sz="1500" dirty="0">
              <a:latin typeface="KG Miss Kindergarten" panose="02000000000000000000" pitchFamily="2" charset="0"/>
            </a:endParaRPr>
          </a:p>
        </p:txBody>
      </p:sp>
      <p:sp>
        <p:nvSpPr>
          <p:cNvPr id="6" name="TextBox 5">
            <a:extLst>
              <a:ext uri="{FF2B5EF4-FFF2-40B4-BE49-F238E27FC236}">
                <a16:creationId xmlns:a16="http://schemas.microsoft.com/office/drawing/2014/main" id="{5FBB329D-1FC2-45DD-A2A6-719768822C9C}"/>
              </a:ext>
            </a:extLst>
          </p:cNvPr>
          <p:cNvSpPr txBox="1"/>
          <p:nvPr/>
        </p:nvSpPr>
        <p:spPr>
          <a:xfrm>
            <a:off x="1190625" y="2178902"/>
            <a:ext cx="7000876" cy="1154162"/>
          </a:xfrm>
          <a:prstGeom prst="rect">
            <a:avLst/>
          </a:prstGeom>
          <a:noFill/>
        </p:spPr>
        <p:txBody>
          <a:bodyPr wrap="square" rtlCol="0">
            <a:spAutoFit/>
          </a:bodyPr>
          <a:lstStyle/>
          <a:p>
            <a:pPr algn="ctr"/>
            <a:r>
              <a:rPr lang="en-US" dirty="0">
                <a:latin typeface="KG Miss Kindergarten" panose="02000000000000000000" pitchFamily="2" charset="0"/>
              </a:rPr>
              <a:t>I know that many parents are anxious to learn how gatherings outside of our classroom will occur. These are the current guidelines. This will change as we see the need.</a:t>
            </a:r>
          </a:p>
          <a:p>
            <a:pPr marL="342900" indent="-342900" algn="ctr">
              <a:buAutoNum type="arabicPeriod"/>
            </a:pPr>
            <a:endParaRPr lang="en-US" sz="1500" dirty="0">
              <a:latin typeface="KG Miss Kindergarten" panose="02000000000000000000" pitchFamily="2" charset="0"/>
            </a:endParaRPr>
          </a:p>
        </p:txBody>
      </p:sp>
    </p:spTree>
    <p:extLst>
      <p:ext uri="{BB962C8B-B14F-4D97-AF65-F5344CB8AC3E}">
        <p14:creationId xmlns:p14="http://schemas.microsoft.com/office/powerpoint/2010/main" val="317935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B6401-F441-47BF-9628-4A7820F2E034}"/>
              </a:ext>
            </a:extLst>
          </p:cNvPr>
          <p:cNvSpPr txBox="1"/>
          <p:nvPr/>
        </p:nvSpPr>
        <p:spPr>
          <a:xfrm>
            <a:off x="2245054" y="1473275"/>
            <a:ext cx="5037341" cy="646331"/>
          </a:xfrm>
          <a:prstGeom prst="rect">
            <a:avLst/>
          </a:prstGeom>
          <a:noFill/>
        </p:spPr>
        <p:txBody>
          <a:bodyPr wrap="none" rtlCol="0">
            <a:spAutoFit/>
          </a:bodyPr>
          <a:lstStyle/>
          <a:p>
            <a:r>
              <a:rPr lang="en-US" sz="3600" dirty="0">
                <a:latin typeface="KG Miss Kindergarten" panose="02000000000000000000" pitchFamily="2" charset="0"/>
              </a:rPr>
              <a:t>New School Guidelines</a:t>
            </a:r>
          </a:p>
        </p:txBody>
      </p:sp>
      <p:sp>
        <p:nvSpPr>
          <p:cNvPr id="6" name="TextBox 5">
            <a:extLst>
              <a:ext uri="{FF2B5EF4-FFF2-40B4-BE49-F238E27FC236}">
                <a16:creationId xmlns:a16="http://schemas.microsoft.com/office/drawing/2014/main" id="{5FBB329D-1FC2-45DD-A2A6-719768822C9C}"/>
              </a:ext>
            </a:extLst>
          </p:cNvPr>
          <p:cNvSpPr txBox="1"/>
          <p:nvPr/>
        </p:nvSpPr>
        <p:spPr>
          <a:xfrm>
            <a:off x="1228724" y="2119606"/>
            <a:ext cx="6686552" cy="3477875"/>
          </a:xfrm>
          <a:prstGeom prst="rect">
            <a:avLst/>
          </a:prstGeom>
          <a:noFill/>
        </p:spPr>
        <p:txBody>
          <a:bodyPr wrap="square" rtlCol="0">
            <a:spAutoFit/>
          </a:bodyPr>
          <a:lstStyle/>
          <a:p>
            <a:pPr marL="457200" indent="-457200" algn="ctr">
              <a:buAutoNum type="arabicPeriod"/>
            </a:pPr>
            <a:r>
              <a:rPr lang="en-US" sz="2000" dirty="0">
                <a:latin typeface="KG Miss Kindergarten" panose="02000000000000000000" pitchFamily="2" charset="0"/>
              </a:rPr>
              <a:t>No Visitors</a:t>
            </a:r>
          </a:p>
          <a:p>
            <a:pPr marL="342900" indent="-342900" algn="ctr">
              <a:buAutoNum type="arabicPeriod"/>
            </a:pPr>
            <a:r>
              <a:rPr lang="en-US" sz="2000" dirty="0">
                <a:latin typeface="KG Miss Kindergarten" panose="02000000000000000000" pitchFamily="2" charset="0"/>
              </a:rPr>
              <a:t>Please wear a mask into the front office when signing your child out for an appointment. </a:t>
            </a:r>
          </a:p>
          <a:p>
            <a:pPr marL="342900" indent="-342900" algn="ctr">
              <a:buAutoNum type="arabicPeriod"/>
            </a:pPr>
            <a:r>
              <a:rPr lang="en-US" sz="2000" dirty="0">
                <a:latin typeface="KG Miss Kindergarten" panose="02000000000000000000" pitchFamily="2" charset="0"/>
              </a:rPr>
              <a:t>Children out with a fever must stay home for a full seven days.</a:t>
            </a:r>
          </a:p>
          <a:p>
            <a:pPr marL="342900" indent="-342900" algn="ctr">
              <a:buAutoNum type="arabicPeriod"/>
            </a:pPr>
            <a:r>
              <a:rPr lang="en-US" sz="2000" dirty="0">
                <a:latin typeface="KG Miss Kindergarten" panose="02000000000000000000" pitchFamily="2" charset="0"/>
              </a:rPr>
              <a:t>Please do not send your child to school with any signs of illness.</a:t>
            </a:r>
          </a:p>
          <a:p>
            <a:pPr marL="342900" indent="-342900" algn="ctr">
              <a:buAutoNum type="arabicPeriod"/>
            </a:pPr>
            <a:r>
              <a:rPr lang="en-US" sz="2000" dirty="0">
                <a:latin typeface="KG Miss Kindergarten" panose="02000000000000000000" pitchFamily="2" charset="0"/>
              </a:rPr>
              <a:t>If a sibling is home with a fever, please keep home any other children.</a:t>
            </a:r>
          </a:p>
          <a:p>
            <a:pPr marL="342900" indent="-342900" algn="ctr">
              <a:buAutoNum type="arabicPeriod"/>
            </a:pPr>
            <a:r>
              <a:rPr lang="en-US" sz="2000" dirty="0">
                <a:latin typeface="KG Miss Kindergarten" panose="02000000000000000000" pitchFamily="2" charset="0"/>
              </a:rPr>
              <a:t>Rules on allowed number of absences and </a:t>
            </a:r>
            <a:r>
              <a:rPr lang="en-US" sz="2000" dirty="0" err="1">
                <a:latin typeface="KG Miss Kindergarten" panose="02000000000000000000" pitchFamily="2" charset="0"/>
              </a:rPr>
              <a:t>tardies</a:t>
            </a:r>
            <a:r>
              <a:rPr lang="en-US" sz="2000" dirty="0">
                <a:latin typeface="KG Miss Kindergarten" panose="02000000000000000000" pitchFamily="2" charset="0"/>
              </a:rPr>
              <a:t> will not be enforced this school year.</a:t>
            </a:r>
          </a:p>
        </p:txBody>
      </p:sp>
    </p:spTree>
    <p:extLst>
      <p:ext uri="{BB962C8B-B14F-4D97-AF65-F5344CB8AC3E}">
        <p14:creationId xmlns:p14="http://schemas.microsoft.com/office/powerpoint/2010/main" val="3495736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1077</Words>
  <Application>Microsoft Office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KG Blank Space Solid</vt:lpstr>
      <vt:lpstr>KG Miss Kindergarten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Henry</dc:creator>
  <cp:lastModifiedBy>Cathy Henry</cp:lastModifiedBy>
  <cp:revision>9</cp:revision>
  <dcterms:created xsi:type="dcterms:W3CDTF">2020-07-01T23:27:00Z</dcterms:created>
  <dcterms:modified xsi:type="dcterms:W3CDTF">2020-07-02T00:50:38Z</dcterms:modified>
</cp:coreProperties>
</file>