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79" r:id="rId6"/>
    <p:sldId id="280" r:id="rId7"/>
    <p:sldId id="281" r:id="rId8"/>
    <p:sldId id="282" r:id="rId9"/>
    <p:sldId id="290" r:id="rId10"/>
    <p:sldId id="263" r:id="rId11"/>
    <p:sldId id="291" r:id="rId12"/>
    <p:sldId id="288" r:id="rId13"/>
    <p:sldId id="289" r:id="rId14"/>
    <p:sldId id="264" r:id="rId15"/>
    <p:sldId id="265" r:id="rId16"/>
    <p:sldId id="266" r:id="rId17"/>
    <p:sldId id="285" r:id="rId18"/>
    <p:sldId id="267" r:id="rId19"/>
    <p:sldId id="286" r:id="rId20"/>
    <p:sldId id="268" r:id="rId21"/>
    <p:sldId id="269" r:id="rId22"/>
    <p:sldId id="272" r:id="rId23"/>
    <p:sldId id="271" r:id="rId24"/>
    <p:sldId id="273" r:id="rId25"/>
    <p:sldId id="274" r:id="rId26"/>
    <p:sldId id="275" r:id="rId27"/>
    <p:sldId id="276" r:id="rId28"/>
    <p:sldId id="292" r:id="rId29"/>
    <p:sldId id="293" r:id="rId30"/>
    <p:sldId id="270" r:id="rId31"/>
    <p:sldId id="277" r:id="rId32"/>
    <p:sldId id="278" r:id="rId33"/>
    <p:sldId id="283" r:id="rId34"/>
    <p:sldId id="284" r:id="rId35"/>
    <p:sldId id="294" r:id="rId36"/>
    <p:sldId id="295" r:id="rId3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19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18" y="-2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1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9255" y="415608"/>
            <a:ext cx="1697356" cy="88411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1" y="415608"/>
            <a:ext cx="4924426" cy="8841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5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0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9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2" y="2418081"/>
            <a:ext cx="3310890" cy="683863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722" y="2418081"/>
            <a:ext cx="3310890" cy="683863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2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2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9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7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A901-BD6E-4EA2-A4CB-23A50B82CE5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E688-81BE-4FEA-9552-E5F883968A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23284" y="1707572"/>
            <a:ext cx="5096716" cy="4540828"/>
            <a:chOff x="2523284" y="1707572"/>
            <a:chExt cx="5096716" cy="4540828"/>
          </a:xfrm>
        </p:grpSpPr>
        <p:sp>
          <p:nvSpPr>
            <p:cNvPr id="4" name="TextBox 3"/>
            <p:cNvSpPr txBox="1"/>
            <p:nvPr/>
          </p:nvSpPr>
          <p:spPr>
            <a:xfrm>
              <a:off x="2895600" y="1707572"/>
              <a:ext cx="42563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Fractions</a:t>
              </a:r>
              <a:endParaRPr lang="en-US" sz="60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23284" y="5232737"/>
              <a:ext cx="50967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rgbClr val="7030A0"/>
                  </a:solidFill>
                </a:rPr>
                <a:t>An Instructional Power Point by</a:t>
              </a:r>
              <a:br>
                <a:rPr lang="en-US" sz="3000" dirty="0" smtClean="0">
                  <a:solidFill>
                    <a:srgbClr val="7030A0"/>
                  </a:solidFill>
                </a:rPr>
              </a:br>
              <a:r>
                <a:rPr lang="en-US" sz="3000" dirty="0" smtClean="0">
                  <a:solidFill>
                    <a:srgbClr val="7030A0"/>
                  </a:solidFill>
                </a:rPr>
                <a:t>The Curriculum Corner</a:t>
              </a:r>
              <a:endParaRPr lang="en-US" sz="3000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5" descr="E:\Users\Cathy.DESKTOP-HHOG9KH\Dropbox\Clip Art\Fall\Apple Picking Kids Dark\CL691\PNG\APPLE FUN TIME-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700" y="29337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47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4739" y="395911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43978" y="161511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2589074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When thinking about fractions, the whole doesn’t always need to be a shape.</a:t>
            </a:r>
          </a:p>
          <a:p>
            <a:pPr algn="ctr"/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The whole might be a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Group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 of things.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Take a look at the groups of cubes. 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Each individual cube is one equal part of the whole group.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03113" y="4699241"/>
            <a:ext cx="2949887" cy="1183069"/>
            <a:chOff x="2469292" y="3884022"/>
            <a:chExt cx="5321086" cy="203041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292" y="4191000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944982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070" y="4958233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778" y="4767074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667" y="3884022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290" y="5067091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352" y="3962400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4794949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962400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968690"/>
              <a:ext cx="703778" cy="84734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6016909" y="4715421"/>
            <a:ext cx="2178289" cy="1058636"/>
            <a:chOff x="5705613" y="4427589"/>
            <a:chExt cx="2178289" cy="10586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613" y="4485487"/>
              <a:ext cx="381950" cy="45986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204" y="4993185"/>
              <a:ext cx="381950" cy="45986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154" y="4427589"/>
              <a:ext cx="381950" cy="45986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129" y="4954993"/>
              <a:ext cx="381950" cy="45986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079" y="4465100"/>
              <a:ext cx="381950" cy="45986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054" y="5026357"/>
              <a:ext cx="381950" cy="45986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952" y="4566489"/>
              <a:ext cx="381950" cy="45986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796048" y="4498581"/>
            <a:ext cx="6534752" cy="1631216"/>
            <a:chOff x="1796048" y="4498581"/>
            <a:chExt cx="6534752" cy="1631216"/>
          </a:xfrm>
        </p:grpSpPr>
        <p:sp>
          <p:nvSpPr>
            <p:cNvPr id="34" name="TextBox 33"/>
            <p:cNvSpPr txBox="1"/>
            <p:nvPr/>
          </p:nvSpPr>
          <p:spPr>
            <a:xfrm>
              <a:off x="1796048" y="4498581"/>
              <a:ext cx="3429000" cy="163121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0000" y="4531248"/>
              <a:ext cx="2590800" cy="132343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90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4739" y="395911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43978" y="161511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2738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Fractions are the same with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Groups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81245" y="3581400"/>
            <a:ext cx="2949887" cy="1183069"/>
            <a:chOff x="2469292" y="3884022"/>
            <a:chExt cx="5321086" cy="203041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292" y="4191000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944982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070" y="4958233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778" y="4767074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667" y="3884022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290" y="5067091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352" y="3962400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4794949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962400"/>
              <a:ext cx="703778" cy="8473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968690"/>
              <a:ext cx="703778" cy="84734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3443383" y="3377050"/>
            <a:ext cx="3429000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0" y="518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10/10 of the cubes are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GREEN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, so the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whole 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group is green.</a:t>
            </a:r>
          </a:p>
        </p:txBody>
      </p:sp>
    </p:spTree>
    <p:extLst>
      <p:ext uri="{BB962C8B-B14F-4D97-AF65-F5344CB8AC3E}">
        <p14:creationId xmlns:p14="http://schemas.microsoft.com/office/powerpoint/2010/main" val="4783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0210" y="1828800"/>
            <a:ext cx="697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 on a Number Line</a:t>
            </a:r>
            <a:endParaRPr lang="en-US" sz="36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92614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can also think about fractions as numbers on a number line that are             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in between 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the whole numbers (1, 2, 3…).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82978" y="4522365"/>
            <a:ext cx="7772400" cy="1040235"/>
            <a:chOff x="1182978" y="4116540"/>
            <a:chExt cx="7772400" cy="10402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978" y="4116540"/>
              <a:ext cx="7772400" cy="29609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876800" y="4556028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09800" y="45720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KG Miss Kindergarten" panose="02000000000000000000" pitchFamily="2" charset="0"/>
                </a:rPr>
                <a:t>0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971801" y="4495800"/>
              <a:ext cx="1537716" cy="500234"/>
              <a:chOff x="2971801" y="4495800"/>
              <a:chExt cx="1537716" cy="500234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2848356" y="4630274"/>
                <a:ext cx="489205" cy="242316"/>
              </a:xfrm>
              <a:prstGeom prst="rightArrow">
                <a:avLst/>
              </a:prstGeom>
              <a:solidFill>
                <a:srgbClr val="F141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16200000">
                <a:off x="4143756" y="4619245"/>
                <a:ext cx="489205" cy="242316"/>
              </a:xfrm>
              <a:prstGeom prst="rightArrow">
                <a:avLst/>
              </a:prstGeom>
              <a:solidFill>
                <a:srgbClr val="F141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6200000">
                <a:off x="3520439" y="4619245"/>
                <a:ext cx="489205" cy="242316"/>
              </a:xfrm>
              <a:prstGeom prst="rightArrow">
                <a:avLst/>
              </a:prstGeom>
              <a:solidFill>
                <a:srgbClr val="F141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25084" y="4495800"/>
              <a:ext cx="1537716" cy="500234"/>
              <a:chOff x="2971801" y="4495800"/>
              <a:chExt cx="1537716" cy="500234"/>
            </a:xfrm>
          </p:grpSpPr>
          <p:sp>
            <p:nvSpPr>
              <p:cNvPr id="36" name="Right Arrow 35"/>
              <p:cNvSpPr/>
              <p:nvPr/>
            </p:nvSpPr>
            <p:spPr>
              <a:xfrm rot="16200000">
                <a:off x="2848356" y="4630274"/>
                <a:ext cx="489205" cy="242316"/>
              </a:xfrm>
              <a:prstGeom prst="rightArrow">
                <a:avLst/>
              </a:prstGeom>
              <a:solidFill>
                <a:srgbClr val="F141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16200000">
                <a:off x="4143756" y="4619245"/>
                <a:ext cx="489205" cy="242316"/>
              </a:xfrm>
              <a:prstGeom prst="rightArrow">
                <a:avLst/>
              </a:prstGeom>
              <a:solidFill>
                <a:srgbClr val="F141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16200000">
                <a:off x="3520439" y="4619245"/>
                <a:ext cx="489205" cy="242316"/>
              </a:xfrm>
              <a:prstGeom prst="rightArrow">
                <a:avLst/>
              </a:prstGeom>
              <a:solidFill>
                <a:srgbClr val="F1419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543800" y="4499716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2</a:t>
              </a:r>
              <a:endParaRPr lang="en-US" sz="3200" dirty="0" smtClean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5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0210" y="1828800"/>
            <a:ext cx="697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 on a Number Line</a:t>
            </a:r>
            <a:endParaRPr lang="en-US" sz="36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4384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When using a number line we think of the space between two numbers as </a:t>
            </a:r>
            <a:r>
              <a:rPr lang="en-US" sz="19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one whole part </a:t>
            </a:r>
            <a:r>
              <a:rPr lang="en-US" sz="19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divided into smaller equal parts.</a:t>
            </a:r>
          </a:p>
          <a:p>
            <a:pPr algn="ctr"/>
            <a:r>
              <a:rPr lang="en-US" sz="19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In this example the space between 1 and 2 is divided into </a:t>
            </a:r>
            <a:r>
              <a:rPr lang="en-US" sz="19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four</a:t>
            </a:r>
            <a:r>
              <a:rPr lang="en-US" sz="19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</a:t>
            </a:r>
            <a:r>
              <a:rPr lang="en-US" sz="19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equal parts so the fractions look like this in between those numbers:</a:t>
            </a:r>
            <a:endParaRPr lang="en-US" sz="1900" dirty="0"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2978" y="4343400"/>
            <a:ext cx="7772400" cy="1892441"/>
            <a:chOff x="1182978" y="4343400"/>
            <a:chExt cx="7772400" cy="1892441"/>
          </a:xfrm>
        </p:grpSpPr>
        <p:grpSp>
          <p:nvGrpSpPr>
            <p:cNvPr id="40" name="Group 39"/>
            <p:cNvGrpSpPr/>
            <p:nvPr/>
          </p:nvGrpSpPr>
          <p:grpSpPr>
            <a:xfrm>
              <a:off x="1182978" y="4343400"/>
              <a:ext cx="7772400" cy="1458218"/>
              <a:chOff x="1182978" y="4116540"/>
              <a:chExt cx="7772400" cy="145821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978" y="4116540"/>
                <a:ext cx="7772400" cy="296091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495800" y="449754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omic Sans MS" panose="030F0702030302020204" pitchFamily="66" charset="0"/>
                  </a:rPr>
                  <a:t>1</a:t>
                </a:r>
              </a:p>
              <a:p>
                <a:pPr algn="ctr"/>
                <a:r>
                  <a:rPr lang="en-US" sz="3200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dirty="0" smtClean="0">
                    <a:latin typeface="Comic Sans MS" panose="030F0702030302020204" pitchFamily="66" charset="0"/>
                  </a:rPr>
                  <a:t>4/4</a:t>
                </a:r>
                <a:r>
                  <a:rPr lang="en-US" sz="3200" dirty="0">
                    <a:latin typeface="Comic Sans MS" panose="030F0702030302020204" pitchFamily="66" charset="0"/>
                  </a:rPr>
                  <a:t>)</a:t>
                </a:r>
                <a:endParaRPr lang="en-US" sz="3200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09800" y="4497540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KG Miss Kindergarten" panose="02000000000000000000" pitchFamily="2" charset="0"/>
                  </a:rPr>
                  <a:t>0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971801" y="4495800"/>
                <a:ext cx="1537716" cy="500234"/>
                <a:chOff x="2971801" y="4495800"/>
                <a:chExt cx="1537716" cy="500234"/>
              </a:xfrm>
            </p:grpSpPr>
            <p:sp>
              <p:nvSpPr>
                <p:cNvPr id="7" name="Right Arrow 6"/>
                <p:cNvSpPr/>
                <p:nvPr/>
              </p:nvSpPr>
              <p:spPr>
                <a:xfrm rot="16200000">
                  <a:off x="2848356" y="4630274"/>
                  <a:ext cx="489205" cy="242316"/>
                </a:xfrm>
                <a:prstGeom prst="rightArrow">
                  <a:avLst/>
                </a:prstGeom>
                <a:solidFill>
                  <a:srgbClr val="F1419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Arrow 32"/>
                <p:cNvSpPr/>
                <p:nvPr/>
              </p:nvSpPr>
              <p:spPr>
                <a:xfrm rot="16200000">
                  <a:off x="4143756" y="4619245"/>
                  <a:ext cx="489205" cy="242316"/>
                </a:xfrm>
                <a:prstGeom prst="rightArrow">
                  <a:avLst/>
                </a:prstGeom>
                <a:solidFill>
                  <a:srgbClr val="F1419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Arrow 33"/>
                <p:cNvSpPr/>
                <p:nvPr/>
              </p:nvSpPr>
              <p:spPr>
                <a:xfrm rot="16200000">
                  <a:off x="3520439" y="4619245"/>
                  <a:ext cx="489205" cy="242316"/>
                </a:xfrm>
                <a:prstGeom prst="rightArrow">
                  <a:avLst/>
                </a:prstGeom>
                <a:solidFill>
                  <a:srgbClr val="F1419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2874325" y="5257800"/>
              <a:ext cx="409133" cy="978041"/>
              <a:chOff x="2874325" y="5399889"/>
              <a:chExt cx="409133" cy="9780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902458" y="539988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74325" y="585471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omic Sans MS" panose="030F0702030302020204" pitchFamily="66" charset="0"/>
                  </a:rPr>
                  <a:t>4</a:t>
                </a:r>
                <a:endParaRPr lang="en-US" sz="2800" dirty="0" smtClean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191000" y="5257800"/>
              <a:ext cx="409133" cy="978041"/>
              <a:chOff x="2874325" y="5399889"/>
              <a:chExt cx="409133" cy="97804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902458" y="539988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Comic Sans MS" panose="030F0702030302020204" pitchFamily="66" charset="0"/>
                  </a:rPr>
                  <a:t>3</a:t>
                </a:r>
                <a:endParaRPr lang="en-US" sz="2800" u="sng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74325" y="585471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omic Sans MS" panose="030F0702030302020204" pitchFamily="66" charset="0"/>
                  </a:rPr>
                  <a:t>4</a:t>
                </a:r>
                <a:endParaRPr lang="en-US" sz="2800" dirty="0" smtClean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3267" y="5257800"/>
              <a:ext cx="409133" cy="978041"/>
              <a:chOff x="2874325" y="5399889"/>
              <a:chExt cx="409133" cy="97804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902458" y="5399889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Comic Sans MS" panose="030F0702030302020204" pitchFamily="66" charset="0"/>
                  </a:rPr>
                  <a:t>2</a:t>
                </a:r>
                <a:endParaRPr lang="en-US" sz="2800" u="sng" dirty="0" smtClean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874325" y="585471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omic Sans MS" panose="030F0702030302020204" pitchFamily="66" charset="0"/>
                  </a:rPr>
                  <a:t>4</a:t>
                </a:r>
                <a:endParaRPr lang="en-US" sz="2800" dirty="0" smtClean="0"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37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707572"/>
            <a:ext cx="425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685871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When we talk about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 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are talking about any number of the equal parts of the whole.</a:t>
            </a:r>
          </a:p>
          <a:p>
            <a:pPr algn="ctr"/>
            <a:endParaRPr lang="en-US" sz="1800" dirty="0" smtClean="0">
              <a:solidFill>
                <a:srgbClr val="CC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We might only talk about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One 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equal part.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Look at the colored parts of these examples: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4" y="4309106"/>
            <a:ext cx="1609346" cy="1609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82578"/>
            <a:ext cx="1877597" cy="118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64353"/>
            <a:ext cx="1498852" cy="14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707572"/>
            <a:ext cx="425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65807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We also might talk about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more than one 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of the equal parts.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Look at the colored parts of these examples. 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Discuss how many equal parts are shaded in each 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89" y="4270243"/>
            <a:ext cx="1597157" cy="159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51518"/>
            <a:ext cx="2080081" cy="1315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87021"/>
            <a:ext cx="1504179" cy="15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707572"/>
            <a:ext cx="425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When we write the numbers to show a fraction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put the </a:t>
            </a:r>
            <a:r>
              <a:rPr lang="en-US" sz="1800" u="sng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number of Equal Parts</a:t>
            </a:r>
            <a:endParaRPr lang="en-US" sz="1800" u="sng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  <a:p>
            <a:pPr algn="ctr"/>
            <a:r>
              <a:rPr lang="en-US" sz="1800" u="sng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in the </a:t>
            </a:r>
            <a:r>
              <a:rPr lang="en-US" sz="1800" u="sng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whole</a:t>
            </a:r>
            <a:r>
              <a:rPr lang="en-US" sz="1800" u="sng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on the </a:t>
            </a:r>
            <a:r>
              <a:rPr lang="en-US" sz="1800" u="sng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BOTTOM</a:t>
            </a:r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19800" y="3935748"/>
            <a:ext cx="1635258" cy="1703052"/>
            <a:chOff x="6019800" y="3935748"/>
            <a:chExt cx="1635258" cy="17030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935748"/>
              <a:ext cx="1054610" cy="17030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410" y="5091583"/>
              <a:ext cx="580648" cy="36776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876800" y="41148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=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3791650"/>
            <a:ext cx="2286000" cy="2304350"/>
            <a:chOff x="2286000" y="3791650"/>
            <a:chExt cx="2286000" cy="2304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791650"/>
              <a:ext cx="1931239" cy="19312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90800" y="4350603"/>
              <a:ext cx="46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AdLib BT" panose="04040805040B02020603" pitchFamily="82" charset="0"/>
                </a:rPr>
                <a:t>1</a:t>
              </a:r>
              <a:endParaRPr lang="en-US" sz="4800" dirty="0">
                <a:latin typeface="AdLib BT" panose="04040805040B02020603" pitchFamily="8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22451" y="3886200"/>
              <a:ext cx="46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dLib BT" panose="04040805040B02020603" pitchFamily="82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3654" y="4807803"/>
              <a:ext cx="46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dLib BT" panose="04040805040B02020603" pitchFamily="82" charset="0"/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0" y="569589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dLib BT" panose="04040805040B02020603" pitchFamily="82" charset="0"/>
                </a:rPr>
                <a:t>3 equal parts</a:t>
              </a:r>
              <a:endParaRPr lang="en-US" dirty="0">
                <a:latin typeface="AdLib BT" panose="04040805040B02020603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0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707572"/>
            <a:ext cx="425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The bottom number is called the </a:t>
            </a:r>
            <a:r>
              <a:rPr lang="en-US" sz="1800" u="sng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denominator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endParaRPr lang="en-US" sz="1800" u="sng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62400" y="3384204"/>
            <a:ext cx="2244858" cy="2410939"/>
            <a:chOff x="6019800" y="3935748"/>
            <a:chExt cx="1635258" cy="17030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935748"/>
              <a:ext cx="1054610" cy="17030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410" y="5091583"/>
              <a:ext cx="580648" cy="36776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096000" y="505923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Lib BT" panose="04040805040B02020603" pitchFamily="82" charset="0"/>
              </a:rPr>
              <a:t>Denominator</a:t>
            </a:r>
            <a:endParaRPr lang="en-US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707572"/>
            <a:ext cx="425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put the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Number of parts</a:t>
            </a:r>
            <a:endParaRPr lang="en-US" sz="1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that we are wanting 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Represent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on the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TOP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0" y="3581400"/>
            <a:ext cx="2286000" cy="2362200"/>
            <a:chOff x="2286000" y="3791650"/>
            <a:chExt cx="2286000" cy="2362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791650"/>
              <a:ext cx="1931239" cy="19312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90800" y="4350603"/>
              <a:ext cx="46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AdLib BT" panose="04040805040B02020603" pitchFamily="82" charset="0"/>
                </a:rPr>
                <a:t>1</a:t>
              </a:r>
              <a:endParaRPr lang="en-US" sz="4800" dirty="0">
                <a:latin typeface="AdLib BT" panose="04040805040B02020603" pitchFamily="8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22451" y="3886200"/>
              <a:ext cx="46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dLib BT" panose="04040805040B02020603" pitchFamily="82" charset="0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3654" y="4807803"/>
              <a:ext cx="46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dLib BT" panose="04040805040B02020603" pitchFamily="82" charset="0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575374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dLib BT" panose="04040805040B02020603" pitchFamily="82" charset="0"/>
                </a:rPr>
                <a:t>1 part shaded</a:t>
              </a:r>
              <a:endParaRPr lang="en-US" dirty="0">
                <a:latin typeface="AdLib BT" panose="04040805040B02020603" pitchFamily="8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7348" y="3773971"/>
            <a:ext cx="1141652" cy="1703052"/>
            <a:chOff x="6097348" y="3773971"/>
            <a:chExt cx="1141652" cy="17030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810000"/>
              <a:ext cx="762000" cy="4826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348" y="3773971"/>
              <a:ext cx="1054610" cy="170305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876800" y="40386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Bernard MT Condensed" panose="020508060609050204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609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707572"/>
            <a:ext cx="425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The top number is called the </a:t>
            </a:r>
            <a:r>
              <a:rPr lang="en-US" sz="1800" u="sng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numerator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endParaRPr lang="en-US" sz="1800" u="sng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6593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Lib BT" panose="04040805040B02020603" pitchFamily="82" charset="0"/>
              </a:rPr>
              <a:t>Numerator</a:t>
            </a:r>
            <a:endParaRPr lang="en-US" dirty="0">
              <a:latin typeface="AdLib BT" panose="04040805040B02020603" pitchFamily="8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99902" y="3420027"/>
            <a:ext cx="1447753" cy="2410939"/>
            <a:chOff x="2895600" y="3402347"/>
            <a:chExt cx="1447753" cy="24109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402347"/>
              <a:ext cx="1447753" cy="24109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447" y="3581400"/>
              <a:ext cx="797105" cy="520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To learn about fractions first you need to understand that they are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parts of a whole.</a:t>
            </a:r>
          </a:p>
          <a:p>
            <a:pPr algn="ctr"/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There are many different ways a whole can be divided into equal parts. </a:t>
            </a:r>
          </a:p>
          <a:p>
            <a:pPr algn="ctr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Take a look at the shapes as they appear . Notice all of them are divided into parts that are the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same size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232616"/>
            <a:ext cx="1359830" cy="863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00" y="5486400"/>
            <a:ext cx="990601" cy="92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17" y="4395457"/>
            <a:ext cx="978767" cy="938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73879"/>
            <a:ext cx="990600" cy="936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88913"/>
            <a:ext cx="914400" cy="868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79898"/>
            <a:ext cx="1219200" cy="8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Let’s practice by looking at some pictures and naming the fraction they represent.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for this shape?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21" y="3743939"/>
            <a:ext cx="2072488" cy="20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2819400"/>
            <a:ext cx="7086600" cy="3186246"/>
            <a:chOff x="1524000" y="2819400"/>
            <a:chExt cx="7086600" cy="31862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2819400"/>
              <a:ext cx="2072488" cy="20724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5105400"/>
              <a:ext cx="70866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The fraction would be </a:t>
              </a:r>
              <a:r>
                <a:rPr lang="en-US" sz="2400" dirty="0" smtClean="0">
                  <a:latin typeface="AdLib BT" panose="04040805040B02020603" pitchFamily="82" charset="0"/>
                </a:rPr>
                <a:t>1/4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because </a:t>
              </a:r>
              <a:r>
                <a:rPr lang="en-US" sz="1800" dirty="0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One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part is shaded</a:t>
              </a:r>
            </a:p>
            <a:p>
              <a:pPr algn="ctr"/>
              <a:endParaRPr lang="en-US" sz="1050" dirty="0">
                <a:solidFill>
                  <a:srgbClr val="CC00FF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out of </a:t>
              </a:r>
              <a:r>
                <a:rPr lang="en-US" sz="1800" dirty="0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Four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equal parts.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5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Here is another one.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for this shape?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34" y="3434813"/>
            <a:ext cx="2744731" cy="23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2743200"/>
            <a:ext cx="7620000" cy="3186246"/>
            <a:chOff x="1295400" y="2743200"/>
            <a:chExt cx="7620000" cy="3186246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5029200"/>
              <a:ext cx="76200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The fraction would be </a:t>
              </a:r>
              <a:r>
                <a:rPr lang="en-US" sz="2400" dirty="0" smtClean="0">
                  <a:latin typeface="AdLib BT" panose="04040805040B02020603" pitchFamily="82" charset="0"/>
                </a:rPr>
                <a:t>2/6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because </a:t>
              </a:r>
              <a:r>
                <a:rPr lang="en-US" sz="1800" dirty="0" err="1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TWo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parts are shaded</a:t>
              </a:r>
            </a:p>
            <a:p>
              <a:pPr algn="ctr"/>
              <a:endParaRPr lang="en-US" sz="1050" dirty="0">
                <a:solidFill>
                  <a:srgbClr val="CC00FF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out of </a:t>
              </a:r>
              <a:r>
                <a:rPr lang="en-US" sz="1800" dirty="0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six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equal parts.     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50" y="2743200"/>
              <a:ext cx="2481250" cy="2152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Here is another one using a group.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of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GREEN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cubes in this group?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76600" y="3810000"/>
            <a:ext cx="3604276" cy="1889167"/>
            <a:chOff x="3100233" y="3924119"/>
            <a:chExt cx="2842276" cy="15352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130" y="3972266"/>
              <a:ext cx="542551" cy="6532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565" y="3972267"/>
              <a:ext cx="542550" cy="6532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083" y="4806112"/>
              <a:ext cx="542551" cy="6532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33" y="4625497"/>
              <a:ext cx="542551" cy="65323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025" y="3924119"/>
              <a:ext cx="542550" cy="6532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115" y="4652825"/>
              <a:ext cx="542550" cy="6532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959" y="4479497"/>
              <a:ext cx="542550" cy="653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6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2819400"/>
            <a:ext cx="7620000" cy="2872264"/>
            <a:chOff x="1295400" y="2819400"/>
            <a:chExt cx="7620000" cy="2872264"/>
          </a:xfrm>
        </p:grpSpPr>
        <p:sp>
          <p:nvSpPr>
            <p:cNvPr id="19" name="TextBox 18"/>
            <p:cNvSpPr txBox="1"/>
            <p:nvPr/>
          </p:nvSpPr>
          <p:spPr>
            <a:xfrm>
              <a:off x="1295400" y="4953000"/>
              <a:ext cx="7620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The fraction would be </a:t>
              </a:r>
              <a:r>
                <a:rPr lang="en-US" sz="2400" dirty="0" smtClean="0">
                  <a:latin typeface="AdLib BT" panose="04040805040B02020603" pitchFamily="82" charset="0"/>
                </a:rPr>
                <a:t>3/7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because </a:t>
              </a:r>
              <a:r>
                <a:rPr lang="en-US" sz="1800" dirty="0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Three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out of the   </a:t>
              </a:r>
              <a:r>
                <a:rPr lang="en-US" sz="1800" dirty="0" err="1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sEVEN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cubes are </a:t>
              </a:r>
              <a:r>
                <a:rPr lang="en-US" sz="18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GREEN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.     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276600" y="2819400"/>
              <a:ext cx="3604276" cy="1889167"/>
              <a:chOff x="3100233" y="3924119"/>
              <a:chExt cx="2842276" cy="1535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130" y="3972266"/>
                <a:ext cx="542551" cy="65323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565" y="3972267"/>
                <a:ext cx="542550" cy="65323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083" y="4806112"/>
                <a:ext cx="542551" cy="6532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0233" y="4625497"/>
                <a:ext cx="542551" cy="65323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025" y="3924119"/>
                <a:ext cx="542550" cy="65323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115" y="4652825"/>
                <a:ext cx="542550" cy="65323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9959" y="4479497"/>
                <a:ext cx="542550" cy="6532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0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Here is another one using the same group.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of 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PINK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cubes in this group?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76600" y="3810000"/>
            <a:ext cx="3604276" cy="1889167"/>
            <a:chOff x="3100233" y="3924119"/>
            <a:chExt cx="2842276" cy="15352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130" y="3972266"/>
              <a:ext cx="542551" cy="6532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565" y="3972267"/>
              <a:ext cx="542550" cy="6532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083" y="4806112"/>
              <a:ext cx="542551" cy="6532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233" y="4625497"/>
              <a:ext cx="542551" cy="65323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025" y="3924119"/>
              <a:ext cx="542550" cy="6532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115" y="4652825"/>
              <a:ext cx="542550" cy="6532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959" y="4479497"/>
              <a:ext cx="542550" cy="653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7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95400" y="2819400"/>
            <a:ext cx="7620000" cy="2872264"/>
            <a:chOff x="1295400" y="2819400"/>
            <a:chExt cx="7620000" cy="2872264"/>
          </a:xfrm>
        </p:grpSpPr>
        <p:sp>
          <p:nvSpPr>
            <p:cNvPr id="19" name="TextBox 18"/>
            <p:cNvSpPr txBox="1"/>
            <p:nvPr/>
          </p:nvSpPr>
          <p:spPr>
            <a:xfrm>
              <a:off x="1295400" y="4953000"/>
              <a:ext cx="7620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The fraction would be </a:t>
              </a:r>
              <a:r>
                <a:rPr lang="en-US" sz="2400" dirty="0">
                  <a:latin typeface="AdLib BT" panose="04040805040B02020603" pitchFamily="82" charset="0"/>
                </a:rPr>
                <a:t>4</a:t>
              </a:r>
              <a:r>
                <a:rPr lang="en-US" sz="2400" dirty="0" smtClean="0">
                  <a:latin typeface="AdLib BT" panose="04040805040B02020603" pitchFamily="82" charset="0"/>
                </a:rPr>
                <a:t>/7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because </a:t>
              </a:r>
              <a:r>
                <a:rPr lang="en-US" sz="1800" dirty="0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Four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out of the     </a:t>
              </a:r>
              <a:r>
                <a:rPr lang="en-US" sz="1800" dirty="0" err="1" smtClean="0">
                  <a:ln w="19050">
                    <a:solidFill>
                      <a:srgbClr val="00B0F0"/>
                    </a:solidFill>
                  </a:ln>
                  <a:solidFill>
                    <a:srgbClr val="7030A0"/>
                  </a:solidFill>
                  <a:latin typeface="Java Kick BTN" panose="020B0604060407040B01" pitchFamily="34" charset="0"/>
                </a:rPr>
                <a:t>sEVEN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 cubes are </a:t>
              </a:r>
              <a:r>
                <a:rPr lang="en-US" sz="1800" dirty="0" smtClean="0">
                  <a:solidFill>
                    <a:srgbClr val="F1419D"/>
                  </a:solidFill>
                  <a:latin typeface="Arial Black" panose="020B0A04020102020204" pitchFamily="34" charset="0"/>
                </a:rPr>
                <a:t>PINK</a:t>
              </a:r>
              <a:r>
                <a:rPr lang="en-US" sz="1800" dirty="0" smtClean="0">
                  <a:solidFill>
                    <a:srgbClr val="CC00FF"/>
                  </a:solidFill>
                  <a:latin typeface="Arial Black" panose="020B0A04020102020204" pitchFamily="34" charset="0"/>
                </a:rPr>
                <a:t>.     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276600" y="2819400"/>
              <a:ext cx="3604276" cy="1889167"/>
              <a:chOff x="3100233" y="3924119"/>
              <a:chExt cx="2842276" cy="153522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130" y="3972266"/>
                <a:ext cx="542551" cy="65323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565" y="3972267"/>
                <a:ext cx="542550" cy="65323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083" y="4806112"/>
                <a:ext cx="542551" cy="6532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0233" y="4625497"/>
                <a:ext cx="542551" cy="65323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025" y="3924119"/>
                <a:ext cx="542550" cy="65323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115" y="4652825"/>
                <a:ext cx="542550" cy="65323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9959" y="4479497"/>
                <a:ext cx="542550" cy="6532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26670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Here is another one using a number line.</a:t>
            </a:r>
          </a:p>
          <a:p>
            <a:pPr algn="ctr"/>
            <a:r>
              <a:rPr lang="en-US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r>
              <a:rPr lang="en-US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in between the two numbers? </a:t>
            </a:r>
          </a:p>
          <a:p>
            <a:pPr algn="ctr"/>
            <a:r>
              <a:rPr lang="en-US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(Hint: Count how many parts the space is </a:t>
            </a:r>
          </a:p>
          <a:p>
            <a:pPr algn="ctr"/>
            <a:r>
              <a:rPr lang="en-US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divided into.)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2283" y="4544818"/>
            <a:ext cx="5944917" cy="1246382"/>
            <a:chOff x="1979883" y="4371372"/>
            <a:chExt cx="5944917" cy="1246382"/>
          </a:xfrm>
        </p:grpSpPr>
        <p:grpSp>
          <p:nvGrpSpPr>
            <p:cNvPr id="15" name="Group 14"/>
            <p:cNvGrpSpPr/>
            <p:nvPr/>
          </p:nvGrpSpPr>
          <p:grpSpPr>
            <a:xfrm>
              <a:off x="1979883" y="4371372"/>
              <a:ext cx="5944917" cy="1246382"/>
              <a:chOff x="909566" y="2944618"/>
              <a:chExt cx="5944917" cy="12463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66800" y="3390894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KG Miss Kindergarten" panose="02000000000000000000" pitchFamily="2" charset="0"/>
                  </a:rPr>
                  <a:t>0</a:t>
                </a:r>
              </a:p>
            </p:txBody>
          </p:sp>
          <p:pic>
            <p:nvPicPr>
              <p:cNvPr id="17" name="Picture 2" descr="E:\Users\Cathy.DESKTOP-HHOG9KH\Dropbox\Clip Art\Math\number lines 2\num.ln.11.dashes.arrows.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566" y="2944618"/>
                <a:ext cx="5944917" cy="226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3200400" y="3390894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06457" y="3467895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91000" y="3390894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733468" y="3375562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667000" y="4800600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00400" y="4800600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33800" y="4800600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74765" y="4817648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3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28558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The space is divided into </a:t>
            </a:r>
            <a:r>
              <a:rPr lang="en-US" sz="2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8 </a:t>
            </a:r>
            <a:r>
              <a:rPr lang="en-US" sz="2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equal parts.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8483" y="4212961"/>
            <a:ext cx="5944917" cy="1092607"/>
            <a:chOff x="2208483" y="4212961"/>
            <a:chExt cx="5944917" cy="1092607"/>
          </a:xfrm>
        </p:grpSpPr>
        <p:sp>
          <p:nvSpPr>
            <p:cNvPr id="24" name="TextBox 23"/>
            <p:cNvSpPr txBox="1"/>
            <p:nvPr/>
          </p:nvSpPr>
          <p:spPr>
            <a:xfrm>
              <a:off x="2365717" y="4659237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KG Miss Kindergarten" panose="02000000000000000000" pitchFamily="2" charset="0"/>
                </a:rPr>
                <a:t>0</a:t>
              </a:r>
            </a:p>
          </p:txBody>
        </p:sp>
        <p:pic>
          <p:nvPicPr>
            <p:cNvPr id="25" name="Picture 2" descr="E:\Users\Cathy.DESKTOP-HHOG9KH\Dropbox\Clip Art\Math\number lines 2\num.ln.11.dashes.arrows.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483" y="4212961"/>
              <a:ext cx="5944917" cy="226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172200" y="4648200"/>
              <a:ext cx="1114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omic Sans MS" panose="030F0702030302020204" pitchFamily="66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74325" y="4648200"/>
            <a:ext cx="409133" cy="978041"/>
            <a:chOff x="2874325" y="4648200"/>
            <a:chExt cx="409133" cy="978041"/>
          </a:xfrm>
        </p:grpSpPr>
        <p:sp>
          <p:nvSpPr>
            <p:cNvPr id="30" name="TextBox 29"/>
            <p:cNvSpPr txBox="1"/>
            <p:nvPr/>
          </p:nvSpPr>
          <p:spPr>
            <a:xfrm>
              <a:off x="2902458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74325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9800" y="4648200"/>
            <a:ext cx="409133" cy="978041"/>
            <a:chOff x="6019800" y="4648200"/>
            <a:chExt cx="409133" cy="978041"/>
          </a:xfrm>
        </p:grpSpPr>
        <p:sp>
          <p:nvSpPr>
            <p:cNvPr id="32" name="TextBox 31"/>
            <p:cNvSpPr txBox="1"/>
            <p:nvPr/>
          </p:nvSpPr>
          <p:spPr>
            <a:xfrm>
              <a:off x="6047933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omic Sans MS" panose="030F0702030302020204" pitchFamily="66" charset="0"/>
                </a:rPr>
                <a:t>7</a:t>
              </a:r>
              <a:endParaRPr lang="en-US" sz="2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9800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00867" y="4648200"/>
            <a:ext cx="409133" cy="978041"/>
            <a:chOff x="3400867" y="4648200"/>
            <a:chExt cx="409133" cy="978041"/>
          </a:xfrm>
        </p:grpSpPr>
        <p:sp>
          <p:nvSpPr>
            <p:cNvPr id="34" name="TextBox 33"/>
            <p:cNvSpPr txBox="1"/>
            <p:nvPr/>
          </p:nvSpPr>
          <p:spPr>
            <a:xfrm>
              <a:off x="3429000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00867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58267" y="4648200"/>
            <a:ext cx="409133" cy="978041"/>
            <a:chOff x="5458267" y="4648200"/>
            <a:chExt cx="409133" cy="978041"/>
          </a:xfrm>
        </p:grpSpPr>
        <p:sp>
          <p:nvSpPr>
            <p:cNvPr id="40" name="TextBox 39"/>
            <p:cNvSpPr txBox="1"/>
            <p:nvPr/>
          </p:nvSpPr>
          <p:spPr>
            <a:xfrm>
              <a:off x="5486400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omic Sans MS" panose="030F0702030302020204" pitchFamily="66" charset="0"/>
                </a:rPr>
                <a:t>6</a:t>
              </a:r>
              <a:endParaRPr lang="en-US" sz="2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58267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3000" y="4648200"/>
            <a:ext cx="409133" cy="978041"/>
            <a:chOff x="4953000" y="4648200"/>
            <a:chExt cx="409133" cy="978041"/>
          </a:xfrm>
        </p:grpSpPr>
        <p:sp>
          <p:nvSpPr>
            <p:cNvPr id="47" name="TextBox 46"/>
            <p:cNvSpPr txBox="1"/>
            <p:nvPr/>
          </p:nvSpPr>
          <p:spPr>
            <a:xfrm>
              <a:off x="4981133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omic Sans MS" panose="030F0702030302020204" pitchFamily="66" charset="0"/>
                </a:rPr>
                <a:t>5</a:t>
              </a:r>
              <a:endParaRPr lang="en-US" sz="2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53000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67667" y="4648200"/>
            <a:ext cx="409133" cy="978041"/>
            <a:chOff x="4467667" y="4648200"/>
            <a:chExt cx="409133" cy="978041"/>
          </a:xfrm>
        </p:grpSpPr>
        <p:sp>
          <p:nvSpPr>
            <p:cNvPr id="49" name="TextBox 48"/>
            <p:cNvSpPr txBox="1"/>
            <p:nvPr/>
          </p:nvSpPr>
          <p:spPr>
            <a:xfrm>
              <a:off x="4495800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omic Sans MS" panose="030F0702030302020204" pitchFamily="66" charset="0"/>
                </a:rPr>
                <a:t>4</a:t>
              </a:r>
              <a:endParaRPr lang="en-US" sz="2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67667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4267" y="4648200"/>
            <a:ext cx="409133" cy="978041"/>
            <a:chOff x="3934267" y="4648200"/>
            <a:chExt cx="409133" cy="978041"/>
          </a:xfrm>
        </p:grpSpPr>
        <p:sp>
          <p:nvSpPr>
            <p:cNvPr id="51" name="TextBox 50"/>
            <p:cNvSpPr txBox="1"/>
            <p:nvPr/>
          </p:nvSpPr>
          <p:spPr>
            <a:xfrm>
              <a:off x="3962400" y="4648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omic Sans MS" panose="030F0702030302020204" pitchFamily="66" charset="0"/>
                </a:rPr>
                <a:t>3</a:t>
              </a:r>
              <a:endParaRPr lang="en-US" sz="28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4267" y="5103021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48400" y="5105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(8/8)</a:t>
            </a:r>
          </a:p>
        </p:txBody>
      </p:sp>
    </p:spTree>
    <p:extLst>
      <p:ext uri="{BB962C8B-B14F-4D97-AF65-F5344CB8AC3E}">
        <p14:creationId xmlns:p14="http://schemas.microsoft.com/office/powerpoint/2010/main" val="5783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Look at the following shapes as they appear.  </a:t>
            </a:r>
          </a:p>
          <a:p>
            <a:pPr algn="ctr"/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Tell whether or not they are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 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and discuss why.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04" y="3481199"/>
            <a:ext cx="1352696" cy="12850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391400" y="3581400"/>
            <a:ext cx="1276496" cy="1219200"/>
            <a:chOff x="3561806" y="3962400"/>
            <a:chExt cx="1276496" cy="1219200"/>
          </a:xfrm>
        </p:grpSpPr>
        <p:sp>
          <p:nvSpPr>
            <p:cNvPr id="7" name="Oval 6"/>
            <p:cNvSpPr/>
            <p:nvPr/>
          </p:nvSpPr>
          <p:spPr>
            <a:xfrm>
              <a:off x="3561806" y="3962400"/>
              <a:ext cx="1276496" cy="1219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86200" y="4038600"/>
              <a:ext cx="8382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4648200" y="48768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78680" y="4897483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05160" y="4844417"/>
            <a:ext cx="1462040" cy="1099183"/>
            <a:chOff x="3581400" y="4615817"/>
            <a:chExt cx="1462040" cy="1099183"/>
          </a:xfrm>
        </p:grpSpPr>
        <p:sp>
          <p:nvSpPr>
            <p:cNvPr id="30" name="Rectangle 29"/>
            <p:cNvSpPr/>
            <p:nvPr/>
          </p:nvSpPr>
          <p:spPr>
            <a:xfrm>
              <a:off x="3581400" y="4615817"/>
              <a:ext cx="1462040" cy="1099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886200" y="4615817"/>
              <a:ext cx="0" cy="10991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43400" y="4615817"/>
              <a:ext cx="0" cy="10991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49" y="5025669"/>
            <a:ext cx="1728997" cy="10703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1362223" cy="12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Think you’ve got it?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Now practice these with your class.</a:t>
            </a:r>
          </a:p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for the shaded parts of this shape?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77341"/>
            <a:ext cx="2436044" cy="23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Fraction</a:t>
            </a:r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 for the shaded parts of this shape?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2408301" cy="24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8907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Fraction</a:t>
            </a:r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 for the shaded parts of this shape?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3328448" cy="21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258907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Fraction</a:t>
            </a:r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 for the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GREEN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blocks in this group?</a:t>
            </a:r>
            <a:endParaRPr lang="en-US" sz="1800" dirty="0">
              <a:solidFill>
                <a:srgbClr val="CC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6146" y="3594530"/>
            <a:ext cx="4548732" cy="2218756"/>
            <a:chOff x="2676146" y="3594530"/>
            <a:chExt cx="4548732" cy="221875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4016564"/>
              <a:ext cx="688006" cy="8038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594530"/>
              <a:ext cx="688005" cy="8038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597" y="4979440"/>
              <a:ext cx="688006" cy="8038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146" y="4577524"/>
              <a:ext cx="688006" cy="80383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866" y="3996445"/>
              <a:ext cx="688005" cy="80383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662" y="4703597"/>
              <a:ext cx="688005" cy="80383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868" y="5009455"/>
              <a:ext cx="688005" cy="80383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143" y="3614648"/>
              <a:ext cx="688006" cy="8038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73" y="3996445"/>
              <a:ext cx="688005" cy="803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5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258907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Fraction</a:t>
            </a:r>
            <a:r>
              <a:rPr lang="en-US" sz="1800" dirty="0">
                <a:solidFill>
                  <a:srgbClr val="CC00FF"/>
                </a:solidFill>
                <a:latin typeface="Arial Black" panose="020B0A04020102020204" pitchFamily="34" charset="0"/>
              </a:rPr>
              <a:t> for the 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PINK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blocks in this group?</a:t>
            </a:r>
            <a:endParaRPr lang="en-US" sz="1800" dirty="0">
              <a:solidFill>
                <a:srgbClr val="CC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6146" y="3594530"/>
            <a:ext cx="4548732" cy="2218756"/>
            <a:chOff x="2676146" y="3594530"/>
            <a:chExt cx="4548732" cy="221875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4016564"/>
              <a:ext cx="688006" cy="8038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594530"/>
              <a:ext cx="688005" cy="8038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597" y="4979440"/>
              <a:ext cx="688006" cy="8038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146" y="4577524"/>
              <a:ext cx="688006" cy="80383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866" y="3996445"/>
              <a:ext cx="688005" cy="80383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662" y="4703597"/>
              <a:ext cx="688005" cy="80383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868" y="5009455"/>
              <a:ext cx="688005" cy="80383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143" y="3614648"/>
              <a:ext cx="688006" cy="8038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73" y="3996445"/>
              <a:ext cx="688005" cy="803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3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2895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24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in between the two numbers?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2283" y="4267200"/>
            <a:ext cx="5944917" cy="1246382"/>
            <a:chOff x="2132283" y="4544818"/>
            <a:chExt cx="5944917" cy="1246382"/>
          </a:xfrm>
        </p:grpSpPr>
        <p:grpSp>
          <p:nvGrpSpPr>
            <p:cNvPr id="3" name="Group 2"/>
            <p:cNvGrpSpPr/>
            <p:nvPr/>
          </p:nvGrpSpPr>
          <p:grpSpPr>
            <a:xfrm>
              <a:off x="2132283" y="4544818"/>
              <a:ext cx="5944917" cy="1246382"/>
              <a:chOff x="1979883" y="4371372"/>
              <a:chExt cx="5944917" cy="12463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79883" y="4371372"/>
                <a:ext cx="5944917" cy="1246382"/>
                <a:chOff x="909566" y="2944618"/>
                <a:chExt cx="5944917" cy="1246382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066800" y="3390894"/>
                  <a:ext cx="381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KG Miss Kindergarten" panose="02000000000000000000" pitchFamily="2" charset="0"/>
                    </a:rPr>
                    <a:t>0</a:t>
                  </a:r>
                </a:p>
              </p:txBody>
            </p:sp>
            <p:pic>
              <p:nvPicPr>
                <p:cNvPr id="17" name="Picture 2" descr="E:\Users\Cathy.DESKTOP-HHOG9KH\Dropbox\Clip Art\Math\number lines 2\num.ln.11.dashes.arrows.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9566" y="2944618"/>
                  <a:ext cx="5944917" cy="2264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3200400" y="3390894"/>
                  <a:ext cx="381000" cy="800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244883" y="3467895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191000" y="3390894"/>
                  <a:ext cx="381000" cy="800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33468" y="3375562"/>
                  <a:ext cx="381000" cy="800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2667000" y="4800600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00400" y="4800600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733800" y="4800600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774765" y="4817648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010400" y="4991094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991094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78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1930" y="1707572"/>
            <a:ext cx="6071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 Practice</a:t>
            </a:r>
            <a:endParaRPr lang="en-US" sz="48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146" y="5105400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271554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2895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What would be the</a:t>
            </a:r>
            <a:r>
              <a:rPr lang="en-US" sz="24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Fractions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in between the two numbers?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2283" y="4267200"/>
            <a:ext cx="5944917" cy="1246382"/>
            <a:chOff x="1979883" y="4371372"/>
            <a:chExt cx="5944917" cy="1246382"/>
          </a:xfrm>
        </p:grpSpPr>
        <p:grpSp>
          <p:nvGrpSpPr>
            <p:cNvPr id="15" name="Group 14"/>
            <p:cNvGrpSpPr/>
            <p:nvPr/>
          </p:nvGrpSpPr>
          <p:grpSpPr>
            <a:xfrm>
              <a:off x="1979883" y="4371372"/>
              <a:ext cx="5944917" cy="1246382"/>
              <a:chOff x="909566" y="2944618"/>
              <a:chExt cx="5944917" cy="12463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66800" y="3390894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KG Miss Kindergarten" panose="02000000000000000000" pitchFamily="2" charset="0"/>
                  </a:rPr>
                  <a:t>0</a:t>
                </a:r>
              </a:p>
            </p:txBody>
          </p:sp>
          <p:pic>
            <p:nvPicPr>
              <p:cNvPr id="17" name="Picture 2" descr="E:\Users\Cathy.DESKTOP-HHOG9KH\Dropbox\Clip Art\Math\number lines 2\num.ln.11.dashes.arrows.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566" y="2944618"/>
                <a:ext cx="5944917" cy="226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3200400" y="3390894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20883" y="3467895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91000" y="3390894"/>
                <a:ext cx="381000" cy="80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667000" y="4800600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00400" y="4800600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33800" y="4800600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74765" y="4817648"/>
              <a:ext cx="381000" cy="80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0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Shapes can be divided into</a:t>
            </a:r>
            <a:r>
              <a:rPr lang="en-US" sz="1800" dirty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any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number of equal parts.</a:t>
            </a:r>
          </a:p>
          <a:p>
            <a:pPr algn="ctr"/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For each shape that appears discuss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how many </a:t>
            </a:r>
            <a:r>
              <a:rPr lang="en-US" sz="1800" dirty="0" smtClean="0">
                <a:solidFill>
                  <a:srgbClr val="F1419D"/>
                </a:solidFill>
                <a:latin typeface="Arial Black" panose="020B0A04020102020204" pitchFamily="34" charset="0"/>
              </a:rPr>
              <a:t>equal parts you see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03" y="3801328"/>
            <a:ext cx="1652797" cy="1049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3491808"/>
            <a:ext cx="1371600" cy="1279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69" y="5029200"/>
            <a:ext cx="1195533" cy="1146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27" y="4142858"/>
            <a:ext cx="1172673" cy="1108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3514130"/>
            <a:ext cx="1336337" cy="1269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929339"/>
            <a:ext cx="1652797" cy="11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talk about a shape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two equal parts 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as being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halves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endParaRPr lang="en-US" sz="1800" dirty="0" smtClean="0">
              <a:solidFill>
                <a:srgbClr val="F1419D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0"/>
            <a:ext cx="2487854" cy="248785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81200" y="3428999"/>
            <a:ext cx="2514600" cy="2487853"/>
            <a:chOff x="1981200" y="3428999"/>
            <a:chExt cx="2514600" cy="24878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947" y="3428999"/>
              <a:ext cx="2487853" cy="248785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81200" y="4429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half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4429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half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9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talk about a shape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Three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equal parts as being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thirds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endParaRPr lang="en-US" sz="1800" dirty="0" smtClean="0">
              <a:solidFill>
                <a:srgbClr val="F1419D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36" y="3505200"/>
            <a:ext cx="2490064" cy="24900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3600" y="3505200"/>
            <a:ext cx="2490064" cy="2490064"/>
            <a:chOff x="2414949" y="3505200"/>
            <a:chExt cx="2490064" cy="2490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949" y="3505200"/>
              <a:ext cx="2490064" cy="24900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43978" y="4227012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third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9613" y="4227012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third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5105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third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9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We talk about a shape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four 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equal parts as being divided into </a:t>
            </a:r>
            <a:r>
              <a:rPr lang="en-US" sz="18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fourths</a:t>
            </a:r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</a:t>
            </a:r>
            <a:endParaRPr lang="en-US" sz="1800" dirty="0" smtClean="0">
              <a:solidFill>
                <a:srgbClr val="F1419D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0"/>
            <a:ext cx="2490064" cy="249006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57400" y="3429000"/>
            <a:ext cx="2560598" cy="2490064"/>
            <a:chOff x="2057400" y="3429000"/>
            <a:chExt cx="2560598" cy="24900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429000"/>
              <a:ext cx="2560598" cy="24900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33600" y="4038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dLib BT" panose="04040805040B02020603" pitchFamily="82" charset="0"/>
                </a:rPr>
                <a:t>fourth</a:t>
              </a:r>
              <a:endParaRPr lang="en-US" sz="2400" dirty="0">
                <a:latin typeface="AdLib BT" panose="04040805040B02020603" pitchFamily="8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3600" y="4872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dLib BT" panose="04040805040B02020603" pitchFamily="82" charset="0"/>
                </a:rPr>
                <a:t>fourth</a:t>
              </a:r>
              <a:endParaRPr lang="en-US" sz="2400" dirty="0">
                <a:latin typeface="AdLib BT" panose="04040805040B02020603" pitchFamily="8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4038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dLib BT" panose="04040805040B02020603" pitchFamily="82" charset="0"/>
                </a:rPr>
                <a:t>fourth</a:t>
              </a:r>
              <a:endParaRPr lang="en-US" sz="2400" dirty="0">
                <a:latin typeface="AdLib BT" panose="04040805040B02020603" pitchFamily="8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4876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dLib BT" panose="04040805040B02020603" pitchFamily="82" charset="0"/>
                </a:rPr>
                <a:t>fourth</a:t>
              </a:r>
              <a:endParaRPr lang="en-US" sz="2400" dirty="0">
                <a:latin typeface="AdLib BT" panose="04040805040B02020603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1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590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The rest follow a similar pattern.</a:t>
            </a:r>
            <a:endParaRPr lang="en-US" sz="1800" dirty="0" smtClean="0">
              <a:solidFill>
                <a:srgbClr val="F1419D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33600" y="3227431"/>
            <a:ext cx="1532894" cy="2248789"/>
            <a:chOff x="2133600" y="3227431"/>
            <a:chExt cx="1532894" cy="22487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227431"/>
              <a:ext cx="1532894" cy="15316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47900" y="4953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fifths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77628" y="3212917"/>
            <a:ext cx="1531623" cy="2263303"/>
            <a:chOff x="4277628" y="3212917"/>
            <a:chExt cx="1531623" cy="22633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28" y="3212917"/>
              <a:ext cx="1531623" cy="15316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19600" y="4953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sixths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2200" y="3202031"/>
            <a:ext cx="1923509" cy="2274189"/>
            <a:chOff x="6172200" y="3202031"/>
            <a:chExt cx="1923509" cy="22741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291" y="3202031"/>
              <a:ext cx="1542509" cy="15425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72200" y="4953000"/>
              <a:ext cx="19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dLib BT" panose="04040805040B02020603" pitchFamily="82" charset="0"/>
                </a:rPr>
                <a:t>sevenths</a:t>
              </a:r>
              <a:endParaRPr lang="en-US" sz="2800" dirty="0">
                <a:latin typeface="AdLib BT" panose="04040805040B02020603" pitchFamily="8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0" y="55258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C00FF"/>
                </a:solidFill>
                <a:latin typeface="Arial Black" panose="020B0A04020102020204" pitchFamily="34" charset="0"/>
              </a:rPr>
              <a:t>Etc</a:t>
            </a:r>
            <a:r>
              <a:rPr lang="en-US" sz="36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….</a:t>
            </a:r>
            <a:endParaRPr lang="en-US" sz="3600" dirty="0" smtClean="0">
              <a:solidFill>
                <a:srgbClr val="F1419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Users\Cathy.DESKTOP-HHOG9KH\Downloads\BundleWhiteDigitalTags (1)\Bundle White Digital Tags\White Centers\Bundle White Digital Tag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590" y="381000"/>
            <a:ext cx="9677401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978" y="1600200"/>
            <a:ext cx="519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Equal Parts</a:t>
            </a:r>
            <a:endParaRPr lang="en-US" sz="6000" dirty="0">
              <a:ln w="19050">
                <a:solidFill>
                  <a:srgbClr val="00B0F0"/>
                </a:solidFill>
              </a:ln>
              <a:solidFill>
                <a:srgbClr val="7030A0"/>
              </a:solidFill>
              <a:latin typeface="Java Kick BTN" panose="020B0604060407040B01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438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If we put all the fractional parts together we get the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whole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. </a:t>
            </a:r>
            <a:r>
              <a:rPr lang="en-US" sz="2400" dirty="0" smtClean="0">
                <a:ln w="19050">
                  <a:solidFill>
                    <a:srgbClr val="00B0F0"/>
                  </a:solidFill>
                </a:ln>
                <a:solidFill>
                  <a:srgbClr val="7030A0"/>
                </a:solidFill>
                <a:latin typeface="Java Kick BTN" panose="020B0604060407040B01" pitchFamily="34" charset="0"/>
              </a:rPr>
              <a:t> </a:t>
            </a:r>
            <a:r>
              <a:rPr lang="en-US" sz="2400" dirty="0" smtClean="0">
                <a:solidFill>
                  <a:srgbClr val="CC00FF"/>
                </a:solidFill>
                <a:latin typeface="Arial Black" panose="020B0A04020102020204" pitchFamily="34" charset="0"/>
              </a:rPr>
              <a:t> </a:t>
            </a:r>
            <a:endParaRPr lang="en-US" sz="2400" dirty="0" smtClean="0">
              <a:solidFill>
                <a:srgbClr val="F1419D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74571"/>
            <a:ext cx="2219054" cy="22190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96635" y="5410200"/>
            <a:ext cx="1694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3 parts shaded</a:t>
            </a:r>
            <a:endParaRPr lang="en-US" sz="2400" dirty="0">
              <a:latin typeface="AdLib BT" panose="04040805040B02020603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63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Lib BT" panose="04040805040B02020603" pitchFamily="82" charset="0"/>
              </a:rPr>
              <a:t>3/3</a:t>
            </a:r>
            <a:endParaRPr lang="en-US" sz="2800" dirty="0"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5638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1</a:t>
            </a:r>
            <a:r>
              <a:rPr lang="en-US" sz="2400" dirty="0">
                <a:latin typeface="AdLib BT" panose="04040805040B02020603" pitchFamily="82" charset="0"/>
              </a:rPr>
              <a:t> </a:t>
            </a:r>
            <a:r>
              <a:rPr lang="en-US" sz="2400" dirty="0" smtClean="0">
                <a:latin typeface="AdLib BT" panose="04040805040B02020603" pitchFamily="82" charset="0"/>
              </a:rPr>
              <a:t>whole</a:t>
            </a:r>
            <a:endParaRPr lang="en-US" sz="2400" dirty="0">
              <a:latin typeface="AdLib BT" panose="04040805040B02020603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54012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dLib BT" panose="04040805040B02020603" pitchFamily="82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0" y="5410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dLib BT" panose="04040805040B02020603" pitchFamily="8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004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871</Words>
  <Application>Microsoft Office PowerPoint</Application>
  <PresentationFormat>Custom</PresentationFormat>
  <Paragraphs>175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64</cp:revision>
  <dcterms:created xsi:type="dcterms:W3CDTF">2017-10-23T13:43:53Z</dcterms:created>
  <dcterms:modified xsi:type="dcterms:W3CDTF">2017-11-01T17:12:08Z</dcterms:modified>
</cp:coreProperties>
</file>