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2" r:id="rId3"/>
    <p:sldId id="331" r:id="rId4"/>
    <p:sldId id="332" r:id="rId5"/>
    <p:sldId id="263" r:id="rId6"/>
    <p:sldId id="329" r:id="rId7"/>
    <p:sldId id="330" r:id="rId8"/>
    <p:sldId id="264" r:id="rId9"/>
    <p:sldId id="327" r:id="rId10"/>
    <p:sldId id="328" r:id="rId11"/>
    <p:sldId id="265" r:id="rId12"/>
    <p:sldId id="325" r:id="rId13"/>
    <p:sldId id="326" r:id="rId14"/>
    <p:sldId id="267" r:id="rId15"/>
    <p:sldId id="323" r:id="rId16"/>
    <p:sldId id="324" r:id="rId17"/>
    <p:sldId id="269" r:id="rId18"/>
    <p:sldId id="321" r:id="rId19"/>
    <p:sldId id="322" r:id="rId20"/>
    <p:sldId id="270" r:id="rId21"/>
    <p:sldId id="319" r:id="rId22"/>
    <p:sldId id="320" r:id="rId23"/>
    <p:sldId id="271" r:id="rId24"/>
    <p:sldId id="315" r:id="rId25"/>
    <p:sldId id="316" r:id="rId26"/>
    <p:sldId id="273" r:id="rId27"/>
    <p:sldId id="317" r:id="rId28"/>
    <p:sldId id="318" r:id="rId29"/>
    <p:sldId id="272" r:id="rId30"/>
    <p:sldId id="313" r:id="rId31"/>
    <p:sldId id="314" r:id="rId32"/>
    <p:sldId id="274" r:id="rId33"/>
    <p:sldId id="311" r:id="rId34"/>
    <p:sldId id="312" r:id="rId35"/>
    <p:sldId id="275" r:id="rId36"/>
    <p:sldId id="309" r:id="rId37"/>
    <p:sldId id="310" r:id="rId38"/>
    <p:sldId id="268" r:id="rId39"/>
    <p:sldId id="307" r:id="rId40"/>
    <p:sldId id="308" r:id="rId41"/>
    <p:sldId id="276" r:id="rId42"/>
    <p:sldId id="305" r:id="rId43"/>
    <p:sldId id="306" r:id="rId44"/>
    <p:sldId id="278" r:id="rId45"/>
    <p:sldId id="303" r:id="rId46"/>
    <p:sldId id="304" r:id="rId47"/>
    <p:sldId id="277" r:id="rId48"/>
    <p:sldId id="301" r:id="rId49"/>
    <p:sldId id="302" r:id="rId50"/>
    <p:sldId id="279" r:id="rId51"/>
    <p:sldId id="299" r:id="rId52"/>
    <p:sldId id="300" r:id="rId53"/>
    <p:sldId id="280" r:id="rId54"/>
    <p:sldId id="297" r:id="rId55"/>
    <p:sldId id="298" r:id="rId56"/>
    <p:sldId id="281" r:id="rId57"/>
    <p:sldId id="295" r:id="rId58"/>
    <p:sldId id="296" r:id="rId59"/>
    <p:sldId id="282" r:id="rId60"/>
    <p:sldId id="293" r:id="rId61"/>
    <p:sldId id="294" r:id="rId62"/>
    <p:sldId id="283" r:id="rId63"/>
    <p:sldId id="291" r:id="rId64"/>
    <p:sldId id="292" r:id="rId65"/>
    <p:sldId id="284" r:id="rId66"/>
    <p:sldId id="289" r:id="rId67"/>
    <p:sldId id="290" r:id="rId68"/>
    <p:sldId id="285" r:id="rId69"/>
    <p:sldId id="287" r:id="rId70"/>
    <p:sldId id="261" r:id="rId71"/>
    <p:sldId id="286" r:id="rId72"/>
    <p:sldId id="260" r:id="rId73"/>
    <p:sldId id="288" r:id="rId74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8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4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8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5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27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8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0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38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9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1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668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1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9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37780-5F77-4FDA-AA8D-75775504A991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1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8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4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0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E6A482-1BCA-4350-8FC1-A596B5A5C111}"/>
              </a:ext>
            </a:extLst>
          </p:cNvPr>
          <p:cNvSpPr txBox="1"/>
          <p:nvPr/>
        </p:nvSpPr>
        <p:spPr>
          <a:xfrm>
            <a:off x="1863012" y="1912768"/>
            <a:ext cx="63323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Common &amp; </a:t>
            </a:r>
            <a:r>
              <a:rPr lang="en-US" sz="6000" dirty="0">
                <a:solidFill>
                  <a:schemeClr val="bg1"/>
                </a:solidFill>
                <a:latin typeface="KG Primary Whimsy" panose="02000506000000020003" pitchFamily="2" charset="0"/>
              </a:rPr>
              <a:t>Proper</a:t>
            </a:r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 Nouns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86917E-F007-4E6E-9DE5-2CF77ABC5B62}"/>
              </a:ext>
            </a:extLst>
          </p:cNvPr>
          <p:cNvSpPr txBox="1"/>
          <p:nvPr/>
        </p:nvSpPr>
        <p:spPr>
          <a:xfrm>
            <a:off x="2280594" y="2816631"/>
            <a:ext cx="53807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CCFFFF"/>
                </a:solidFill>
                <a:latin typeface="KG Primary Whimsy" panose="02000506000000020003" pitchFamily="2" charset="0"/>
              </a:rPr>
              <a:t>PowerPoint Practice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A9B0A8-7013-4A5B-91B2-A68F5C7D5D69}"/>
              </a:ext>
            </a:extLst>
          </p:cNvPr>
          <p:cNvSpPr txBox="1"/>
          <p:nvPr/>
        </p:nvSpPr>
        <p:spPr>
          <a:xfrm>
            <a:off x="2583914" y="4979432"/>
            <a:ext cx="477406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Primary Whimsy" panose="02000506000000020003" pitchFamily="2" charset="0"/>
              </a:rPr>
              <a:t>created by</a:t>
            </a:r>
          </a:p>
          <a:p>
            <a:r>
              <a:rPr lang="en-US" sz="4400" dirty="0">
                <a:solidFill>
                  <a:schemeClr val="bg1"/>
                </a:solidFill>
                <a:latin typeface="KG Primary Whimsy" panose="02000506000000020003" pitchFamily="2" charset="0"/>
              </a:rPr>
              <a:t>The Curriculum Corner</a:t>
            </a:r>
          </a:p>
        </p:txBody>
      </p:sp>
    </p:spTree>
    <p:extLst>
      <p:ext uri="{BB962C8B-B14F-4D97-AF65-F5344CB8AC3E}">
        <p14:creationId xmlns:p14="http://schemas.microsoft.com/office/powerpoint/2010/main" val="3652912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Way to go!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477463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1446212" y="1795938"/>
            <a:ext cx="7165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 common noun begins</a:t>
            </a:r>
          </a:p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with a (or an) ________ letter.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977351" y="3987284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 lowercase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2045930" y="5053132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 uppercase</a:t>
            </a:r>
          </a:p>
        </p:txBody>
      </p:sp>
    </p:spTree>
    <p:extLst>
      <p:ext uri="{BB962C8B-B14F-4D97-AF65-F5344CB8AC3E}">
        <p14:creationId xmlns:p14="http://schemas.microsoft.com/office/powerpoint/2010/main" val="3409610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1527451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Terrific!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3734400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446020" y="1211486"/>
            <a:ext cx="49777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KG Primary Whimsy" panose="02000506000000020003" pitchFamily="2" charset="0"/>
              </a:rPr>
              <a:t>Which word is a common noun?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610203" y="3021355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 state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1951633" y="4289380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 Indiana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1951633" y="5428178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c.  Arizona</a:t>
            </a:r>
          </a:p>
        </p:txBody>
      </p:sp>
    </p:spTree>
    <p:extLst>
      <p:ext uri="{BB962C8B-B14F-4D97-AF65-F5344CB8AC3E}">
        <p14:creationId xmlns:p14="http://schemas.microsoft.com/office/powerpoint/2010/main" val="4064425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788023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Wonderful!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182331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446020" y="1211486"/>
            <a:ext cx="49777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KG Primary Whimsy" panose="02000506000000020003" pitchFamily="2" charset="0"/>
              </a:rPr>
              <a:t>Which word is a common noun?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808759" y="3067169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 Louisa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1534438" y="4218825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 girl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1808759" y="5428178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c.  Reyna</a:t>
            </a:r>
          </a:p>
        </p:txBody>
      </p:sp>
    </p:spTree>
    <p:extLst>
      <p:ext uri="{BB962C8B-B14F-4D97-AF65-F5344CB8AC3E}">
        <p14:creationId xmlns:p14="http://schemas.microsoft.com/office/powerpoint/2010/main" val="2773031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325938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You’ve got it!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941087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1977351" y="1300877"/>
            <a:ext cx="61036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 common noun is a noun that names _____ person, place or thing.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977351" y="3987284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 a specific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1279469" y="5011698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 any</a:t>
            </a:r>
          </a:p>
        </p:txBody>
      </p:sp>
    </p:spTree>
    <p:extLst>
      <p:ext uri="{BB962C8B-B14F-4D97-AF65-F5344CB8AC3E}">
        <p14:creationId xmlns:p14="http://schemas.microsoft.com/office/powerpoint/2010/main" val="3155503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446020" y="1211486"/>
            <a:ext cx="49777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KG Primary Whimsy" panose="02000506000000020003" pitchFamily="2" charset="0"/>
              </a:rPr>
              <a:t>Which word is a common noun?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808759" y="3067169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 Kyle</a:t>
            </a:r>
          </a:p>
        </p:txBody>
      </p:sp>
      <p:sp>
        <p:nvSpPr>
          <p:cNvPr id="10" name="TextBox 9">
            <a:hlinkClick r:id="rId3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2151658" y="4218825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 Matteo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1808759" y="5428178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c.  boy</a:t>
            </a:r>
          </a:p>
        </p:txBody>
      </p:sp>
    </p:spTree>
    <p:extLst>
      <p:ext uri="{BB962C8B-B14F-4D97-AF65-F5344CB8AC3E}">
        <p14:creationId xmlns:p14="http://schemas.microsoft.com/office/powerpoint/2010/main" val="3863147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1906027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Hurray!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4144706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446020" y="1211486"/>
            <a:ext cx="49777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KG Primary Whimsy" panose="02000506000000020003" pitchFamily="2" charset="0"/>
              </a:rPr>
              <a:t>Which word is a common noun?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174394" y="3047964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 park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2151658" y="4218825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 Holliday Park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2368829" y="5370481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c.  Oaklandon Park</a:t>
            </a:r>
          </a:p>
        </p:txBody>
      </p:sp>
    </p:spTree>
    <p:extLst>
      <p:ext uri="{BB962C8B-B14F-4D97-AF65-F5344CB8AC3E}">
        <p14:creationId xmlns:p14="http://schemas.microsoft.com/office/powerpoint/2010/main" val="11324996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5917039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Fantastic!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21844864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486025" y="1230773"/>
            <a:ext cx="49777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KG Primary Whimsy" panose="02000506000000020003" pitchFamily="2" charset="0"/>
              </a:rPr>
              <a:t>Which word is a proper noun?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645843" y="3014735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 cereal</a:t>
            </a:r>
          </a:p>
        </p:txBody>
      </p:sp>
      <p:sp>
        <p:nvSpPr>
          <p:cNvPr id="10" name="TextBox 9">
            <a:hlinkClick r:id="rId3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2140228" y="4152367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 breakfast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1977351" y="5256770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c.  Cheerios</a:t>
            </a:r>
          </a:p>
        </p:txBody>
      </p:sp>
    </p:spTree>
    <p:extLst>
      <p:ext uri="{BB962C8B-B14F-4D97-AF65-F5344CB8AC3E}">
        <p14:creationId xmlns:p14="http://schemas.microsoft.com/office/powerpoint/2010/main" val="40079208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40319813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Marvelous!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34140007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446020" y="1211486"/>
            <a:ext cx="49777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KG Primary Whimsy" panose="02000506000000020003" pitchFamily="2" charset="0"/>
              </a:rPr>
              <a:t>Which word is a proper noun?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883054" y="3086898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 banana</a:t>
            </a:r>
          </a:p>
        </p:txBody>
      </p:sp>
      <p:sp>
        <p:nvSpPr>
          <p:cNvPr id="10" name="TextBox 9">
            <a:hlinkClick r:id="rId3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1694458" y="4315980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basket 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2323109" y="5370481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c.  Mr. Teague</a:t>
            </a:r>
          </a:p>
        </p:txBody>
      </p:sp>
    </p:spTree>
    <p:extLst>
      <p:ext uri="{BB962C8B-B14F-4D97-AF65-F5344CB8AC3E}">
        <p14:creationId xmlns:p14="http://schemas.microsoft.com/office/powerpoint/2010/main" val="285863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9030049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7663799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Way to go!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3214793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446020" y="1211486"/>
            <a:ext cx="49777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KG Primary Whimsy" panose="02000506000000020003" pitchFamily="2" charset="0"/>
              </a:rPr>
              <a:t>Which word is a proper noun?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883054" y="3086898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 book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1883054" y="4271415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Alice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2088794" y="5455932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c.  movie</a:t>
            </a:r>
          </a:p>
        </p:txBody>
      </p:sp>
    </p:spTree>
    <p:extLst>
      <p:ext uri="{BB962C8B-B14F-4D97-AF65-F5344CB8AC3E}">
        <p14:creationId xmlns:p14="http://schemas.microsoft.com/office/powerpoint/2010/main" val="1474670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7200523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Really great!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39319947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446020" y="1211486"/>
            <a:ext cx="49777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KG Primary Whimsy" panose="02000506000000020003" pitchFamily="2" charset="0"/>
              </a:rPr>
              <a:t>Which word is a proper noun?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665884" y="3084290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 gum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2545994" y="4270111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Hershey Bar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1883054" y="5419749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c.  candy</a:t>
            </a:r>
          </a:p>
        </p:txBody>
      </p:sp>
    </p:spTree>
    <p:extLst>
      <p:ext uri="{BB962C8B-B14F-4D97-AF65-F5344CB8AC3E}">
        <p14:creationId xmlns:p14="http://schemas.microsoft.com/office/powerpoint/2010/main" val="1567045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18673196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Perfect!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23801006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320289" y="1334273"/>
            <a:ext cx="582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Primary Whimsy" panose="02000506000000020003" pitchFamily="2" charset="0"/>
              </a:rPr>
              <a:t>Find the proper noun in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714460" y="3775559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 Gabriel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2045930" y="4734231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 ice cream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2491700" y="5653029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c.  grocery store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59927A-AA44-4599-BE9C-DC4B6D713392}"/>
              </a:ext>
            </a:extLst>
          </p:cNvPr>
          <p:cNvSpPr txBox="1"/>
          <p:nvPr/>
        </p:nvSpPr>
        <p:spPr>
          <a:xfrm>
            <a:off x="2223115" y="2176141"/>
            <a:ext cx="58293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CFFFF"/>
                </a:solidFill>
                <a:latin typeface="KG Primary Whimsy" panose="02000506000000020003" pitchFamily="2" charset="0"/>
              </a:rPr>
              <a:t>Gabriel will buy ice cream from the grocery store.</a:t>
            </a:r>
          </a:p>
        </p:txBody>
      </p:sp>
    </p:spTree>
    <p:extLst>
      <p:ext uri="{BB962C8B-B14F-4D97-AF65-F5344CB8AC3E}">
        <p14:creationId xmlns:p14="http://schemas.microsoft.com/office/powerpoint/2010/main" val="479684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524020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Good work!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42223568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114530" y="1085433"/>
            <a:ext cx="582933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Making progress!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20902681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320289" y="1334273"/>
            <a:ext cx="582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Primary Whimsy" panose="02000506000000020003" pitchFamily="2" charset="0"/>
              </a:rPr>
              <a:t>Find the proper noun in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668740" y="3554939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 they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2114510" y="4509158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 Chicago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2394545" y="5432488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c.  tomorrow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59927A-AA44-4599-BE9C-DC4B6D713392}"/>
              </a:ext>
            </a:extLst>
          </p:cNvPr>
          <p:cNvSpPr txBox="1"/>
          <p:nvPr/>
        </p:nvSpPr>
        <p:spPr>
          <a:xfrm>
            <a:off x="2251690" y="1954390"/>
            <a:ext cx="58293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CFFFF"/>
                </a:solidFill>
                <a:latin typeface="KG Primary Whimsy" panose="02000506000000020003" pitchFamily="2" charset="0"/>
              </a:rPr>
              <a:t>They will go to Chicago tomorrow.</a:t>
            </a:r>
          </a:p>
        </p:txBody>
      </p:sp>
    </p:spTree>
    <p:extLst>
      <p:ext uri="{BB962C8B-B14F-4D97-AF65-F5344CB8AC3E}">
        <p14:creationId xmlns:p14="http://schemas.microsoft.com/office/powerpoint/2010/main" val="36111982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9431322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Wonderful!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1149803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320289" y="1334273"/>
            <a:ext cx="582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Primary Whimsy" panose="02000506000000020003" pitchFamily="2" charset="0"/>
              </a:rPr>
              <a:t>Find the proper noun in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600160" y="3432058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 dog</a:t>
            </a:r>
          </a:p>
        </p:txBody>
      </p:sp>
      <p:sp>
        <p:nvSpPr>
          <p:cNvPr id="10" name="TextBox 9">
            <a:hlinkClick r:id="rId3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1977331" y="4474891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 frisbee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2525990" y="5463377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c.  Holland Park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59927A-AA44-4599-BE9C-DC4B6D713392}"/>
              </a:ext>
            </a:extLst>
          </p:cNvPr>
          <p:cNvSpPr txBox="1"/>
          <p:nvPr/>
        </p:nvSpPr>
        <p:spPr>
          <a:xfrm>
            <a:off x="2251690" y="1954390"/>
            <a:ext cx="58293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CFFFF"/>
                </a:solidFill>
                <a:latin typeface="KG Primary Whimsy" panose="02000506000000020003" pitchFamily="2" charset="0"/>
              </a:rPr>
              <a:t>The dog played with his frisbee at Holland Park.</a:t>
            </a:r>
          </a:p>
        </p:txBody>
      </p:sp>
    </p:spTree>
    <p:extLst>
      <p:ext uri="{BB962C8B-B14F-4D97-AF65-F5344CB8AC3E}">
        <p14:creationId xmlns:p14="http://schemas.microsoft.com/office/powerpoint/2010/main" val="25572296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6255610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Terrific!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224810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320289" y="1334273"/>
            <a:ext cx="582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Primary Whimsy" panose="02000506000000020003" pitchFamily="2" charset="0"/>
              </a:rPr>
              <a:t>Find the proper noun in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308695" y="3476563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 girl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2485985" y="4478269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 Myrtle Beach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1485860" y="5479975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c.  mom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59927A-AA44-4599-BE9C-DC4B6D713392}"/>
              </a:ext>
            </a:extLst>
          </p:cNvPr>
          <p:cNvSpPr txBox="1"/>
          <p:nvPr/>
        </p:nvSpPr>
        <p:spPr>
          <a:xfrm>
            <a:off x="2251690" y="1954390"/>
            <a:ext cx="58293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CFFFF"/>
                </a:solidFill>
                <a:latin typeface="KG Primary Whimsy" panose="02000506000000020003" pitchFamily="2" charset="0"/>
              </a:rPr>
              <a:t>The girl went to Myrtle Beach with her mom.</a:t>
            </a:r>
          </a:p>
        </p:txBody>
      </p:sp>
    </p:spTree>
    <p:extLst>
      <p:ext uri="{BB962C8B-B14F-4D97-AF65-F5344CB8AC3E}">
        <p14:creationId xmlns:p14="http://schemas.microsoft.com/office/powerpoint/2010/main" val="42252927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1851428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Super!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67429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114530" y="1300877"/>
            <a:ext cx="582933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 proper noun is a noun that names _____ person, place or thing.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977351" y="3987284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 a specific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1211541" y="4978837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 any</a:t>
            </a:r>
          </a:p>
        </p:txBody>
      </p:sp>
    </p:spTree>
    <p:extLst>
      <p:ext uri="{BB962C8B-B14F-4D97-AF65-F5344CB8AC3E}">
        <p14:creationId xmlns:p14="http://schemas.microsoft.com/office/powerpoint/2010/main" val="19217068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320289" y="1334273"/>
            <a:ext cx="582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Primary Whimsy" panose="02000506000000020003" pitchFamily="2" charset="0"/>
              </a:rPr>
              <a:t>Find the proper noun in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324371" y="3476563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 friend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2045930" y="4516493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 Dairy Queen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1773243" y="5460401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c.  ice cream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59927A-AA44-4599-BE9C-DC4B6D713392}"/>
              </a:ext>
            </a:extLst>
          </p:cNvPr>
          <p:cNvSpPr txBox="1"/>
          <p:nvPr/>
        </p:nvSpPr>
        <p:spPr>
          <a:xfrm>
            <a:off x="2251690" y="1954390"/>
            <a:ext cx="58293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CFFFF"/>
                </a:solidFill>
                <a:latin typeface="KG Primary Whimsy" panose="02000506000000020003" pitchFamily="2" charset="0"/>
              </a:rPr>
              <a:t>My friend will go to Dairy Queen for ice cream.</a:t>
            </a:r>
          </a:p>
        </p:txBody>
      </p:sp>
    </p:spTree>
    <p:extLst>
      <p:ext uri="{BB962C8B-B14F-4D97-AF65-F5344CB8AC3E}">
        <p14:creationId xmlns:p14="http://schemas.microsoft.com/office/powerpoint/2010/main" val="26679051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0557579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114530" y="1257602"/>
            <a:ext cx="582933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Keep up the great thinking!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40569910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362090" y="1413576"/>
            <a:ext cx="582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Primary Whimsy" panose="02000506000000020003" pitchFamily="2" charset="0"/>
              </a:rPr>
              <a:t>Find the common noun in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596761" y="3266681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 Maisy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541089" y="4464777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 pizza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2045930" y="5721087"/>
            <a:ext cx="61036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KG Primary Whimsy" panose="02000506000000020003" pitchFamily="2" charset="0"/>
              </a:rPr>
              <a:t>c.  New York Pizza Shop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59927A-AA44-4599-BE9C-DC4B6D713392}"/>
              </a:ext>
            </a:extLst>
          </p:cNvPr>
          <p:cNvSpPr txBox="1"/>
          <p:nvPr/>
        </p:nvSpPr>
        <p:spPr>
          <a:xfrm>
            <a:off x="2241239" y="1879482"/>
            <a:ext cx="58293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CFFFF"/>
                </a:solidFill>
                <a:latin typeface="KG Primary Whimsy" panose="02000506000000020003" pitchFamily="2" charset="0"/>
              </a:rPr>
              <a:t>Maisy will get pizza from New York Pizza Shop.</a:t>
            </a:r>
          </a:p>
        </p:txBody>
      </p:sp>
    </p:spTree>
    <p:extLst>
      <p:ext uri="{BB962C8B-B14F-4D97-AF65-F5344CB8AC3E}">
        <p14:creationId xmlns:p14="http://schemas.microsoft.com/office/powerpoint/2010/main" val="115307205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1397239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Excellent!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9508272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362090" y="1413576"/>
            <a:ext cx="582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Primary Whimsy" panose="02000506000000020003" pitchFamily="2" charset="0"/>
              </a:rPr>
              <a:t>Find the common noun in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908750" y="3509580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Rolland</a:t>
            </a:r>
          </a:p>
        </p:txBody>
      </p:sp>
      <p:sp>
        <p:nvSpPr>
          <p:cNvPr id="10" name="TextBox 9">
            <a:hlinkClick r:id="rId3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1800348" y="4537928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Jaiden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1648819" y="5573000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c.  park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59927A-AA44-4599-BE9C-DC4B6D713392}"/>
              </a:ext>
            </a:extLst>
          </p:cNvPr>
          <p:cNvSpPr txBox="1"/>
          <p:nvPr/>
        </p:nvSpPr>
        <p:spPr>
          <a:xfrm>
            <a:off x="2183109" y="1879482"/>
            <a:ext cx="58293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CFFFF"/>
                </a:solidFill>
                <a:latin typeface="KG Primary Whimsy" panose="02000506000000020003" pitchFamily="2" charset="0"/>
              </a:rPr>
              <a:t>Rolland and Trenton will meet Jaiden at the park.</a:t>
            </a:r>
          </a:p>
        </p:txBody>
      </p:sp>
    </p:spTree>
    <p:extLst>
      <p:ext uri="{BB962C8B-B14F-4D97-AF65-F5344CB8AC3E}">
        <p14:creationId xmlns:p14="http://schemas.microsoft.com/office/powerpoint/2010/main" val="13887411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18954314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You’ve got it!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9340770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362090" y="1413576"/>
            <a:ext cx="582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Primary Whimsy" panose="02000506000000020003" pitchFamily="2" charset="0"/>
              </a:rPr>
              <a:t>Find the common noun in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648819" y="3444509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fish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1904850" y="4508754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</a:t>
            </a:r>
            <a:r>
              <a:rPr lang="en-US" sz="5400" dirty="0" err="1">
                <a:solidFill>
                  <a:schemeClr val="bg1"/>
                </a:solidFill>
                <a:latin typeface="KG Primary Whimsy" panose="02000506000000020003" pitchFamily="2" charset="0"/>
              </a:rPr>
              <a:t>Goldy</a:t>
            </a:r>
            <a:endParaRPr lang="en-US" sz="5400" dirty="0">
              <a:solidFill>
                <a:schemeClr val="bg1"/>
              </a:solidFill>
              <a:latin typeface="KG Primary Whimsy" panose="02000506000000020003" pitchFamily="2" charset="0"/>
            </a:endParaRP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2224910" y="5612946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c.  Stripes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59927A-AA44-4599-BE9C-DC4B6D713392}"/>
              </a:ext>
            </a:extLst>
          </p:cNvPr>
          <p:cNvSpPr txBox="1"/>
          <p:nvPr/>
        </p:nvSpPr>
        <p:spPr>
          <a:xfrm>
            <a:off x="2179209" y="1866771"/>
            <a:ext cx="58293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CFFFF"/>
                </a:solidFill>
                <a:latin typeface="KG Primary Whimsy" panose="02000506000000020003" pitchFamily="2" charset="0"/>
              </a:rPr>
              <a:t>My pet fish are named </a:t>
            </a:r>
            <a:r>
              <a:rPr lang="en-US" sz="4800" dirty="0" err="1">
                <a:solidFill>
                  <a:srgbClr val="CCFFFF"/>
                </a:solidFill>
                <a:latin typeface="KG Primary Whimsy" panose="02000506000000020003" pitchFamily="2" charset="0"/>
              </a:rPr>
              <a:t>Goldy</a:t>
            </a:r>
            <a:r>
              <a:rPr lang="en-US" sz="4800" dirty="0">
                <a:solidFill>
                  <a:srgbClr val="CCFFFF"/>
                </a:solidFill>
                <a:latin typeface="KG Primary Whimsy" panose="02000506000000020003" pitchFamily="2" charset="0"/>
              </a:rPr>
              <a:t> and Stripes.</a:t>
            </a:r>
          </a:p>
        </p:txBody>
      </p:sp>
    </p:spTree>
    <p:extLst>
      <p:ext uri="{BB962C8B-B14F-4D97-AF65-F5344CB8AC3E}">
        <p14:creationId xmlns:p14="http://schemas.microsoft.com/office/powerpoint/2010/main" val="296145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73149106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59556226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Magnificent!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278679772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362090" y="1413576"/>
            <a:ext cx="582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Primary Whimsy" panose="02000506000000020003" pitchFamily="2" charset="0"/>
              </a:rPr>
              <a:t>Find the common noun in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492064" y="3444509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Peter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2042029" y="4508210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character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2042029" y="5572999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c.  Peter Pan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59927A-AA44-4599-BE9C-DC4B6D713392}"/>
              </a:ext>
            </a:extLst>
          </p:cNvPr>
          <p:cNvSpPr txBox="1"/>
          <p:nvPr/>
        </p:nvSpPr>
        <p:spPr>
          <a:xfrm>
            <a:off x="2257586" y="1874849"/>
            <a:ext cx="58293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CFFFF"/>
                </a:solidFill>
                <a:latin typeface="KG Primary Whimsy" panose="02000506000000020003" pitchFamily="2" charset="0"/>
              </a:rPr>
              <a:t>Peter is my favorite character in Peter Pan.</a:t>
            </a:r>
          </a:p>
        </p:txBody>
      </p:sp>
    </p:spTree>
    <p:extLst>
      <p:ext uri="{BB962C8B-B14F-4D97-AF65-F5344CB8AC3E}">
        <p14:creationId xmlns:p14="http://schemas.microsoft.com/office/powerpoint/2010/main" val="29111100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83782334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Good thinking!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50326971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362091" y="1288172"/>
            <a:ext cx="5829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KG Primary Whimsy" panose="02000506000000020003" pitchFamily="2" charset="0"/>
              </a:rPr>
              <a:t>Find the common noun in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2636370" y="3705766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The Thunder Lions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1476388" y="4675958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baseball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2141307" y="5646151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c.  Trenton Field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59927A-AA44-4599-BE9C-DC4B6D713392}"/>
              </a:ext>
            </a:extLst>
          </p:cNvPr>
          <p:cNvSpPr txBox="1"/>
          <p:nvPr/>
        </p:nvSpPr>
        <p:spPr>
          <a:xfrm>
            <a:off x="1936077" y="1639260"/>
            <a:ext cx="65141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CFFFF"/>
                </a:solidFill>
                <a:latin typeface="KG Primary Whimsy" panose="02000506000000020003" pitchFamily="2" charset="0"/>
              </a:rPr>
              <a:t>We will watch The Thunder Lions play baseball at Trenton Field.</a:t>
            </a:r>
          </a:p>
        </p:txBody>
      </p:sp>
    </p:spTree>
    <p:extLst>
      <p:ext uri="{BB962C8B-B14F-4D97-AF65-F5344CB8AC3E}">
        <p14:creationId xmlns:p14="http://schemas.microsoft.com/office/powerpoint/2010/main" val="144709602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08463274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Wonderful!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284952778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362091" y="1288172"/>
            <a:ext cx="58293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KG Primary Whimsy" panose="02000506000000020003" pitchFamily="2" charset="0"/>
              </a:rPr>
              <a:t>Find a proper noun to name the common noun that is given.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831698" y="3505981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Keller Park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1492063" y="4594354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Wendy’s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2292836" y="5682727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c.  Lucky Charms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59927A-AA44-4599-BE9C-DC4B6D713392}"/>
              </a:ext>
            </a:extLst>
          </p:cNvPr>
          <p:cNvSpPr txBox="1"/>
          <p:nvPr/>
        </p:nvSpPr>
        <p:spPr>
          <a:xfrm>
            <a:off x="2087606" y="2428337"/>
            <a:ext cx="65141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CFFFF"/>
                </a:solidFill>
                <a:latin typeface="KG Primary Whimsy" panose="02000506000000020003" pitchFamily="2" charset="0"/>
              </a:rPr>
              <a:t>restaurant</a:t>
            </a:r>
          </a:p>
        </p:txBody>
      </p:sp>
    </p:spTree>
    <p:extLst>
      <p:ext uri="{BB962C8B-B14F-4D97-AF65-F5344CB8AC3E}">
        <p14:creationId xmlns:p14="http://schemas.microsoft.com/office/powerpoint/2010/main" val="25422546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44294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Keep going!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35129266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Marvelous!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63067943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2362091" y="1288172"/>
            <a:ext cx="58293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KG Primary Whimsy" panose="02000506000000020003" pitchFamily="2" charset="0"/>
              </a:rPr>
              <a:t>Find a proper noun to name the common noun that is given.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2224911" y="3445392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Frosted Flakes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1565215" y="4573339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Pizza Hut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0F9D4531-01F1-4CA9-BC7F-D0E8DE58B183}"/>
              </a:ext>
            </a:extLst>
          </p:cNvPr>
          <p:cNvSpPr txBox="1"/>
          <p:nvPr/>
        </p:nvSpPr>
        <p:spPr>
          <a:xfrm>
            <a:off x="1425462" y="5628433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c.  Target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59927A-AA44-4599-BE9C-DC4B6D713392}"/>
              </a:ext>
            </a:extLst>
          </p:cNvPr>
          <p:cNvSpPr txBox="1"/>
          <p:nvPr/>
        </p:nvSpPr>
        <p:spPr>
          <a:xfrm>
            <a:off x="2087606" y="2428337"/>
            <a:ext cx="65141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CFFFF"/>
                </a:solidFill>
                <a:latin typeface="KG Primary Whimsy" panose="02000506000000020003" pitchFamily="2" charset="0"/>
              </a:rPr>
              <a:t>cereal</a:t>
            </a:r>
          </a:p>
        </p:txBody>
      </p:sp>
    </p:spTree>
    <p:extLst>
      <p:ext uri="{BB962C8B-B14F-4D97-AF65-F5344CB8AC3E}">
        <p14:creationId xmlns:p14="http://schemas.microsoft.com/office/powerpoint/2010/main" val="236454878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91299452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53807" y="176366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KG Primary Whimsy" panose="02000506000000020003" pitchFamily="2" charset="0"/>
              </a:rPr>
              <a:t>Great work!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beginning.</a:t>
            </a:r>
          </a:p>
        </p:txBody>
      </p:sp>
    </p:spTree>
    <p:extLst>
      <p:ext uri="{BB962C8B-B14F-4D97-AF65-F5344CB8AC3E}">
        <p14:creationId xmlns:p14="http://schemas.microsoft.com/office/powerpoint/2010/main" val="2408198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1230521" y="1730481"/>
            <a:ext cx="75973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 proper noun begins</a:t>
            </a:r>
          </a:p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with a (or an)  ________ letter.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1977351" y="3987284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a.  lowercase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2045930" y="5053132"/>
            <a:ext cx="610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KG Primary Whimsy" panose="02000506000000020003" pitchFamily="2" charset="0"/>
              </a:rPr>
              <a:t>b.  uppercase</a:t>
            </a:r>
          </a:p>
        </p:txBody>
      </p:sp>
    </p:spTree>
    <p:extLst>
      <p:ext uri="{BB962C8B-B14F-4D97-AF65-F5344CB8AC3E}">
        <p14:creationId xmlns:p14="http://schemas.microsoft.com/office/powerpoint/2010/main" val="2619525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2053807" y="1763660"/>
            <a:ext cx="5829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KG Primary Whimsy" panose="02000506000000020003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058369"/>
            <a:ext cx="5829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CCFFFF"/>
                </a:solidFill>
                <a:latin typeface="KG Primary Whimsy" panose="02000506000000020003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394185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</TotalTime>
  <Words>1565</Words>
  <Application>Microsoft Office PowerPoint</Application>
  <PresentationFormat>Custom</PresentationFormat>
  <Paragraphs>279</Paragraphs>
  <Slides>73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8" baseType="lpstr">
      <vt:lpstr>Arial</vt:lpstr>
      <vt:lpstr>Calibri</vt:lpstr>
      <vt:lpstr>Calibri Light</vt:lpstr>
      <vt:lpstr>KG Primary Whimsy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20</cp:revision>
  <dcterms:created xsi:type="dcterms:W3CDTF">2018-07-16T12:48:48Z</dcterms:created>
  <dcterms:modified xsi:type="dcterms:W3CDTF">2018-07-16T19:18:47Z</dcterms:modified>
</cp:coreProperties>
</file>