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327" r:id="rId4"/>
    <p:sldId id="328" r:id="rId5"/>
    <p:sldId id="264" r:id="rId6"/>
    <p:sldId id="325" r:id="rId7"/>
    <p:sldId id="326" r:id="rId8"/>
    <p:sldId id="265" r:id="rId9"/>
    <p:sldId id="323" r:id="rId10"/>
    <p:sldId id="324" r:id="rId11"/>
    <p:sldId id="266" r:id="rId12"/>
    <p:sldId id="321" r:id="rId13"/>
    <p:sldId id="322" r:id="rId14"/>
    <p:sldId id="273" r:id="rId15"/>
    <p:sldId id="319" r:id="rId16"/>
    <p:sldId id="320" r:id="rId17"/>
    <p:sldId id="267" r:id="rId18"/>
    <p:sldId id="315" r:id="rId19"/>
    <p:sldId id="316" r:id="rId20"/>
    <p:sldId id="270" r:id="rId21"/>
    <p:sldId id="317" r:id="rId22"/>
    <p:sldId id="318" r:id="rId23"/>
    <p:sldId id="274" r:id="rId24"/>
    <p:sldId id="313" r:id="rId25"/>
    <p:sldId id="314" r:id="rId26"/>
    <p:sldId id="268" r:id="rId27"/>
    <p:sldId id="311" r:id="rId28"/>
    <p:sldId id="312" r:id="rId29"/>
    <p:sldId id="272" r:id="rId30"/>
    <p:sldId id="309" r:id="rId31"/>
    <p:sldId id="310" r:id="rId32"/>
    <p:sldId id="263" r:id="rId33"/>
    <p:sldId id="307" r:id="rId34"/>
    <p:sldId id="308" r:id="rId35"/>
    <p:sldId id="269" r:id="rId36"/>
    <p:sldId id="305" r:id="rId37"/>
    <p:sldId id="306" r:id="rId38"/>
    <p:sldId id="271" r:id="rId39"/>
    <p:sldId id="303" r:id="rId40"/>
    <p:sldId id="304" r:id="rId41"/>
    <p:sldId id="275" r:id="rId42"/>
    <p:sldId id="301" r:id="rId43"/>
    <p:sldId id="302" r:id="rId44"/>
    <p:sldId id="276" r:id="rId45"/>
    <p:sldId id="299" r:id="rId46"/>
    <p:sldId id="300" r:id="rId47"/>
    <p:sldId id="277" r:id="rId48"/>
    <p:sldId id="297" r:id="rId49"/>
    <p:sldId id="298" r:id="rId50"/>
    <p:sldId id="278" r:id="rId51"/>
    <p:sldId id="295" r:id="rId52"/>
    <p:sldId id="296" r:id="rId53"/>
    <p:sldId id="279" r:id="rId54"/>
    <p:sldId id="293" r:id="rId55"/>
    <p:sldId id="294" r:id="rId56"/>
    <p:sldId id="280" r:id="rId57"/>
    <p:sldId id="291" r:id="rId58"/>
    <p:sldId id="292" r:id="rId59"/>
    <p:sldId id="282" r:id="rId60"/>
    <p:sldId id="289" r:id="rId61"/>
    <p:sldId id="290" r:id="rId62"/>
    <p:sldId id="281" r:id="rId63"/>
    <p:sldId id="287" r:id="rId64"/>
    <p:sldId id="288" r:id="rId65"/>
    <p:sldId id="283" r:id="rId66"/>
    <p:sldId id="285" r:id="rId67"/>
    <p:sldId id="286" r:id="rId68"/>
    <p:sldId id="284" r:id="rId69"/>
    <p:sldId id="260" r:id="rId70"/>
    <p:sldId id="261" r:id="rId71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18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0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8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0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8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4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4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3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C0FE9-DB02-4479-B640-CA6A08B974DE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F3A55-163A-48E7-9D37-46B367753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07EB69-C5C8-4649-884E-32F71D43199D}"/>
              </a:ext>
            </a:extLst>
          </p:cNvPr>
          <p:cNvSpPr txBox="1"/>
          <p:nvPr/>
        </p:nvSpPr>
        <p:spPr>
          <a:xfrm>
            <a:off x="1873157" y="1990780"/>
            <a:ext cx="6604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Building Words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283553" y="2602992"/>
            <a:ext cx="56046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contraction practice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2786190" y="5373188"/>
            <a:ext cx="45994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Curriculum Corner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EEE734-AF49-4154-8932-0CB405FB5851}"/>
              </a:ext>
            </a:extLst>
          </p:cNvPr>
          <p:cNvSpPr txBox="1"/>
          <p:nvPr/>
        </p:nvSpPr>
        <p:spPr>
          <a:xfrm>
            <a:off x="1429697" y="3836126"/>
            <a:ext cx="7312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Summer Sunshine Blackout" panose="02000000000000000000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158331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702818" y="2858153"/>
            <a:ext cx="4746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Awesome!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83430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81637"/>
            <a:ext cx="1745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did’t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30455" y="4688593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didn’t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62175"/>
            <a:ext cx="1898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did’nt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068285" y="2891965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did   +   not</a:t>
            </a:r>
          </a:p>
        </p:txBody>
      </p:sp>
    </p:spTree>
    <p:extLst>
      <p:ext uri="{BB962C8B-B14F-4D97-AF65-F5344CB8AC3E}">
        <p14:creationId xmlns:p14="http://schemas.microsoft.com/office/powerpoint/2010/main" val="234011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492767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492704" y="2795451"/>
            <a:ext cx="5072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Way to go!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66122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30455" y="4022054"/>
            <a:ext cx="2086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willn’t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25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will’not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851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won’t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will   +   not</a:t>
            </a:r>
          </a:p>
        </p:txBody>
      </p:sp>
    </p:spTree>
    <p:extLst>
      <p:ext uri="{BB962C8B-B14F-4D97-AF65-F5344CB8AC3E}">
        <p14:creationId xmlns:p14="http://schemas.microsoft.com/office/powerpoint/2010/main" val="1380241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02416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969547" y="2842477"/>
            <a:ext cx="5948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Marvelous!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19136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30455" y="4022054"/>
            <a:ext cx="2105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dosn’t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450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doesn’ot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2207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doesn’t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does   +   not</a:t>
            </a:r>
          </a:p>
        </p:txBody>
      </p:sp>
    </p:spTree>
    <p:extLst>
      <p:ext uri="{BB962C8B-B14F-4D97-AF65-F5344CB8AC3E}">
        <p14:creationId xmlns:p14="http://schemas.microsoft.com/office/powerpoint/2010/main" val="3165102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483669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3706255" y="2659598"/>
            <a:ext cx="29386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Wow!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07037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363673" y="1495262"/>
            <a:ext cx="54444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punctuation mark is used in a contraction?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3666872" y="3830315"/>
            <a:ext cx="2642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a comma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3649092" y="4532531"/>
            <a:ext cx="4510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a quotation mark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3649092" y="5234747"/>
            <a:ext cx="3809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an apostrophe</a:t>
            </a:r>
          </a:p>
        </p:txBody>
      </p:sp>
    </p:spTree>
    <p:extLst>
      <p:ext uri="{BB962C8B-B14F-4D97-AF65-F5344CB8AC3E}">
        <p14:creationId xmlns:p14="http://schemas.microsoft.com/office/powerpoint/2010/main" val="2091283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1984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she’ld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802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she’d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2105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she’wd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she   +   would</a:t>
            </a:r>
          </a:p>
        </p:txBody>
      </p:sp>
    </p:spTree>
    <p:extLst>
      <p:ext uri="{BB962C8B-B14F-4D97-AF65-F5344CB8AC3E}">
        <p14:creationId xmlns:p14="http://schemas.microsoft.com/office/powerpoint/2010/main" val="2476464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898096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844146" y="2748425"/>
            <a:ext cx="4370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Perfect!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343553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30455" y="4022054"/>
            <a:ext cx="2068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you’ve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307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you’ave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80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you’v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you   +   have</a:t>
            </a:r>
          </a:p>
        </p:txBody>
      </p:sp>
    </p:spTree>
    <p:extLst>
      <p:ext uri="{BB962C8B-B14F-4D97-AF65-F5344CB8AC3E}">
        <p14:creationId xmlns:p14="http://schemas.microsoft.com/office/powerpoint/2010/main" val="320840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260731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715023" y="2847703"/>
            <a:ext cx="6628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Magnificent!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430469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157303" y="3981637"/>
            <a:ext cx="239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haven’t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129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hasn’t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211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havn’t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have   +   not</a:t>
            </a:r>
          </a:p>
        </p:txBody>
      </p:sp>
    </p:spTree>
    <p:extLst>
      <p:ext uri="{BB962C8B-B14F-4D97-AF65-F5344CB8AC3E}">
        <p14:creationId xmlns:p14="http://schemas.microsoft.com/office/powerpoint/2010/main" val="18250885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933436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621700" y="2858153"/>
            <a:ext cx="6610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You’re right!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001334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81637"/>
            <a:ext cx="165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we’ll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727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we’ill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800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wee’ll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we   +   will</a:t>
            </a:r>
          </a:p>
        </p:txBody>
      </p:sp>
    </p:spTree>
    <p:extLst>
      <p:ext uri="{BB962C8B-B14F-4D97-AF65-F5344CB8AC3E}">
        <p14:creationId xmlns:p14="http://schemas.microsoft.com/office/powerpoint/2010/main" val="223747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293856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145778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940434" y="2858153"/>
            <a:ext cx="6354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Looks good!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265041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81637"/>
            <a:ext cx="1597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I’ve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835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I’ave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591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I’av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068285" y="2891965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  +   have</a:t>
            </a:r>
          </a:p>
        </p:txBody>
      </p:sp>
    </p:spTree>
    <p:extLst>
      <p:ext uri="{BB962C8B-B14F-4D97-AF65-F5344CB8AC3E}">
        <p14:creationId xmlns:p14="http://schemas.microsoft.com/office/powerpoint/2010/main" val="4233034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046127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780563" y="2774551"/>
            <a:ext cx="4591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Terrific!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622850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81637"/>
            <a:ext cx="1945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hew’ll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675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he’ill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527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he’ll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he   +   will</a:t>
            </a:r>
          </a:p>
        </p:txBody>
      </p:sp>
    </p:spTree>
    <p:extLst>
      <p:ext uri="{BB962C8B-B14F-4D97-AF65-F5344CB8AC3E}">
        <p14:creationId xmlns:p14="http://schemas.microsoft.com/office/powerpoint/2010/main" val="26559172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856919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697198" y="2811126"/>
            <a:ext cx="6664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Nice thinking!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8491205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30455" y="4022054"/>
            <a:ext cx="2386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thay’re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548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they’are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2224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142535" y="2871117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they   +   are</a:t>
            </a:r>
          </a:p>
        </p:txBody>
      </p:sp>
    </p:spTree>
    <p:extLst>
      <p:ext uri="{BB962C8B-B14F-4D97-AF65-F5344CB8AC3E}">
        <p14:creationId xmlns:p14="http://schemas.microsoft.com/office/powerpoint/2010/main" val="35917156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408672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621700" y="2858153"/>
            <a:ext cx="6610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You’re right!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8133505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609252" y="2811126"/>
            <a:ext cx="4746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Awesome!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5176817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171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Hasn’t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905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Won’t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2369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Where’s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511367" y="2719294"/>
            <a:ext cx="7035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__________________ your book?</a:t>
            </a:r>
          </a:p>
        </p:txBody>
      </p:sp>
    </p:spTree>
    <p:extLst>
      <p:ext uri="{BB962C8B-B14F-4D97-AF65-F5344CB8AC3E}">
        <p14:creationId xmlns:p14="http://schemas.microsoft.com/office/powerpoint/2010/main" val="2406092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894616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621700" y="2858153"/>
            <a:ext cx="6610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You’re right!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9733278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1716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hasn’t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didn’t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2392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couldn’t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511367" y="2461700"/>
            <a:ext cx="7035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He ____________ like helping his parents clean.</a:t>
            </a:r>
          </a:p>
        </p:txBody>
      </p:sp>
    </p:spTree>
    <p:extLst>
      <p:ext uri="{BB962C8B-B14F-4D97-AF65-F5344CB8AC3E}">
        <p14:creationId xmlns:p14="http://schemas.microsoft.com/office/powerpoint/2010/main" val="21310733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6473294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053866" y="2858153"/>
            <a:ext cx="5950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Wonderful!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1166946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7714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Shouldn’t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007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Didn’t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1525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It’s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376850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__________________ time to water the flowers.</a:t>
            </a:r>
          </a:p>
        </p:txBody>
      </p:sp>
    </p:spTree>
    <p:extLst>
      <p:ext uri="{BB962C8B-B14F-4D97-AF65-F5344CB8AC3E}">
        <p14:creationId xmlns:p14="http://schemas.microsoft.com/office/powerpoint/2010/main" val="30789449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039061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3362068" y="2732749"/>
            <a:ext cx="3428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Super!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97659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30455" y="4022054"/>
            <a:ext cx="1640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we’r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892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we’ar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30455" y="5395550"/>
            <a:ext cx="1789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we’re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068285" y="2891965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we   +   are</a:t>
            </a:r>
          </a:p>
        </p:txBody>
      </p:sp>
    </p:spTree>
    <p:extLst>
      <p:ext uri="{BB962C8B-B14F-4D97-AF65-F5344CB8AC3E}">
        <p14:creationId xmlns:p14="http://schemas.microsoft.com/office/powerpoint/2010/main" val="30849799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39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haven’t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883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won’t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2319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where’s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376850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I _______________ forget to return the book.</a:t>
            </a:r>
          </a:p>
        </p:txBody>
      </p:sp>
    </p:spTree>
    <p:extLst>
      <p:ext uri="{BB962C8B-B14F-4D97-AF65-F5344CB8AC3E}">
        <p14:creationId xmlns:p14="http://schemas.microsoft.com/office/powerpoint/2010/main" val="41513559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5806153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509974" y="2717074"/>
            <a:ext cx="5276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Great job!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0311986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575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Wouldn’t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905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Won’t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1983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  <a:hlinkClick r:id="rId4" action="ppaction://hlinksldjump"/>
              </a:rPr>
              <a:t>You’re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719294"/>
            <a:ext cx="6573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____________________ ready to go!</a:t>
            </a:r>
          </a:p>
        </p:txBody>
      </p:sp>
    </p:spTree>
    <p:extLst>
      <p:ext uri="{BB962C8B-B14F-4D97-AF65-F5344CB8AC3E}">
        <p14:creationId xmlns:p14="http://schemas.microsoft.com/office/powerpoint/2010/main" val="23480492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6373049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621700" y="2858153"/>
            <a:ext cx="6610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You’re right!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42564988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1651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We’ll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22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What’s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1777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She’s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425121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________________ the answer to the question?</a:t>
            </a:r>
          </a:p>
        </p:txBody>
      </p:sp>
    </p:spTree>
    <p:extLst>
      <p:ext uri="{BB962C8B-B14F-4D97-AF65-F5344CB8AC3E}">
        <p14:creationId xmlns:p14="http://schemas.microsoft.com/office/powerpoint/2010/main" val="13080793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6779007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100890" y="2816352"/>
            <a:ext cx="5950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Wonderful!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4312156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528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There’sll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223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What’s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66015" y="5395550"/>
            <a:ext cx="2223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We’d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719294"/>
            <a:ext cx="6573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________________ like to help.</a:t>
            </a:r>
          </a:p>
        </p:txBody>
      </p:sp>
    </p:spTree>
    <p:extLst>
      <p:ext uri="{BB962C8B-B14F-4D97-AF65-F5344CB8AC3E}">
        <p14:creationId xmlns:p14="http://schemas.microsoft.com/office/powerpoint/2010/main" val="339822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41490809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3531894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766006" y="2748425"/>
            <a:ext cx="4370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Perfect!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8292967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202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hadn’t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905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won’t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1915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didn’t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425121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They _________________ get to the pool before it rained.</a:t>
            </a:r>
          </a:p>
        </p:txBody>
      </p:sp>
    </p:spTree>
    <p:extLst>
      <p:ext uri="{BB962C8B-B14F-4D97-AF65-F5344CB8AC3E}">
        <p14:creationId xmlns:p14="http://schemas.microsoft.com/office/powerpoint/2010/main" val="23815952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0355639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771232" y="2748424"/>
            <a:ext cx="4722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Nice job!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32617539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279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What’d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23553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They’ve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2077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They’ll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425121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_______________ worked hard to read all of the books.</a:t>
            </a:r>
          </a:p>
        </p:txBody>
      </p:sp>
    </p:spTree>
    <p:extLst>
      <p:ext uri="{BB962C8B-B14F-4D97-AF65-F5344CB8AC3E}">
        <p14:creationId xmlns:p14="http://schemas.microsoft.com/office/powerpoint/2010/main" val="2973719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3946652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733539" y="2811127"/>
            <a:ext cx="4591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Terrific!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22312019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Choose the contraction that completes the sentence.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4212675" y="3941220"/>
            <a:ext cx="2393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haven’t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4212675" y="4668385"/>
            <a:ext cx="1579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he’d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4212675" y="5395550"/>
            <a:ext cx="1634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isn’t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1837288" y="2425121"/>
            <a:ext cx="65736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door ____________ unlocked.</a:t>
            </a:r>
          </a:p>
        </p:txBody>
      </p:sp>
    </p:spTree>
    <p:extLst>
      <p:ext uri="{BB962C8B-B14F-4D97-AF65-F5344CB8AC3E}">
        <p14:creationId xmlns:p14="http://schemas.microsoft.com/office/powerpoint/2010/main" val="39665385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355616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2492704" y="2889503"/>
            <a:ext cx="5072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Way to go!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to</a:t>
            </a:r>
          </a:p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the next question.</a:t>
            </a:r>
          </a:p>
        </p:txBody>
      </p:sp>
    </p:spTree>
    <p:extLst>
      <p:ext uri="{BB962C8B-B14F-4D97-AF65-F5344CB8AC3E}">
        <p14:creationId xmlns:p14="http://schemas.microsoft.com/office/powerpoint/2010/main" val="16595124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16AD44-154F-4664-A758-6E5A6E7CAF11}"/>
              </a:ext>
            </a:extLst>
          </p:cNvPr>
          <p:cNvSpPr txBox="1"/>
          <p:nvPr/>
        </p:nvSpPr>
        <p:spPr>
          <a:xfrm>
            <a:off x="1942553" y="2727525"/>
            <a:ext cx="62545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You’ve done</a:t>
            </a:r>
          </a:p>
          <a:p>
            <a:pPr algn="ctr"/>
            <a:r>
              <a:rPr lang="en-US" sz="540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Super work!</a:t>
            </a:r>
            <a:endParaRPr lang="en-US" sz="54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/>
              </a:solidFill>
              <a:latin typeface="KG Summer Sunshine Blackout" panose="02000000000000000000" pitchFamily="2" charset="0"/>
            </a:endParaRP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25971475-402B-45C5-B4A4-813F8D5D4065}"/>
              </a:ext>
            </a:extLst>
          </p:cNvPr>
          <p:cNvSpPr txBox="1"/>
          <p:nvPr/>
        </p:nvSpPr>
        <p:spPr>
          <a:xfrm>
            <a:off x="2234222" y="4776651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285766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53BAA18-D9B3-4C82-A6A5-6F2714F21FB1}"/>
              </a:ext>
            </a:extLst>
          </p:cNvPr>
          <p:cNvSpPr txBox="1"/>
          <p:nvPr/>
        </p:nvSpPr>
        <p:spPr>
          <a:xfrm>
            <a:off x="2163210" y="1343733"/>
            <a:ext cx="59218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What contraction do the two words form?</a:t>
            </a:r>
          </a:p>
        </p:txBody>
      </p:sp>
      <p:sp>
        <p:nvSpPr>
          <p:cNvPr id="9" name="TextBox 8">
            <a:hlinkClick r:id="rId3" action="ppaction://hlinksldjump"/>
            <a:extLst>
              <a:ext uri="{FF2B5EF4-FFF2-40B4-BE49-F238E27FC236}">
                <a16:creationId xmlns:a16="http://schemas.microsoft.com/office/drawing/2014/main" id="{02FA6FC9-0DB2-4BEA-8088-5B961149E400}"/>
              </a:ext>
            </a:extLst>
          </p:cNvPr>
          <p:cNvSpPr txBox="1"/>
          <p:nvPr/>
        </p:nvSpPr>
        <p:spPr>
          <a:xfrm>
            <a:off x="3866248" y="3878096"/>
            <a:ext cx="2515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couldn’t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D0193873-D270-48CD-900D-0BA33A1C7C92}"/>
              </a:ext>
            </a:extLst>
          </p:cNvPr>
          <p:cNvSpPr txBox="1"/>
          <p:nvPr/>
        </p:nvSpPr>
        <p:spPr>
          <a:xfrm>
            <a:off x="3866248" y="4569107"/>
            <a:ext cx="2400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b.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couldint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1EED7CDC-889E-415F-BA3D-F28D3B10C4CD}"/>
              </a:ext>
            </a:extLst>
          </p:cNvPr>
          <p:cNvSpPr txBox="1"/>
          <p:nvPr/>
        </p:nvSpPr>
        <p:spPr>
          <a:xfrm>
            <a:off x="3866248" y="5306722"/>
            <a:ext cx="2603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c. </a:t>
            </a:r>
            <a:r>
              <a:rPr lang="en-US" sz="3600" dirty="0" err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>
                    <a:lumMod val="85000"/>
                  </a:schemeClr>
                </a:solidFill>
                <a:latin typeface="KG Be Still And Know" panose="02000503000000020004" pitchFamily="2" charset="0"/>
              </a:rPr>
              <a:t>could’not</a:t>
            </a:r>
            <a:endParaRPr lang="en-US" sz="36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bg1">
                  <a:lumMod val="85000"/>
                </a:schemeClr>
              </a:solidFill>
              <a:latin typeface="KG Be Still And Know" panose="02000503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0D87AC-80FC-4F52-8F58-FF91287F67A4}"/>
              </a:ext>
            </a:extLst>
          </p:cNvPr>
          <p:cNvSpPr txBox="1"/>
          <p:nvPr/>
        </p:nvSpPr>
        <p:spPr>
          <a:xfrm>
            <a:off x="2068285" y="2891965"/>
            <a:ext cx="5921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could  +  not</a:t>
            </a:r>
          </a:p>
        </p:txBody>
      </p:sp>
    </p:spTree>
    <p:extLst>
      <p:ext uri="{BB962C8B-B14F-4D97-AF65-F5344CB8AC3E}">
        <p14:creationId xmlns:p14="http://schemas.microsoft.com/office/powerpoint/2010/main" val="55089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28F909-D1C5-4AAA-B85B-1D9C26DECB4C}"/>
              </a:ext>
            </a:extLst>
          </p:cNvPr>
          <p:cNvSpPr txBox="1"/>
          <p:nvPr/>
        </p:nvSpPr>
        <p:spPr>
          <a:xfrm>
            <a:off x="2530874" y="2001230"/>
            <a:ext cx="5195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ummer Sunshine Blackout" panose="02000000000000000000" pitchFamily="2" charset="0"/>
              </a:rPr>
              <a:t>Try Again!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3D9EC830-DFF0-452D-9184-9F3DBBEB8B70}"/>
              </a:ext>
            </a:extLst>
          </p:cNvPr>
          <p:cNvSpPr txBox="1"/>
          <p:nvPr/>
        </p:nvSpPr>
        <p:spPr>
          <a:xfrm>
            <a:off x="2333499" y="3992880"/>
            <a:ext cx="56840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Be Still And Know" panose="02000503000000020004" pitchFamily="2" charset="0"/>
              </a:rPr>
              <a:t>Click here to go back to the question.</a:t>
            </a:r>
          </a:p>
        </p:txBody>
      </p:sp>
    </p:spTree>
    <p:extLst>
      <p:ext uri="{BB962C8B-B14F-4D97-AF65-F5344CB8AC3E}">
        <p14:creationId xmlns:p14="http://schemas.microsoft.com/office/powerpoint/2010/main" val="295153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671</TotalTime>
  <Words>1010</Words>
  <Application>Microsoft Office PowerPoint</Application>
  <PresentationFormat>Custom</PresentationFormat>
  <Paragraphs>233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Arial</vt:lpstr>
      <vt:lpstr>Calibri</vt:lpstr>
      <vt:lpstr>Calibri Light</vt:lpstr>
      <vt:lpstr>KG Be Still And Know</vt:lpstr>
      <vt:lpstr>KG Summer Sunshine Blackout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17</cp:revision>
  <dcterms:created xsi:type="dcterms:W3CDTF">2018-06-24T15:11:09Z</dcterms:created>
  <dcterms:modified xsi:type="dcterms:W3CDTF">2018-07-01T22:11:01Z</dcterms:modified>
</cp:coreProperties>
</file>