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0" r:id="rId3"/>
    <p:sldId id="261" r:id="rId4"/>
    <p:sldId id="259" r:id="rId5"/>
    <p:sldId id="262" r:id="rId6"/>
    <p:sldId id="263" r:id="rId7"/>
    <p:sldId id="264" r:id="rId8"/>
    <p:sldId id="265" r:id="rId9"/>
    <p:sldId id="266" r:id="rId10"/>
    <p:sldId id="267" r:id="rId11"/>
    <p:sldId id="268" r:id="rId12"/>
    <p:sldId id="269" r:id="rId13"/>
  </p:sldIdLst>
  <p:sldSz cx="7772400" cy="10058400"/>
  <p:notesSz cx="6858000" cy="9144000"/>
  <p:defaultTextStyle>
    <a:defPPr>
      <a:defRPr lang="en-US"/>
    </a:defPPr>
    <a:lvl1pPr marL="0" algn="l" defTabSz="101882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1pPr>
    <a:lvl2pPr marL="509412" algn="l" defTabSz="101882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2pPr>
    <a:lvl3pPr marL="1018824" algn="l" defTabSz="101882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3pPr>
    <a:lvl4pPr marL="1528237" algn="l" defTabSz="101882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4pPr>
    <a:lvl5pPr marL="2037649" algn="l" defTabSz="101882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5pPr>
    <a:lvl6pPr marL="2547061" algn="l" defTabSz="101882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6pPr>
    <a:lvl7pPr marL="3056473" algn="l" defTabSz="101882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7pPr>
    <a:lvl8pPr marL="3565886" algn="l" defTabSz="101882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8pPr>
    <a:lvl9pPr marL="4075298" algn="l" defTabSz="101882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56" d="100"/>
          <a:sy n="56" d="100"/>
        </p:scale>
        <p:origin x="-2520" y="-102"/>
      </p:cViewPr>
      <p:guideLst>
        <p:guide orient="horz" pos="3168"/>
        <p:guide pos="2448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82930" y="3124626"/>
            <a:ext cx="6606540" cy="2156036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65860" y="5699760"/>
            <a:ext cx="5440680" cy="257048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50941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188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52823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03764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5470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0564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56588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07529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1791E6-2012-4B0D-A349-18D831F84199}" type="datetimeFigureOut">
              <a:rPr lang="en-US" smtClean="0"/>
              <a:t>9/12/2017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3D3715-4D32-4C9F-B0B9-6E7A7A496B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90890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1791E6-2012-4B0D-A349-18D831F84199}" type="datetimeFigureOut">
              <a:rPr lang="en-US" smtClean="0"/>
              <a:t>9/12/2017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3D3715-4D32-4C9F-B0B9-6E7A7A496B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61798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226242" y="537846"/>
            <a:ext cx="1311593" cy="1144143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91466" y="537846"/>
            <a:ext cx="3805238" cy="1144143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1791E6-2012-4B0D-A349-18D831F84199}" type="datetimeFigureOut">
              <a:rPr lang="en-US" smtClean="0"/>
              <a:t>9/12/2017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3D3715-4D32-4C9F-B0B9-6E7A7A496B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23027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1791E6-2012-4B0D-A349-18D831F84199}" type="datetimeFigureOut">
              <a:rPr lang="en-US" smtClean="0"/>
              <a:t>9/12/2017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3D3715-4D32-4C9F-B0B9-6E7A7A496B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38078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3966" y="6463454"/>
            <a:ext cx="6606540" cy="1997710"/>
          </a:xfrm>
        </p:spPr>
        <p:txBody>
          <a:bodyPr anchor="t"/>
          <a:lstStyle>
            <a:lvl1pPr algn="l">
              <a:defRPr sz="45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13966" y="4263180"/>
            <a:ext cx="6606540" cy="2200274"/>
          </a:xfrm>
        </p:spPr>
        <p:txBody>
          <a:bodyPr anchor="b"/>
          <a:lstStyle>
            <a:lvl1pPr marL="0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1pPr>
            <a:lvl2pPr marL="509412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1018824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52823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203764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54706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305647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56588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407529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1791E6-2012-4B0D-A349-18D831F84199}" type="datetimeFigureOut">
              <a:rPr lang="en-US" smtClean="0"/>
              <a:t>9/12/2017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3D3715-4D32-4C9F-B0B9-6E7A7A496B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98729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91466" y="3129281"/>
            <a:ext cx="2558415" cy="8849996"/>
          </a:xfrm>
        </p:spPr>
        <p:txBody>
          <a:bodyPr/>
          <a:lstStyle>
            <a:lvl1pPr>
              <a:defRPr sz="3100"/>
            </a:lvl1pPr>
            <a:lvl2pPr>
              <a:defRPr sz="27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979421" y="3129281"/>
            <a:ext cx="2558415" cy="8849996"/>
          </a:xfrm>
        </p:spPr>
        <p:txBody>
          <a:bodyPr/>
          <a:lstStyle>
            <a:lvl1pPr>
              <a:defRPr sz="3100"/>
            </a:lvl1pPr>
            <a:lvl2pPr>
              <a:defRPr sz="27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1791E6-2012-4B0D-A349-18D831F84199}" type="datetimeFigureOut">
              <a:rPr lang="en-US" smtClean="0"/>
              <a:t>9/12/2017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3D3715-4D32-4C9F-B0B9-6E7A7A496B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81701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8620" y="402802"/>
            <a:ext cx="6995160" cy="16764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8620" y="2251499"/>
            <a:ext cx="3434160" cy="938318"/>
          </a:xfrm>
        </p:spPr>
        <p:txBody>
          <a:bodyPr anchor="b"/>
          <a:lstStyle>
            <a:lvl1pPr marL="0" indent="0">
              <a:buNone/>
              <a:defRPr sz="2700" b="1"/>
            </a:lvl1pPr>
            <a:lvl2pPr marL="509412" indent="0">
              <a:buNone/>
              <a:defRPr sz="2200" b="1"/>
            </a:lvl2pPr>
            <a:lvl3pPr marL="1018824" indent="0">
              <a:buNone/>
              <a:defRPr sz="2000" b="1"/>
            </a:lvl3pPr>
            <a:lvl4pPr marL="1528237" indent="0">
              <a:buNone/>
              <a:defRPr sz="1800" b="1"/>
            </a:lvl4pPr>
            <a:lvl5pPr marL="2037649" indent="0">
              <a:buNone/>
              <a:defRPr sz="1800" b="1"/>
            </a:lvl5pPr>
            <a:lvl6pPr marL="2547061" indent="0">
              <a:buNone/>
              <a:defRPr sz="1800" b="1"/>
            </a:lvl6pPr>
            <a:lvl7pPr marL="3056473" indent="0">
              <a:buNone/>
              <a:defRPr sz="1800" b="1"/>
            </a:lvl7pPr>
            <a:lvl8pPr marL="3565886" indent="0">
              <a:buNone/>
              <a:defRPr sz="1800" b="1"/>
            </a:lvl8pPr>
            <a:lvl9pPr marL="4075298" indent="0">
              <a:buNone/>
              <a:defRPr sz="18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8620" y="3189817"/>
            <a:ext cx="3434160" cy="5795222"/>
          </a:xfrm>
        </p:spPr>
        <p:txBody>
          <a:bodyPr/>
          <a:lstStyle>
            <a:lvl1pPr>
              <a:defRPr sz="27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948272" y="2251499"/>
            <a:ext cx="3435508" cy="938318"/>
          </a:xfrm>
        </p:spPr>
        <p:txBody>
          <a:bodyPr anchor="b"/>
          <a:lstStyle>
            <a:lvl1pPr marL="0" indent="0">
              <a:buNone/>
              <a:defRPr sz="2700" b="1"/>
            </a:lvl1pPr>
            <a:lvl2pPr marL="509412" indent="0">
              <a:buNone/>
              <a:defRPr sz="2200" b="1"/>
            </a:lvl2pPr>
            <a:lvl3pPr marL="1018824" indent="0">
              <a:buNone/>
              <a:defRPr sz="2000" b="1"/>
            </a:lvl3pPr>
            <a:lvl4pPr marL="1528237" indent="0">
              <a:buNone/>
              <a:defRPr sz="1800" b="1"/>
            </a:lvl4pPr>
            <a:lvl5pPr marL="2037649" indent="0">
              <a:buNone/>
              <a:defRPr sz="1800" b="1"/>
            </a:lvl5pPr>
            <a:lvl6pPr marL="2547061" indent="0">
              <a:buNone/>
              <a:defRPr sz="1800" b="1"/>
            </a:lvl6pPr>
            <a:lvl7pPr marL="3056473" indent="0">
              <a:buNone/>
              <a:defRPr sz="1800" b="1"/>
            </a:lvl7pPr>
            <a:lvl8pPr marL="3565886" indent="0">
              <a:buNone/>
              <a:defRPr sz="1800" b="1"/>
            </a:lvl8pPr>
            <a:lvl9pPr marL="4075298" indent="0">
              <a:buNone/>
              <a:defRPr sz="18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948272" y="3189817"/>
            <a:ext cx="3435508" cy="5795222"/>
          </a:xfrm>
        </p:spPr>
        <p:txBody>
          <a:bodyPr/>
          <a:lstStyle>
            <a:lvl1pPr>
              <a:defRPr sz="27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1791E6-2012-4B0D-A349-18D831F84199}" type="datetimeFigureOut">
              <a:rPr lang="en-US" smtClean="0"/>
              <a:t>9/12/2017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3D3715-4D32-4C9F-B0B9-6E7A7A496B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67739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1791E6-2012-4B0D-A349-18D831F84199}" type="datetimeFigureOut">
              <a:rPr lang="en-US" smtClean="0"/>
              <a:t>9/12/2017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3D3715-4D32-4C9F-B0B9-6E7A7A496B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71965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1791E6-2012-4B0D-A349-18D831F84199}" type="datetimeFigureOut">
              <a:rPr lang="en-US" smtClean="0"/>
              <a:t>9/12/2017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3D3715-4D32-4C9F-B0B9-6E7A7A496B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01900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8621" y="400474"/>
            <a:ext cx="2557066" cy="1704340"/>
          </a:xfrm>
        </p:spPr>
        <p:txBody>
          <a:bodyPr anchor="b"/>
          <a:lstStyle>
            <a:lvl1pPr algn="l">
              <a:defRPr sz="22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38793" y="400474"/>
            <a:ext cx="4344988" cy="8584566"/>
          </a:xfrm>
        </p:spPr>
        <p:txBody>
          <a:bodyPr/>
          <a:lstStyle>
            <a:lvl1pPr>
              <a:defRPr sz="3600"/>
            </a:lvl1pPr>
            <a:lvl2pPr>
              <a:defRPr sz="3100"/>
            </a:lvl2pPr>
            <a:lvl3pPr>
              <a:defRPr sz="27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88621" y="2104814"/>
            <a:ext cx="2557066" cy="6880226"/>
          </a:xfrm>
        </p:spPr>
        <p:txBody>
          <a:bodyPr/>
          <a:lstStyle>
            <a:lvl1pPr marL="0" indent="0">
              <a:buNone/>
              <a:defRPr sz="1600"/>
            </a:lvl1pPr>
            <a:lvl2pPr marL="509412" indent="0">
              <a:buNone/>
              <a:defRPr sz="1300"/>
            </a:lvl2pPr>
            <a:lvl3pPr marL="1018824" indent="0">
              <a:buNone/>
              <a:defRPr sz="1100"/>
            </a:lvl3pPr>
            <a:lvl4pPr marL="1528237" indent="0">
              <a:buNone/>
              <a:defRPr sz="1000"/>
            </a:lvl4pPr>
            <a:lvl5pPr marL="2037649" indent="0">
              <a:buNone/>
              <a:defRPr sz="1000"/>
            </a:lvl5pPr>
            <a:lvl6pPr marL="2547061" indent="0">
              <a:buNone/>
              <a:defRPr sz="1000"/>
            </a:lvl6pPr>
            <a:lvl7pPr marL="3056473" indent="0">
              <a:buNone/>
              <a:defRPr sz="1000"/>
            </a:lvl7pPr>
            <a:lvl8pPr marL="3565886" indent="0">
              <a:buNone/>
              <a:defRPr sz="1000"/>
            </a:lvl8pPr>
            <a:lvl9pPr marL="4075298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1791E6-2012-4B0D-A349-18D831F84199}" type="datetimeFigureOut">
              <a:rPr lang="en-US" smtClean="0"/>
              <a:t>9/12/2017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3D3715-4D32-4C9F-B0B9-6E7A7A496B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40577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3445" y="7040881"/>
            <a:ext cx="4663440" cy="831216"/>
          </a:xfrm>
        </p:spPr>
        <p:txBody>
          <a:bodyPr anchor="b"/>
          <a:lstStyle>
            <a:lvl1pPr algn="l">
              <a:defRPr sz="22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23445" y="898736"/>
            <a:ext cx="4663440" cy="6035040"/>
          </a:xfrm>
        </p:spPr>
        <p:txBody>
          <a:bodyPr/>
          <a:lstStyle>
            <a:lvl1pPr marL="0" indent="0">
              <a:buNone/>
              <a:defRPr sz="3600"/>
            </a:lvl1pPr>
            <a:lvl2pPr marL="509412" indent="0">
              <a:buNone/>
              <a:defRPr sz="3100"/>
            </a:lvl2pPr>
            <a:lvl3pPr marL="1018824" indent="0">
              <a:buNone/>
              <a:defRPr sz="2700"/>
            </a:lvl3pPr>
            <a:lvl4pPr marL="1528237" indent="0">
              <a:buNone/>
              <a:defRPr sz="2200"/>
            </a:lvl4pPr>
            <a:lvl5pPr marL="2037649" indent="0">
              <a:buNone/>
              <a:defRPr sz="2200"/>
            </a:lvl5pPr>
            <a:lvl6pPr marL="2547061" indent="0">
              <a:buNone/>
              <a:defRPr sz="2200"/>
            </a:lvl6pPr>
            <a:lvl7pPr marL="3056473" indent="0">
              <a:buNone/>
              <a:defRPr sz="2200"/>
            </a:lvl7pPr>
            <a:lvl8pPr marL="3565886" indent="0">
              <a:buNone/>
              <a:defRPr sz="2200"/>
            </a:lvl8pPr>
            <a:lvl9pPr marL="4075298" indent="0">
              <a:buNone/>
              <a:defRPr sz="22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523445" y="7872097"/>
            <a:ext cx="4663440" cy="1180464"/>
          </a:xfrm>
        </p:spPr>
        <p:txBody>
          <a:bodyPr/>
          <a:lstStyle>
            <a:lvl1pPr marL="0" indent="0">
              <a:buNone/>
              <a:defRPr sz="1600"/>
            </a:lvl1pPr>
            <a:lvl2pPr marL="509412" indent="0">
              <a:buNone/>
              <a:defRPr sz="1300"/>
            </a:lvl2pPr>
            <a:lvl3pPr marL="1018824" indent="0">
              <a:buNone/>
              <a:defRPr sz="1100"/>
            </a:lvl3pPr>
            <a:lvl4pPr marL="1528237" indent="0">
              <a:buNone/>
              <a:defRPr sz="1000"/>
            </a:lvl4pPr>
            <a:lvl5pPr marL="2037649" indent="0">
              <a:buNone/>
              <a:defRPr sz="1000"/>
            </a:lvl5pPr>
            <a:lvl6pPr marL="2547061" indent="0">
              <a:buNone/>
              <a:defRPr sz="1000"/>
            </a:lvl6pPr>
            <a:lvl7pPr marL="3056473" indent="0">
              <a:buNone/>
              <a:defRPr sz="1000"/>
            </a:lvl7pPr>
            <a:lvl8pPr marL="3565886" indent="0">
              <a:buNone/>
              <a:defRPr sz="1000"/>
            </a:lvl8pPr>
            <a:lvl9pPr marL="4075298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1791E6-2012-4B0D-A349-18D831F84199}" type="datetimeFigureOut">
              <a:rPr lang="en-US" smtClean="0"/>
              <a:t>9/12/2017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3D3715-4D32-4C9F-B0B9-6E7A7A496B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42067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88620" y="402802"/>
            <a:ext cx="6995160" cy="1676400"/>
          </a:xfrm>
          <a:prstGeom prst="rect">
            <a:avLst/>
          </a:prstGeom>
        </p:spPr>
        <p:txBody>
          <a:bodyPr vert="horz" lIns="101882" tIns="50941" rIns="101882" bIns="50941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8620" y="2346962"/>
            <a:ext cx="6995160" cy="6638079"/>
          </a:xfrm>
          <a:prstGeom prst="rect">
            <a:avLst/>
          </a:prstGeom>
        </p:spPr>
        <p:txBody>
          <a:bodyPr vert="horz" lIns="101882" tIns="50941" rIns="101882" bIns="50941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88620" y="9322648"/>
            <a:ext cx="1813560" cy="535516"/>
          </a:xfrm>
          <a:prstGeom prst="rect">
            <a:avLst/>
          </a:prstGeom>
        </p:spPr>
        <p:txBody>
          <a:bodyPr vert="horz" lIns="101882" tIns="50941" rIns="101882" bIns="50941" rtlCol="0" anchor="ctr"/>
          <a:lstStyle>
            <a:lvl1pPr algn="l">
              <a:defRPr sz="1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D1791E6-2012-4B0D-A349-18D831F84199}" type="datetimeFigureOut">
              <a:rPr lang="en-US" smtClean="0"/>
              <a:t>9/12/2017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655570" y="9322648"/>
            <a:ext cx="2461260" cy="535516"/>
          </a:xfrm>
          <a:prstGeom prst="rect">
            <a:avLst/>
          </a:prstGeom>
        </p:spPr>
        <p:txBody>
          <a:bodyPr vert="horz" lIns="101882" tIns="50941" rIns="101882" bIns="50941" rtlCol="0" anchor="ctr"/>
          <a:lstStyle>
            <a:lvl1pPr algn="ctr">
              <a:defRPr sz="1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570220" y="9322648"/>
            <a:ext cx="1813560" cy="535516"/>
          </a:xfrm>
          <a:prstGeom prst="rect">
            <a:avLst/>
          </a:prstGeom>
        </p:spPr>
        <p:txBody>
          <a:bodyPr vert="horz" lIns="101882" tIns="50941" rIns="101882" bIns="50941" rtlCol="0" anchor="ctr"/>
          <a:lstStyle>
            <a:lvl1pPr algn="r">
              <a:defRPr sz="1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43D3715-4D32-4C9F-B0B9-6E7A7A496B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94566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1018824" rtl="0" eaLnBrk="1" latinLnBrk="0" hangingPunct="1">
        <a:spcBef>
          <a:spcPct val="0"/>
        </a:spcBef>
        <a:buNone/>
        <a:defRPr sz="49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82059" indent="-382059" algn="l" defTabSz="1018824" rtl="0" eaLnBrk="1" latinLnBrk="0" hangingPunct="1">
        <a:spcBef>
          <a:spcPct val="20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1pPr>
      <a:lvl2pPr marL="827795" indent="-318383" algn="l" defTabSz="1018824" rtl="0" eaLnBrk="1" latinLnBrk="0" hangingPunct="1">
        <a:spcBef>
          <a:spcPct val="20000"/>
        </a:spcBef>
        <a:buFont typeface="Arial" panose="020B0604020202020204" pitchFamily="34" charset="0"/>
        <a:buChar char="–"/>
        <a:defRPr sz="3100" kern="1200">
          <a:solidFill>
            <a:schemeClr val="tx1"/>
          </a:solidFill>
          <a:latin typeface="+mn-lt"/>
          <a:ea typeface="+mn-ea"/>
          <a:cs typeface="+mn-cs"/>
        </a:defRPr>
      </a:lvl2pPr>
      <a:lvl3pPr marL="1273531" indent="-254706" algn="l" defTabSz="1018824" rtl="0" eaLnBrk="1" latinLnBrk="0" hangingPunct="1">
        <a:spcBef>
          <a:spcPct val="2000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3pPr>
      <a:lvl4pPr marL="1782943" indent="-254706" algn="l" defTabSz="1018824" rtl="0" eaLnBrk="1" latinLnBrk="0" hangingPunct="1">
        <a:spcBef>
          <a:spcPct val="20000"/>
        </a:spcBef>
        <a:buFont typeface="Arial" panose="020B0604020202020204" pitchFamily="34" charset="0"/>
        <a:buChar char="–"/>
        <a:defRPr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2292355" indent="-254706" algn="l" defTabSz="1018824" rtl="0" eaLnBrk="1" latinLnBrk="0" hangingPunct="1">
        <a:spcBef>
          <a:spcPct val="20000"/>
        </a:spcBef>
        <a:buFont typeface="Arial" panose="020B0604020202020204" pitchFamily="34" charset="0"/>
        <a:buChar char="»"/>
        <a:defRPr sz="2200" kern="1200">
          <a:solidFill>
            <a:schemeClr val="tx1"/>
          </a:solidFill>
          <a:latin typeface="+mn-lt"/>
          <a:ea typeface="+mn-ea"/>
          <a:cs typeface="+mn-cs"/>
        </a:defRPr>
      </a:lvl5pPr>
      <a:lvl6pPr marL="2801767" indent="-254706" algn="l" defTabSz="1018824" rtl="0" eaLnBrk="1" latinLnBrk="0" hangingPunct="1">
        <a:spcBef>
          <a:spcPct val="200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6pPr>
      <a:lvl7pPr marL="3311180" indent="-254706" algn="l" defTabSz="1018824" rtl="0" eaLnBrk="1" latinLnBrk="0" hangingPunct="1">
        <a:spcBef>
          <a:spcPct val="200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7pPr>
      <a:lvl8pPr marL="3820592" indent="-254706" algn="l" defTabSz="1018824" rtl="0" eaLnBrk="1" latinLnBrk="0" hangingPunct="1">
        <a:spcBef>
          <a:spcPct val="200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8pPr>
      <a:lvl9pPr marL="4330004" indent="-254706" algn="l" defTabSz="1018824" rtl="0" eaLnBrk="1" latinLnBrk="0" hangingPunct="1">
        <a:spcBef>
          <a:spcPct val="200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1882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09412" algn="l" defTabSz="101882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18824" algn="l" defTabSz="101882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28237" algn="l" defTabSz="101882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37649" algn="l" defTabSz="101882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47061" algn="l" defTabSz="101882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3056473" algn="l" defTabSz="101882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565886" algn="l" defTabSz="101882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4075298" algn="l" defTabSz="101882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97787" y="301936"/>
            <a:ext cx="6170279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600" dirty="0" smtClean="0">
                <a:latin typeface="KG Chasing Cars" panose="02000000000000000000" pitchFamily="2" charset="0"/>
              </a:rPr>
              <a:t>The Henry Herald</a:t>
            </a:r>
            <a:endParaRPr lang="en-US" sz="6600" dirty="0">
              <a:latin typeface="KG Chasing Cars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33400" y="1409932"/>
            <a:ext cx="23652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smtClean="0">
                <a:latin typeface="KG Behind These Hazel Eyes" panose="02000506000000020004" pitchFamily="2" charset="0"/>
              </a:rPr>
              <a:t>Date:  August 18, 2017</a:t>
            </a:r>
            <a:endParaRPr lang="en-US" sz="1800" dirty="0">
              <a:latin typeface="KG Behind These Hazel Eyes" panose="02000506000000020004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352800" y="1396791"/>
            <a:ext cx="23866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smtClean="0">
                <a:latin typeface="KG Behind These Hazel Eyes" panose="02000506000000020004" pitchFamily="2" charset="0"/>
              </a:rPr>
              <a:t>Fishers Elementary</a:t>
            </a:r>
            <a:endParaRPr lang="en-US" sz="1800" dirty="0">
              <a:latin typeface="KG Behind These Hazel Eyes" panose="02000506000000020004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019800" y="1404794"/>
            <a:ext cx="11551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smtClean="0">
                <a:latin typeface="KG Behind These Hazel Eyes" panose="02000506000000020004" pitchFamily="2" charset="0"/>
              </a:rPr>
              <a:t>Room 2A</a:t>
            </a:r>
            <a:endParaRPr lang="en-US" sz="1800" dirty="0">
              <a:latin typeface="KG Behind These Hazel Eyes" panose="02000506000000020004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952499" y="1938320"/>
            <a:ext cx="175260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dirty="0" smtClean="0">
                <a:latin typeface="KG Love Somebody" panose="02000503000000020003" pitchFamily="2" charset="0"/>
              </a:rPr>
              <a:t>Coming up on our calendar:</a:t>
            </a:r>
            <a:endParaRPr lang="en-US" sz="1800" dirty="0">
              <a:latin typeface="KG Love Somebody" panose="02000503000000020003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33400" y="2761904"/>
            <a:ext cx="2590800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dirty="0" smtClean="0">
                <a:latin typeface="KG Love Somebody" panose="02000503000000020003" pitchFamily="2" charset="0"/>
              </a:rPr>
              <a:t>Monday:  picture day</a:t>
            </a:r>
          </a:p>
          <a:p>
            <a:pPr algn="ctr"/>
            <a:endParaRPr lang="en-US" sz="1800" dirty="0">
              <a:latin typeface="KG Love Somebody" panose="02000503000000020003" pitchFamily="2" charset="0"/>
            </a:endParaRPr>
          </a:p>
          <a:p>
            <a:pPr algn="ctr"/>
            <a:r>
              <a:rPr lang="en-US" sz="1800" dirty="0" smtClean="0">
                <a:latin typeface="KG Love Somebody" panose="02000503000000020003" pitchFamily="2" charset="0"/>
              </a:rPr>
              <a:t>Tuesday:  hat day</a:t>
            </a:r>
          </a:p>
          <a:p>
            <a:pPr algn="ctr"/>
            <a:endParaRPr lang="en-US" sz="1800" dirty="0">
              <a:latin typeface="KG Love Somebody" panose="02000503000000020003" pitchFamily="2" charset="0"/>
            </a:endParaRPr>
          </a:p>
          <a:p>
            <a:pPr algn="ctr"/>
            <a:r>
              <a:rPr lang="en-US" sz="1800" dirty="0" smtClean="0">
                <a:latin typeface="KG Love Somebody" panose="02000503000000020003" pitchFamily="2" charset="0"/>
              </a:rPr>
              <a:t>Wednesday:  </a:t>
            </a:r>
            <a:r>
              <a:rPr lang="en-US" sz="1800" dirty="0" err="1" smtClean="0">
                <a:latin typeface="KG Love Somebody" panose="02000503000000020003" pitchFamily="2" charset="0"/>
              </a:rPr>
              <a:t>p.e.</a:t>
            </a:r>
            <a:r>
              <a:rPr lang="en-US" sz="1800" dirty="0" smtClean="0">
                <a:latin typeface="KG Love Somebody" panose="02000503000000020003" pitchFamily="2" charset="0"/>
              </a:rPr>
              <a:t> – wear your tennis shoes!</a:t>
            </a:r>
          </a:p>
          <a:p>
            <a:pPr algn="ctr"/>
            <a:endParaRPr lang="en-US" sz="1800" dirty="0">
              <a:latin typeface="KG Love Somebody" panose="02000503000000020003" pitchFamily="2" charset="0"/>
            </a:endParaRPr>
          </a:p>
          <a:p>
            <a:pPr algn="ctr"/>
            <a:r>
              <a:rPr lang="en-US" sz="1800" dirty="0" smtClean="0">
                <a:latin typeface="KG Love Somebody" panose="02000503000000020003" pitchFamily="2" charset="0"/>
              </a:rPr>
              <a:t>Thursday:  early dismissal </a:t>
            </a:r>
          </a:p>
          <a:p>
            <a:pPr algn="ctr"/>
            <a:endParaRPr lang="en-US" sz="1800" dirty="0">
              <a:latin typeface="KG Love Somebody" panose="02000503000000020003" pitchFamily="2" charset="0"/>
            </a:endParaRPr>
          </a:p>
          <a:p>
            <a:pPr algn="ctr"/>
            <a:r>
              <a:rPr lang="en-US" sz="1800" dirty="0" smtClean="0">
                <a:latin typeface="KG Love Somebody" panose="02000503000000020003" pitchFamily="2" charset="0"/>
              </a:rPr>
              <a:t>Friday:  reading log due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1433477" y="8186849"/>
            <a:ext cx="200984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latin typeface="KG Behind These Hazel Eyes" panose="02000506000000020004" pitchFamily="2" charset="0"/>
              </a:rPr>
              <a:t>Don’t Forget!</a:t>
            </a:r>
            <a:endParaRPr lang="en-US" sz="2400" dirty="0">
              <a:latin typeface="KG Behind These Hazel Eyes" panose="02000506000000020004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71450" y="8841647"/>
            <a:ext cx="45339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dirty="0" smtClean="0">
                <a:latin typeface="KG Love Somebody" panose="02000503000000020003" pitchFamily="2" charset="0"/>
              </a:rPr>
              <a:t>Picture day is next Tuesday</a:t>
            </a:r>
            <a:endParaRPr lang="en-US" sz="1800" dirty="0">
              <a:latin typeface="KG Love Somebody" panose="02000503000000020003" pitchFamily="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685800" y="6999357"/>
            <a:ext cx="150073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>
                <a:latin typeface="KG Behind These Hazel Eyes" panose="02000506000000020004" pitchFamily="2" charset="0"/>
              </a:rPr>
              <a:t>Classroom</a:t>
            </a:r>
          </a:p>
          <a:p>
            <a:pPr algn="ctr"/>
            <a:r>
              <a:rPr lang="en-US" dirty="0" smtClean="0">
                <a:latin typeface="KG Behind These Hazel Eyes" panose="02000506000000020004" pitchFamily="2" charset="0"/>
              </a:rPr>
              <a:t>Requests:</a:t>
            </a:r>
            <a:endParaRPr lang="en-US" dirty="0">
              <a:latin typeface="KG Behind These Hazel Eyes" panose="02000506000000020004" pitchFamily="2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981200" y="6754505"/>
            <a:ext cx="2209800" cy="12464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500" dirty="0" smtClean="0">
                <a:latin typeface="KG Love Somebody" panose="02000503000000020003" pitchFamily="2" charset="0"/>
              </a:rPr>
              <a:t>We are in need of toothpicks and marshmallows for an upcoming science activity.</a:t>
            </a:r>
            <a:endParaRPr lang="en-US" sz="1500" dirty="0">
              <a:latin typeface="KG Love Somebody" panose="02000503000000020003" pitchFamily="2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547535" y="1981200"/>
            <a:ext cx="346286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 smtClean="0">
                <a:latin typeface="KG Love Somebody" panose="02000503000000020003" pitchFamily="2" charset="0"/>
              </a:rPr>
              <a:t>What we are learning this week:</a:t>
            </a:r>
            <a:endParaRPr lang="en-US" sz="1600" b="1" dirty="0">
              <a:latin typeface="KG Love Somebody" panose="02000503000000020003" pitchFamily="2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3458611" y="2333685"/>
            <a:ext cx="3716313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latin typeface="KG Love Somebody" panose="02000503000000020003" pitchFamily="2" charset="0"/>
              </a:rPr>
              <a:t>Reading Workshop: We are working on mastering the first 100 Fry words. </a:t>
            </a:r>
          </a:p>
          <a:p>
            <a:endParaRPr lang="en-US" sz="1600" dirty="0">
              <a:latin typeface="KG Love Somebody" panose="02000503000000020003" pitchFamily="2" charset="0"/>
            </a:endParaRPr>
          </a:p>
          <a:p>
            <a:r>
              <a:rPr lang="en-US" sz="1600" dirty="0" smtClean="0">
                <a:latin typeface="KG Love Somebody" panose="02000503000000020003" pitchFamily="2" charset="0"/>
              </a:rPr>
              <a:t>Math Workshop: This week will continue to work on number sense. Help enforce these skills by finding numbers in the real world when you are out and about.</a:t>
            </a:r>
          </a:p>
          <a:p>
            <a:endParaRPr lang="en-US" sz="1600" dirty="0">
              <a:latin typeface="KG Love Somebody" panose="02000503000000020003" pitchFamily="2" charset="0"/>
            </a:endParaRPr>
          </a:p>
          <a:p>
            <a:r>
              <a:rPr lang="en-US" sz="1600" dirty="0" smtClean="0">
                <a:latin typeface="KG Love Somebody" panose="02000503000000020003" pitchFamily="2" charset="0"/>
              </a:rPr>
              <a:t>Social Studies: We are learning about community helpers. We are looking for community helpers to come speak with our class. Please let me know if you or a family member would like to come in.</a:t>
            </a:r>
          </a:p>
          <a:p>
            <a:endParaRPr lang="en-US" sz="1600" dirty="0">
              <a:latin typeface="KG Love Somebody" panose="02000503000000020003" pitchFamily="2" charset="0"/>
            </a:endParaRPr>
          </a:p>
          <a:p>
            <a:endParaRPr lang="en-US" sz="1600" dirty="0">
              <a:latin typeface="KG Love Somebody" panose="02000503000000020003" pitchFamily="2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4469483" y="7021436"/>
            <a:ext cx="253999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KG Behind These Hazel Eyes" panose="02000506000000020004" pitchFamily="2" charset="0"/>
              </a:rPr>
              <a:t>Words of the Week</a:t>
            </a:r>
            <a:endParaRPr lang="en-US" dirty="0">
              <a:latin typeface="KG Behind These Hazel Eyes" panose="02000506000000020004" pitchFamily="2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4611254" y="7436584"/>
            <a:ext cx="2209800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latin typeface="KG Love Somebody" panose="02000503000000020003" pitchFamily="2" charset="0"/>
              </a:rPr>
              <a:t>school</a:t>
            </a:r>
          </a:p>
          <a:p>
            <a:pPr algn="ctr"/>
            <a:r>
              <a:rPr lang="en-US" dirty="0" smtClean="0">
                <a:latin typeface="KG Love Somebody" panose="02000503000000020003" pitchFamily="2" charset="0"/>
              </a:rPr>
              <a:t>pencil</a:t>
            </a:r>
          </a:p>
          <a:p>
            <a:pPr algn="ctr"/>
            <a:r>
              <a:rPr lang="en-US" dirty="0" smtClean="0">
                <a:latin typeface="KG Love Somebody" panose="02000503000000020003" pitchFamily="2" charset="0"/>
              </a:rPr>
              <a:t>them</a:t>
            </a:r>
          </a:p>
          <a:p>
            <a:pPr algn="ctr"/>
            <a:r>
              <a:rPr lang="en-US" dirty="0" smtClean="0">
                <a:latin typeface="KG Love Somebody" panose="02000503000000020003" pitchFamily="2" charset="0"/>
              </a:rPr>
              <a:t>he</a:t>
            </a:r>
          </a:p>
          <a:p>
            <a:pPr algn="ctr"/>
            <a:r>
              <a:rPr lang="en-US" dirty="0" smtClean="0">
                <a:latin typeface="KG Love Somebody" panose="02000503000000020003" pitchFamily="2" charset="0"/>
              </a:rPr>
              <a:t>they</a:t>
            </a:r>
            <a:endParaRPr lang="en-US" dirty="0">
              <a:latin typeface="KG Love Somebody" panose="02000503000000020003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776276" y="9719846"/>
            <a:ext cx="225292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solidFill>
                  <a:schemeClr val="bg1">
                    <a:lumMod val="85000"/>
                  </a:schemeClr>
                </a:solidFill>
              </a:rPr>
              <a:t>©www.thecurriculumcorner.com</a:t>
            </a:r>
            <a:endParaRPr lang="en-US" sz="1200" dirty="0">
              <a:solidFill>
                <a:schemeClr val="bg1">
                  <a:lumMod val="8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993750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1066799" y="2010519"/>
            <a:ext cx="175260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dirty="0" smtClean="0">
                <a:latin typeface="KG Love Somebody" panose="02000503000000020003" pitchFamily="2" charset="0"/>
              </a:rPr>
              <a:t>Coming up on our calendar:</a:t>
            </a:r>
            <a:endParaRPr lang="en-US" sz="1800" dirty="0">
              <a:latin typeface="KG Love Somebody" panose="02000503000000020003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85800" y="2761904"/>
            <a:ext cx="2590800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dirty="0" smtClean="0">
                <a:latin typeface="KG Love Somebody" panose="02000503000000020003" pitchFamily="2" charset="0"/>
              </a:rPr>
              <a:t>Monday:  picture day</a:t>
            </a:r>
          </a:p>
          <a:p>
            <a:pPr algn="ctr"/>
            <a:endParaRPr lang="en-US" sz="1800" dirty="0">
              <a:latin typeface="KG Love Somebody" panose="02000503000000020003" pitchFamily="2" charset="0"/>
            </a:endParaRPr>
          </a:p>
          <a:p>
            <a:pPr algn="ctr"/>
            <a:r>
              <a:rPr lang="en-US" sz="1800" dirty="0" smtClean="0">
                <a:latin typeface="KG Love Somebody" panose="02000503000000020003" pitchFamily="2" charset="0"/>
              </a:rPr>
              <a:t>Tuesday:  hat day</a:t>
            </a:r>
          </a:p>
          <a:p>
            <a:pPr algn="ctr"/>
            <a:endParaRPr lang="en-US" sz="1800" dirty="0">
              <a:latin typeface="KG Love Somebody" panose="02000503000000020003" pitchFamily="2" charset="0"/>
            </a:endParaRPr>
          </a:p>
          <a:p>
            <a:pPr algn="ctr"/>
            <a:r>
              <a:rPr lang="en-US" sz="1800" dirty="0" smtClean="0">
                <a:latin typeface="KG Love Somebody" panose="02000503000000020003" pitchFamily="2" charset="0"/>
              </a:rPr>
              <a:t>Wednesday:  </a:t>
            </a:r>
            <a:r>
              <a:rPr lang="en-US" sz="1800" dirty="0" err="1" smtClean="0">
                <a:latin typeface="KG Love Somebody" panose="02000503000000020003" pitchFamily="2" charset="0"/>
              </a:rPr>
              <a:t>p.e.</a:t>
            </a:r>
            <a:r>
              <a:rPr lang="en-US" sz="1800" dirty="0" smtClean="0">
                <a:latin typeface="KG Love Somebody" panose="02000503000000020003" pitchFamily="2" charset="0"/>
              </a:rPr>
              <a:t> – wear your tennis shoes!</a:t>
            </a:r>
          </a:p>
          <a:p>
            <a:pPr algn="ctr"/>
            <a:endParaRPr lang="en-US" sz="1800" dirty="0">
              <a:latin typeface="KG Love Somebody" panose="02000503000000020003" pitchFamily="2" charset="0"/>
            </a:endParaRPr>
          </a:p>
          <a:p>
            <a:pPr algn="ctr"/>
            <a:r>
              <a:rPr lang="en-US" sz="1800" dirty="0" smtClean="0">
                <a:latin typeface="KG Love Somebody" panose="02000503000000020003" pitchFamily="2" charset="0"/>
              </a:rPr>
              <a:t>Thursday:  early dismissal </a:t>
            </a:r>
          </a:p>
          <a:p>
            <a:pPr algn="ctr"/>
            <a:endParaRPr lang="en-US" sz="1800" dirty="0">
              <a:latin typeface="KG Love Somebody" panose="02000503000000020003" pitchFamily="2" charset="0"/>
            </a:endParaRPr>
          </a:p>
          <a:p>
            <a:pPr algn="ctr"/>
            <a:r>
              <a:rPr lang="en-US" sz="1800" dirty="0" smtClean="0">
                <a:latin typeface="KG Love Somebody" panose="02000503000000020003" pitchFamily="2" charset="0"/>
              </a:rPr>
              <a:t>Friday:  reading log due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1433477" y="8186849"/>
            <a:ext cx="200984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latin typeface="KG Behind These Hazel Eyes" panose="02000506000000020004" pitchFamily="2" charset="0"/>
              </a:rPr>
              <a:t>Don’t Forget!</a:t>
            </a:r>
            <a:endParaRPr lang="en-US" sz="2400" dirty="0">
              <a:latin typeface="KG Behind These Hazel Eyes" panose="02000506000000020004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71450" y="8841647"/>
            <a:ext cx="45339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dirty="0" smtClean="0">
                <a:latin typeface="KG Love Somebody" panose="02000503000000020003" pitchFamily="2" charset="0"/>
              </a:rPr>
              <a:t>Picture day is next Tuesday</a:t>
            </a:r>
            <a:endParaRPr lang="en-US" sz="1800" dirty="0">
              <a:latin typeface="KG Love Somebody" panose="02000503000000020003" pitchFamily="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685800" y="6999357"/>
            <a:ext cx="150073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>
                <a:latin typeface="KG Behind These Hazel Eyes" panose="02000506000000020004" pitchFamily="2" charset="0"/>
              </a:rPr>
              <a:t>Classroom</a:t>
            </a:r>
          </a:p>
          <a:p>
            <a:pPr algn="ctr"/>
            <a:r>
              <a:rPr lang="en-US" dirty="0" smtClean="0">
                <a:latin typeface="KG Behind These Hazel Eyes" panose="02000506000000020004" pitchFamily="2" charset="0"/>
              </a:rPr>
              <a:t>Requests:</a:t>
            </a:r>
            <a:endParaRPr lang="en-US" dirty="0">
              <a:latin typeface="KG Behind These Hazel Eyes" panose="02000506000000020004" pitchFamily="2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981200" y="6754505"/>
            <a:ext cx="2209800" cy="12464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500" dirty="0" smtClean="0">
                <a:latin typeface="KG Love Somebody" panose="02000503000000020003" pitchFamily="2" charset="0"/>
              </a:rPr>
              <a:t>We are in need of toothpicks and marshmallows for an upcoming science activity.</a:t>
            </a:r>
            <a:endParaRPr lang="en-US" sz="1500" dirty="0">
              <a:latin typeface="KG Love Somebody" panose="02000503000000020003" pitchFamily="2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547535" y="1981200"/>
            <a:ext cx="346286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 smtClean="0">
                <a:latin typeface="KG Love Somebody" panose="02000503000000020003" pitchFamily="2" charset="0"/>
              </a:rPr>
              <a:t>What we are learning this week:</a:t>
            </a:r>
            <a:endParaRPr lang="en-US" sz="1600" b="1" dirty="0">
              <a:latin typeface="KG Love Somebody" panose="02000503000000020003" pitchFamily="2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3429000" y="2333685"/>
            <a:ext cx="3716313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latin typeface="KG Love Somebody" panose="02000503000000020003" pitchFamily="2" charset="0"/>
              </a:rPr>
              <a:t>Reading Workshop: We are working on mastering the first 100 Fry words. </a:t>
            </a:r>
          </a:p>
          <a:p>
            <a:endParaRPr lang="en-US" sz="1600" dirty="0">
              <a:latin typeface="KG Love Somebody" panose="02000503000000020003" pitchFamily="2" charset="0"/>
            </a:endParaRPr>
          </a:p>
          <a:p>
            <a:r>
              <a:rPr lang="en-US" sz="1600" dirty="0" smtClean="0">
                <a:latin typeface="KG Love Somebody" panose="02000503000000020003" pitchFamily="2" charset="0"/>
              </a:rPr>
              <a:t>Math Workshop: This week will continue to work on number sense. Help enforce these skills by finding numbers in the real world when you are out and about.</a:t>
            </a:r>
          </a:p>
          <a:p>
            <a:endParaRPr lang="en-US" sz="1600" dirty="0">
              <a:latin typeface="KG Love Somebody" panose="02000503000000020003" pitchFamily="2" charset="0"/>
            </a:endParaRPr>
          </a:p>
          <a:p>
            <a:r>
              <a:rPr lang="en-US" sz="1600" dirty="0" smtClean="0">
                <a:latin typeface="KG Love Somebody" panose="02000503000000020003" pitchFamily="2" charset="0"/>
              </a:rPr>
              <a:t>Social Studies: We are learning about community helpers. We are looking for community helpers to come speak with our class. Please let me know if you or a family member would like to come in.</a:t>
            </a:r>
          </a:p>
          <a:p>
            <a:endParaRPr lang="en-US" sz="1600" dirty="0">
              <a:latin typeface="KG Love Somebody" panose="02000503000000020003" pitchFamily="2" charset="0"/>
            </a:endParaRPr>
          </a:p>
          <a:p>
            <a:endParaRPr lang="en-US" sz="1600" dirty="0">
              <a:latin typeface="KG Love Somebody" panose="02000503000000020003" pitchFamily="2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4469483" y="7021436"/>
            <a:ext cx="253999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KG Behind These Hazel Eyes" panose="02000506000000020004" pitchFamily="2" charset="0"/>
              </a:rPr>
              <a:t>Words of the Week</a:t>
            </a:r>
            <a:endParaRPr lang="en-US" dirty="0">
              <a:latin typeface="KG Behind These Hazel Eyes" panose="02000506000000020004" pitchFamily="2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4611254" y="7436584"/>
            <a:ext cx="2209800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latin typeface="KG Love Somebody" panose="02000503000000020003" pitchFamily="2" charset="0"/>
              </a:rPr>
              <a:t>school</a:t>
            </a:r>
          </a:p>
          <a:p>
            <a:pPr algn="ctr"/>
            <a:r>
              <a:rPr lang="en-US" dirty="0" smtClean="0">
                <a:latin typeface="KG Love Somebody" panose="02000503000000020003" pitchFamily="2" charset="0"/>
              </a:rPr>
              <a:t>pencil</a:t>
            </a:r>
          </a:p>
          <a:p>
            <a:pPr algn="ctr"/>
            <a:r>
              <a:rPr lang="en-US" dirty="0" smtClean="0">
                <a:latin typeface="KG Love Somebody" panose="02000503000000020003" pitchFamily="2" charset="0"/>
              </a:rPr>
              <a:t>them</a:t>
            </a:r>
          </a:p>
          <a:p>
            <a:pPr algn="ctr"/>
            <a:r>
              <a:rPr lang="en-US" dirty="0" smtClean="0">
                <a:latin typeface="KG Love Somebody" panose="02000503000000020003" pitchFamily="2" charset="0"/>
              </a:rPr>
              <a:t>he</a:t>
            </a:r>
          </a:p>
          <a:p>
            <a:pPr algn="ctr"/>
            <a:r>
              <a:rPr lang="en-US" dirty="0" smtClean="0">
                <a:latin typeface="KG Love Somebody" panose="02000503000000020003" pitchFamily="2" charset="0"/>
              </a:rPr>
              <a:t>they</a:t>
            </a:r>
            <a:endParaRPr lang="en-US" dirty="0">
              <a:latin typeface="KG Love Somebody" panose="02000503000000020003" pitchFamily="2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1259272" y="595703"/>
            <a:ext cx="6132128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 smtClean="0">
                <a:latin typeface="KG Shake it Off Chunky" panose="02000000000000000000" pitchFamily="2" charset="0"/>
              </a:rPr>
              <a:t>The Henry Herald</a:t>
            </a:r>
            <a:endParaRPr lang="en-US" sz="4400" dirty="0">
              <a:latin typeface="KG Shake it Off Chunky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33400" y="1409932"/>
            <a:ext cx="20321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smtClean="0">
                <a:latin typeface="KG Behind These Hazel Eyes" panose="02000506000000020004" pitchFamily="2" charset="0"/>
              </a:rPr>
              <a:t>Date:  May 18, 2017</a:t>
            </a:r>
            <a:endParaRPr lang="en-US" sz="1800" dirty="0">
              <a:latin typeface="KG Behind These Hazel Eyes" panose="02000506000000020004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352800" y="1396791"/>
            <a:ext cx="23866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smtClean="0">
                <a:latin typeface="KG Behind These Hazel Eyes" panose="02000506000000020004" pitchFamily="2" charset="0"/>
              </a:rPr>
              <a:t>Fishers Elementary</a:t>
            </a:r>
            <a:endParaRPr lang="en-US" sz="1800" dirty="0">
              <a:latin typeface="KG Behind These Hazel Eyes" panose="02000506000000020004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019800" y="1404794"/>
            <a:ext cx="11551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smtClean="0">
                <a:latin typeface="KG Behind These Hazel Eyes" panose="02000506000000020004" pitchFamily="2" charset="0"/>
              </a:rPr>
              <a:t>Room 2A</a:t>
            </a:r>
            <a:endParaRPr lang="en-US" sz="1800" dirty="0">
              <a:latin typeface="KG Behind These Hazel Eyes" panose="02000506000000020004" pitchFamily="2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2776276" y="9857601"/>
            <a:ext cx="225292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solidFill>
                  <a:schemeClr val="bg1">
                    <a:lumMod val="85000"/>
                  </a:schemeClr>
                </a:solidFill>
              </a:rPr>
              <a:t>©www.thecurriculumcorner.com</a:t>
            </a:r>
            <a:endParaRPr lang="en-US" sz="1200" dirty="0">
              <a:solidFill>
                <a:schemeClr val="bg1">
                  <a:lumMod val="8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477073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533400" y="1409932"/>
            <a:ext cx="21178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smtClean="0">
                <a:latin typeface="KG Behind These Hazel Eyes" panose="02000506000000020004" pitchFamily="2" charset="0"/>
              </a:rPr>
              <a:t>Date:  June 18, 2017</a:t>
            </a:r>
            <a:endParaRPr lang="en-US" sz="1800" dirty="0">
              <a:latin typeface="KG Behind These Hazel Eyes" panose="02000506000000020004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352800" y="1396791"/>
            <a:ext cx="23866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smtClean="0">
                <a:latin typeface="KG Behind These Hazel Eyes" panose="02000506000000020004" pitchFamily="2" charset="0"/>
              </a:rPr>
              <a:t>Fishers Elementary</a:t>
            </a:r>
            <a:endParaRPr lang="en-US" sz="1800" dirty="0">
              <a:latin typeface="KG Behind These Hazel Eyes" panose="02000506000000020004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943600" y="1404794"/>
            <a:ext cx="11551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smtClean="0">
                <a:latin typeface="KG Behind These Hazel Eyes" panose="02000506000000020004" pitchFamily="2" charset="0"/>
              </a:rPr>
              <a:t>Room 2A</a:t>
            </a:r>
            <a:endParaRPr lang="en-US" sz="1800" dirty="0">
              <a:latin typeface="KG Behind These Hazel Eyes" panose="02000506000000020004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066799" y="2010519"/>
            <a:ext cx="175260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dirty="0" smtClean="0">
                <a:latin typeface="KG Love Somebody" panose="02000503000000020003" pitchFamily="2" charset="0"/>
              </a:rPr>
              <a:t>Coming up on our calendar:</a:t>
            </a:r>
            <a:endParaRPr lang="en-US" sz="1800" dirty="0">
              <a:latin typeface="KG Love Somebody" panose="02000503000000020003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85800" y="2761904"/>
            <a:ext cx="2590800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dirty="0" smtClean="0">
                <a:latin typeface="KG Love Somebody" panose="02000503000000020003" pitchFamily="2" charset="0"/>
              </a:rPr>
              <a:t>Monday:  picture day</a:t>
            </a:r>
          </a:p>
          <a:p>
            <a:pPr algn="ctr"/>
            <a:endParaRPr lang="en-US" sz="1800" dirty="0">
              <a:latin typeface="KG Love Somebody" panose="02000503000000020003" pitchFamily="2" charset="0"/>
            </a:endParaRPr>
          </a:p>
          <a:p>
            <a:pPr algn="ctr"/>
            <a:r>
              <a:rPr lang="en-US" sz="1800" dirty="0" smtClean="0">
                <a:latin typeface="KG Love Somebody" panose="02000503000000020003" pitchFamily="2" charset="0"/>
              </a:rPr>
              <a:t>Tuesday:  hat day</a:t>
            </a:r>
          </a:p>
          <a:p>
            <a:pPr algn="ctr"/>
            <a:endParaRPr lang="en-US" sz="1800" dirty="0">
              <a:latin typeface="KG Love Somebody" panose="02000503000000020003" pitchFamily="2" charset="0"/>
            </a:endParaRPr>
          </a:p>
          <a:p>
            <a:pPr algn="ctr"/>
            <a:r>
              <a:rPr lang="en-US" sz="1800" dirty="0" smtClean="0">
                <a:latin typeface="KG Love Somebody" panose="02000503000000020003" pitchFamily="2" charset="0"/>
              </a:rPr>
              <a:t>Wednesday:  </a:t>
            </a:r>
            <a:r>
              <a:rPr lang="en-US" sz="1800" dirty="0" err="1" smtClean="0">
                <a:latin typeface="KG Love Somebody" panose="02000503000000020003" pitchFamily="2" charset="0"/>
              </a:rPr>
              <a:t>p.e.</a:t>
            </a:r>
            <a:r>
              <a:rPr lang="en-US" sz="1800" dirty="0" smtClean="0">
                <a:latin typeface="KG Love Somebody" panose="02000503000000020003" pitchFamily="2" charset="0"/>
              </a:rPr>
              <a:t> – wear your tennis shoes!</a:t>
            </a:r>
          </a:p>
          <a:p>
            <a:pPr algn="ctr"/>
            <a:endParaRPr lang="en-US" sz="1800" dirty="0">
              <a:latin typeface="KG Love Somebody" panose="02000503000000020003" pitchFamily="2" charset="0"/>
            </a:endParaRPr>
          </a:p>
          <a:p>
            <a:pPr algn="ctr"/>
            <a:r>
              <a:rPr lang="en-US" sz="1800" dirty="0" smtClean="0">
                <a:latin typeface="KG Love Somebody" panose="02000503000000020003" pitchFamily="2" charset="0"/>
              </a:rPr>
              <a:t>Thursday:  early dismissal </a:t>
            </a:r>
          </a:p>
          <a:p>
            <a:pPr algn="ctr"/>
            <a:endParaRPr lang="en-US" sz="1800" dirty="0">
              <a:latin typeface="KG Love Somebody" panose="02000503000000020003" pitchFamily="2" charset="0"/>
            </a:endParaRPr>
          </a:p>
          <a:p>
            <a:pPr algn="ctr"/>
            <a:r>
              <a:rPr lang="en-US" sz="1800" dirty="0" smtClean="0">
                <a:latin typeface="KG Love Somebody" panose="02000503000000020003" pitchFamily="2" charset="0"/>
              </a:rPr>
              <a:t>Friday:  reading log due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1433477" y="8186849"/>
            <a:ext cx="200984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latin typeface="KG Behind These Hazel Eyes" panose="02000506000000020004" pitchFamily="2" charset="0"/>
              </a:rPr>
              <a:t>Don’t Forget!</a:t>
            </a:r>
            <a:endParaRPr lang="en-US" sz="2400" dirty="0">
              <a:latin typeface="KG Behind These Hazel Eyes" panose="02000506000000020004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71450" y="8841647"/>
            <a:ext cx="45339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dirty="0" smtClean="0">
                <a:latin typeface="KG Love Somebody" panose="02000503000000020003" pitchFamily="2" charset="0"/>
              </a:rPr>
              <a:t>Picture day is next Tuesday</a:t>
            </a:r>
            <a:endParaRPr lang="en-US" sz="1800" dirty="0">
              <a:latin typeface="KG Love Somebody" panose="02000503000000020003" pitchFamily="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685800" y="6999357"/>
            <a:ext cx="150073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>
                <a:latin typeface="KG Behind These Hazel Eyes" panose="02000506000000020004" pitchFamily="2" charset="0"/>
              </a:rPr>
              <a:t>Classroom</a:t>
            </a:r>
          </a:p>
          <a:p>
            <a:pPr algn="ctr"/>
            <a:r>
              <a:rPr lang="en-US" dirty="0" smtClean="0">
                <a:latin typeface="KG Behind These Hazel Eyes" panose="02000506000000020004" pitchFamily="2" charset="0"/>
              </a:rPr>
              <a:t>Requests:</a:t>
            </a:r>
            <a:endParaRPr lang="en-US" dirty="0">
              <a:latin typeface="KG Behind These Hazel Eyes" panose="02000506000000020004" pitchFamily="2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981200" y="6754505"/>
            <a:ext cx="2209800" cy="12464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500" dirty="0" smtClean="0">
                <a:latin typeface="KG Love Somebody" panose="02000503000000020003" pitchFamily="2" charset="0"/>
              </a:rPr>
              <a:t>We are in need of toothpicks and marshmallows for an upcoming science activity.</a:t>
            </a:r>
            <a:endParaRPr lang="en-US" sz="1500" dirty="0">
              <a:latin typeface="KG Love Somebody" panose="02000503000000020003" pitchFamily="2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547535" y="1981200"/>
            <a:ext cx="346286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 smtClean="0">
                <a:latin typeface="KG Love Somebody" panose="02000503000000020003" pitchFamily="2" charset="0"/>
              </a:rPr>
              <a:t>What we are learning this week:</a:t>
            </a:r>
            <a:endParaRPr lang="en-US" sz="1600" b="1" dirty="0">
              <a:latin typeface="KG Love Somebody" panose="02000503000000020003" pitchFamily="2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3429000" y="2333685"/>
            <a:ext cx="3716313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latin typeface="KG Love Somebody" panose="02000503000000020003" pitchFamily="2" charset="0"/>
              </a:rPr>
              <a:t>Reading Workshop: We are working on mastering the first 100 Fry words. </a:t>
            </a:r>
          </a:p>
          <a:p>
            <a:endParaRPr lang="en-US" sz="1600" dirty="0">
              <a:latin typeface="KG Love Somebody" panose="02000503000000020003" pitchFamily="2" charset="0"/>
            </a:endParaRPr>
          </a:p>
          <a:p>
            <a:r>
              <a:rPr lang="en-US" sz="1600" dirty="0" smtClean="0">
                <a:latin typeface="KG Love Somebody" panose="02000503000000020003" pitchFamily="2" charset="0"/>
              </a:rPr>
              <a:t>Math Workshop: This week will continue to work on number sense. Help enforce these skills by finding numbers in the real world when you are out and about.</a:t>
            </a:r>
          </a:p>
          <a:p>
            <a:endParaRPr lang="en-US" sz="1600" dirty="0">
              <a:latin typeface="KG Love Somebody" panose="02000503000000020003" pitchFamily="2" charset="0"/>
            </a:endParaRPr>
          </a:p>
          <a:p>
            <a:r>
              <a:rPr lang="en-US" sz="1600" dirty="0" smtClean="0">
                <a:latin typeface="KG Love Somebody" panose="02000503000000020003" pitchFamily="2" charset="0"/>
              </a:rPr>
              <a:t>Social Studies: We are learning about community helpers. We are looking for community helpers to come speak with our class. Please let me know if you or a family member would like to come in.</a:t>
            </a:r>
          </a:p>
          <a:p>
            <a:endParaRPr lang="en-US" sz="1600" dirty="0">
              <a:latin typeface="KG Love Somebody" panose="02000503000000020003" pitchFamily="2" charset="0"/>
            </a:endParaRPr>
          </a:p>
          <a:p>
            <a:endParaRPr lang="en-US" sz="1600" dirty="0">
              <a:latin typeface="KG Love Somebody" panose="02000503000000020003" pitchFamily="2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4469483" y="7021436"/>
            <a:ext cx="253999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KG Behind These Hazel Eyes" panose="02000506000000020004" pitchFamily="2" charset="0"/>
              </a:rPr>
              <a:t>Words of the Week</a:t>
            </a:r>
            <a:endParaRPr lang="en-US" dirty="0">
              <a:latin typeface="KG Behind These Hazel Eyes" panose="02000506000000020004" pitchFamily="2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4611254" y="7436584"/>
            <a:ext cx="2209800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latin typeface="KG Love Somebody" panose="02000503000000020003" pitchFamily="2" charset="0"/>
              </a:rPr>
              <a:t>school</a:t>
            </a:r>
          </a:p>
          <a:p>
            <a:pPr algn="ctr"/>
            <a:r>
              <a:rPr lang="en-US" dirty="0" smtClean="0">
                <a:latin typeface="KG Love Somebody" panose="02000503000000020003" pitchFamily="2" charset="0"/>
              </a:rPr>
              <a:t>pencil</a:t>
            </a:r>
          </a:p>
          <a:p>
            <a:pPr algn="ctr"/>
            <a:r>
              <a:rPr lang="en-US" dirty="0" smtClean="0">
                <a:latin typeface="KG Love Somebody" panose="02000503000000020003" pitchFamily="2" charset="0"/>
              </a:rPr>
              <a:t>them</a:t>
            </a:r>
          </a:p>
          <a:p>
            <a:pPr algn="ctr"/>
            <a:r>
              <a:rPr lang="en-US" dirty="0" smtClean="0">
                <a:latin typeface="KG Love Somebody" panose="02000503000000020003" pitchFamily="2" charset="0"/>
              </a:rPr>
              <a:t>he</a:t>
            </a:r>
          </a:p>
          <a:p>
            <a:pPr algn="ctr"/>
            <a:r>
              <a:rPr lang="en-US" dirty="0" smtClean="0">
                <a:latin typeface="KG Love Somebody" panose="02000503000000020003" pitchFamily="2" charset="0"/>
              </a:rPr>
              <a:t>they</a:t>
            </a:r>
            <a:endParaRPr lang="en-US" dirty="0">
              <a:latin typeface="KG Love Somebody" panose="02000503000000020003" pitchFamily="2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762000" y="678359"/>
            <a:ext cx="6132128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 smtClean="0">
                <a:latin typeface="KG Shake it Off Chunky" panose="02000000000000000000" pitchFamily="2" charset="0"/>
              </a:rPr>
              <a:t>The Henry Herald</a:t>
            </a:r>
            <a:endParaRPr lang="en-US" sz="4400" dirty="0">
              <a:latin typeface="KG Shake it Off Chunky" panose="02000000000000000000" pitchFamily="2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2776276" y="9719846"/>
            <a:ext cx="225292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solidFill>
                  <a:schemeClr val="bg1">
                    <a:lumMod val="85000"/>
                  </a:schemeClr>
                </a:solidFill>
              </a:rPr>
              <a:t>©www.thecurriculumcorner.com</a:t>
            </a:r>
            <a:endParaRPr lang="en-US" sz="1200" dirty="0">
              <a:solidFill>
                <a:schemeClr val="bg1">
                  <a:lumMod val="8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345644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97787" y="301936"/>
            <a:ext cx="6170279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600" dirty="0" smtClean="0">
                <a:latin typeface="KG Chasing Cars" panose="02000000000000000000" pitchFamily="2" charset="0"/>
              </a:rPr>
              <a:t>The Henry Herald</a:t>
            </a:r>
            <a:endParaRPr lang="en-US" sz="6600" dirty="0">
              <a:latin typeface="KG Chasing Cars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33400" y="1409932"/>
            <a:ext cx="20337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smtClean="0">
                <a:latin typeface="KG Behind These Hazel Eyes" panose="02000506000000020004" pitchFamily="2" charset="0"/>
              </a:rPr>
              <a:t>Date:  July 18, 2017</a:t>
            </a:r>
            <a:endParaRPr lang="en-US" sz="1800" dirty="0">
              <a:latin typeface="KG Behind These Hazel Eyes" panose="02000506000000020004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352800" y="1396791"/>
            <a:ext cx="23866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smtClean="0">
                <a:latin typeface="KG Behind These Hazel Eyes" panose="02000506000000020004" pitchFamily="2" charset="0"/>
              </a:rPr>
              <a:t>Fishers Elementary</a:t>
            </a:r>
            <a:endParaRPr lang="en-US" sz="1800" dirty="0">
              <a:latin typeface="KG Behind These Hazel Eyes" panose="02000506000000020004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019800" y="1404794"/>
            <a:ext cx="11551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smtClean="0">
                <a:latin typeface="KG Behind These Hazel Eyes" panose="02000506000000020004" pitchFamily="2" charset="0"/>
              </a:rPr>
              <a:t>Room 2A</a:t>
            </a:r>
            <a:endParaRPr lang="en-US" sz="1800" dirty="0">
              <a:latin typeface="KG Behind These Hazel Eyes" panose="02000506000000020004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952499" y="1938320"/>
            <a:ext cx="175260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dirty="0" smtClean="0">
                <a:latin typeface="KG Love Somebody" panose="02000503000000020003" pitchFamily="2" charset="0"/>
              </a:rPr>
              <a:t>Coming up on our calendar:</a:t>
            </a:r>
            <a:endParaRPr lang="en-US" sz="1800" dirty="0">
              <a:latin typeface="KG Love Somebody" panose="02000503000000020003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33400" y="2761904"/>
            <a:ext cx="2590800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dirty="0" smtClean="0">
                <a:latin typeface="KG Love Somebody" panose="02000503000000020003" pitchFamily="2" charset="0"/>
              </a:rPr>
              <a:t>Monday:  picture day</a:t>
            </a:r>
          </a:p>
          <a:p>
            <a:pPr algn="ctr"/>
            <a:endParaRPr lang="en-US" sz="1800" dirty="0">
              <a:latin typeface="KG Love Somebody" panose="02000503000000020003" pitchFamily="2" charset="0"/>
            </a:endParaRPr>
          </a:p>
          <a:p>
            <a:pPr algn="ctr"/>
            <a:r>
              <a:rPr lang="en-US" sz="1800" dirty="0" smtClean="0">
                <a:latin typeface="KG Love Somebody" panose="02000503000000020003" pitchFamily="2" charset="0"/>
              </a:rPr>
              <a:t>Tuesday:  hat day</a:t>
            </a:r>
          </a:p>
          <a:p>
            <a:pPr algn="ctr"/>
            <a:endParaRPr lang="en-US" sz="1800" dirty="0">
              <a:latin typeface="KG Love Somebody" panose="02000503000000020003" pitchFamily="2" charset="0"/>
            </a:endParaRPr>
          </a:p>
          <a:p>
            <a:pPr algn="ctr"/>
            <a:r>
              <a:rPr lang="en-US" sz="1800" dirty="0" smtClean="0">
                <a:latin typeface="KG Love Somebody" panose="02000503000000020003" pitchFamily="2" charset="0"/>
              </a:rPr>
              <a:t>Wednesday:  </a:t>
            </a:r>
            <a:r>
              <a:rPr lang="en-US" sz="1800" dirty="0" err="1" smtClean="0">
                <a:latin typeface="KG Love Somebody" panose="02000503000000020003" pitchFamily="2" charset="0"/>
              </a:rPr>
              <a:t>p.e.</a:t>
            </a:r>
            <a:r>
              <a:rPr lang="en-US" sz="1800" dirty="0" smtClean="0">
                <a:latin typeface="KG Love Somebody" panose="02000503000000020003" pitchFamily="2" charset="0"/>
              </a:rPr>
              <a:t> – wear your tennis shoes!</a:t>
            </a:r>
          </a:p>
          <a:p>
            <a:pPr algn="ctr"/>
            <a:endParaRPr lang="en-US" sz="1800" dirty="0">
              <a:latin typeface="KG Love Somebody" panose="02000503000000020003" pitchFamily="2" charset="0"/>
            </a:endParaRPr>
          </a:p>
          <a:p>
            <a:pPr algn="ctr"/>
            <a:r>
              <a:rPr lang="en-US" sz="1800" dirty="0" smtClean="0">
                <a:latin typeface="KG Love Somebody" panose="02000503000000020003" pitchFamily="2" charset="0"/>
              </a:rPr>
              <a:t>Thursday:  early dismissal </a:t>
            </a:r>
          </a:p>
          <a:p>
            <a:pPr algn="ctr"/>
            <a:endParaRPr lang="en-US" sz="1800" dirty="0">
              <a:latin typeface="KG Love Somebody" panose="02000503000000020003" pitchFamily="2" charset="0"/>
            </a:endParaRPr>
          </a:p>
          <a:p>
            <a:pPr algn="ctr"/>
            <a:r>
              <a:rPr lang="en-US" sz="1800" dirty="0" smtClean="0">
                <a:latin typeface="KG Love Somebody" panose="02000503000000020003" pitchFamily="2" charset="0"/>
              </a:rPr>
              <a:t>Friday:  reading log due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1433477" y="8186849"/>
            <a:ext cx="200984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latin typeface="KG Behind These Hazel Eyes" panose="02000506000000020004" pitchFamily="2" charset="0"/>
              </a:rPr>
              <a:t>Don’t Forget!</a:t>
            </a:r>
            <a:endParaRPr lang="en-US" sz="2400" dirty="0">
              <a:latin typeface="KG Behind These Hazel Eyes" panose="02000506000000020004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71450" y="8841647"/>
            <a:ext cx="45339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dirty="0" smtClean="0">
                <a:latin typeface="KG Love Somebody" panose="02000503000000020003" pitchFamily="2" charset="0"/>
              </a:rPr>
              <a:t>Picture day is next Tuesday</a:t>
            </a:r>
            <a:endParaRPr lang="en-US" sz="1800" dirty="0">
              <a:latin typeface="KG Love Somebody" panose="02000503000000020003" pitchFamily="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685800" y="6999357"/>
            <a:ext cx="150073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>
                <a:latin typeface="KG Behind These Hazel Eyes" panose="02000506000000020004" pitchFamily="2" charset="0"/>
              </a:rPr>
              <a:t>Classroom</a:t>
            </a:r>
          </a:p>
          <a:p>
            <a:pPr algn="ctr"/>
            <a:r>
              <a:rPr lang="en-US" dirty="0" smtClean="0">
                <a:latin typeface="KG Behind These Hazel Eyes" panose="02000506000000020004" pitchFamily="2" charset="0"/>
              </a:rPr>
              <a:t>Requests:</a:t>
            </a:r>
            <a:endParaRPr lang="en-US" dirty="0">
              <a:latin typeface="KG Behind These Hazel Eyes" panose="02000506000000020004" pitchFamily="2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981200" y="6754505"/>
            <a:ext cx="2209800" cy="12464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500" dirty="0" smtClean="0">
                <a:latin typeface="KG Love Somebody" panose="02000503000000020003" pitchFamily="2" charset="0"/>
              </a:rPr>
              <a:t>We are in need of toothpicks and marshmallows for an upcoming science activity.</a:t>
            </a:r>
            <a:endParaRPr lang="en-US" sz="1500" dirty="0">
              <a:latin typeface="KG Love Somebody" panose="02000503000000020003" pitchFamily="2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547535" y="1981200"/>
            <a:ext cx="346286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 smtClean="0">
                <a:latin typeface="KG Love Somebody" panose="02000503000000020003" pitchFamily="2" charset="0"/>
              </a:rPr>
              <a:t>What we are learning this week:</a:t>
            </a:r>
            <a:endParaRPr lang="en-US" sz="1600" b="1" dirty="0">
              <a:latin typeface="KG Love Somebody" panose="02000503000000020003" pitchFamily="2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3458611" y="2333685"/>
            <a:ext cx="3716313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latin typeface="KG Love Somebody" panose="02000503000000020003" pitchFamily="2" charset="0"/>
              </a:rPr>
              <a:t>Reading Workshop: We are working on mastering the first 100 Fry words. </a:t>
            </a:r>
          </a:p>
          <a:p>
            <a:endParaRPr lang="en-US" sz="1600" dirty="0">
              <a:latin typeface="KG Love Somebody" panose="02000503000000020003" pitchFamily="2" charset="0"/>
            </a:endParaRPr>
          </a:p>
          <a:p>
            <a:r>
              <a:rPr lang="en-US" sz="1600" dirty="0" smtClean="0">
                <a:latin typeface="KG Love Somebody" panose="02000503000000020003" pitchFamily="2" charset="0"/>
              </a:rPr>
              <a:t>Math Workshop: This week will continue to work on number sense. Help enforce these skills by finding numbers in the real world when you are out and about.</a:t>
            </a:r>
          </a:p>
          <a:p>
            <a:endParaRPr lang="en-US" sz="1600" dirty="0">
              <a:latin typeface="KG Love Somebody" panose="02000503000000020003" pitchFamily="2" charset="0"/>
            </a:endParaRPr>
          </a:p>
          <a:p>
            <a:r>
              <a:rPr lang="en-US" sz="1600" dirty="0" smtClean="0">
                <a:latin typeface="KG Love Somebody" panose="02000503000000020003" pitchFamily="2" charset="0"/>
              </a:rPr>
              <a:t>Social Studies: We are learning about community helpers. We are looking for community helpers to come speak with our class. Please let me know if you or a family member would like to come in.</a:t>
            </a:r>
          </a:p>
          <a:p>
            <a:endParaRPr lang="en-US" sz="1600" dirty="0">
              <a:latin typeface="KG Love Somebody" panose="02000503000000020003" pitchFamily="2" charset="0"/>
            </a:endParaRPr>
          </a:p>
          <a:p>
            <a:endParaRPr lang="en-US" sz="1600" dirty="0">
              <a:latin typeface="KG Love Somebody" panose="02000503000000020003" pitchFamily="2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4469483" y="7021436"/>
            <a:ext cx="253999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KG Behind These Hazel Eyes" panose="02000506000000020004" pitchFamily="2" charset="0"/>
              </a:rPr>
              <a:t>Words of the Week</a:t>
            </a:r>
            <a:endParaRPr lang="en-US" dirty="0">
              <a:latin typeface="KG Behind These Hazel Eyes" panose="02000506000000020004" pitchFamily="2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4611254" y="7436584"/>
            <a:ext cx="2209800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latin typeface="KG Love Somebody" panose="02000503000000020003" pitchFamily="2" charset="0"/>
              </a:rPr>
              <a:t>school</a:t>
            </a:r>
          </a:p>
          <a:p>
            <a:pPr algn="ctr"/>
            <a:r>
              <a:rPr lang="en-US" dirty="0" smtClean="0">
                <a:latin typeface="KG Love Somebody" panose="02000503000000020003" pitchFamily="2" charset="0"/>
              </a:rPr>
              <a:t>pencil</a:t>
            </a:r>
          </a:p>
          <a:p>
            <a:pPr algn="ctr"/>
            <a:r>
              <a:rPr lang="en-US" dirty="0" smtClean="0">
                <a:latin typeface="KG Love Somebody" panose="02000503000000020003" pitchFamily="2" charset="0"/>
              </a:rPr>
              <a:t>them</a:t>
            </a:r>
          </a:p>
          <a:p>
            <a:pPr algn="ctr"/>
            <a:r>
              <a:rPr lang="en-US" dirty="0" smtClean="0">
                <a:latin typeface="KG Love Somebody" panose="02000503000000020003" pitchFamily="2" charset="0"/>
              </a:rPr>
              <a:t>he</a:t>
            </a:r>
          </a:p>
          <a:p>
            <a:pPr algn="ctr"/>
            <a:r>
              <a:rPr lang="en-US" dirty="0" smtClean="0">
                <a:latin typeface="KG Love Somebody" panose="02000503000000020003" pitchFamily="2" charset="0"/>
              </a:rPr>
              <a:t>they</a:t>
            </a:r>
            <a:endParaRPr lang="en-US" dirty="0">
              <a:latin typeface="KG Love Somebody" panose="02000503000000020003" pitchFamily="2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2776276" y="9781401"/>
            <a:ext cx="225292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solidFill>
                  <a:schemeClr val="bg1">
                    <a:lumMod val="85000"/>
                  </a:schemeClr>
                </a:solidFill>
              </a:rPr>
              <a:t>©www.thecurriculumcorner.com</a:t>
            </a:r>
            <a:endParaRPr lang="en-US" sz="1200" dirty="0">
              <a:solidFill>
                <a:schemeClr val="bg1">
                  <a:lumMod val="8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836262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533400" y="1409932"/>
            <a:ext cx="28431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smtClean="0">
                <a:latin typeface="KG Behind These Hazel Eyes" panose="02000506000000020004" pitchFamily="2" charset="0"/>
              </a:rPr>
              <a:t>Date:  September 18, 2017</a:t>
            </a:r>
            <a:endParaRPr lang="en-US" sz="1800" dirty="0">
              <a:latin typeface="KG Behind These Hazel Eyes" panose="02000506000000020004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352800" y="1396791"/>
            <a:ext cx="23866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smtClean="0">
                <a:latin typeface="KG Behind These Hazel Eyes" panose="02000506000000020004" pitchFamily="2" charset="0"/>
              </a:rPr>
              <a:t>Fishers Elementary</a:t>
            </a:r>
            <a:endParaRPr lang="en-US" sz="1800" dirty="0">
              <a:latin typeface="KG Behind These Hazel Eyes" panose="02000506000000020004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019800" y="1404794"/>
            <a:ext cx="11551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smtClean="0">
                <a:latin typeface="KG Behind These Hazel Eyes" panose="02000506000000020004" pitchFamily="2" charset="0"/>
              </a:rPr>
              <a:t>Room 2A</a:t>
            </a:r>
            <a:endParaRPr lang="en-US" sz="1800" dirty="0">
              <a:latin typeface="KG Behind These Hazel Eyes" panose="02000506000000020004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066799" y="2010519"/>
            <a:ext cx="175260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dirty="0" smtClean="0">
                <a:latin typeface="KG Love Somebody" panose="02000503000000020003" pitchFamily="2" charset="0"/>
              </a:rPr>
              <a:t>Coming up on our calendar:</a:t>
            </a:r>
            <a:endParaRPr lang="en-US" sz="1800" dirty="0">
              <a:latin typeface="KG Love Somebody" panose="02000503000000020003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85800" y="2761904"/>
            <a:ext cx="2590800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dirty="0" smtClean="0">
                <a:latin typeface="KG Love Somebody" panose="02000503000000020003" pitchFamily="2" charset="0"/>
              </a:rPr>
              <a:t>Monday:  picture day</a:t>
            </a:r>
          </a:p>
          <a:p>
            <a:pPr algn="ctr"/>
            <a:endParaRPr lang="en-US" sz="1800" dirty="0">
              <a:latin typeface="KG Love Somebody" panose="02000503000000020003" pitchFamily="2" charset="0"/>
            </a:endParaRPr>
          </a:p>
          <a:p>
            <a:pPr algn="ctr"/>
            <a:r>
              <a:rPr lang="en-US" sz="1800" dirty="0" smtClean="0">
                <a:latin typeface="KG Love Somebody" panose="02000503000000020003" pitchFamily="2" charset="0"/>
              </a:rPr>
              <a:t>Tuesday:  hat day</a:t>
            </a:r>
          </a:p>
          <a:p>
            <a:pPr algn="ctr"/>
            <a:endParaRPr lang="en-US" sz="1800" dirty="0">
              <a:latin typeface="KG Love Somebody" panose="02000503000000020003" pitchFamily="2" charset="0"/>
            </a:endParaRPr>
          </a:p>
          <a:p>
            <a:pPr algn="ctr"/>
            <a:r>
              <a:rPr lang="en-US" sz="1800" dirty="0" smtClean="0">
                <a:latin typeface="KG Love Somebody" panose="02000503000000020003" pitchFamily="2" charset="0"/>
              </a:rPr>
              <a:t>Wednesday:  </a:t>
            </a:r>
            <a:r>
              <a:rPr lang="en-US" sz="1800" dirty="0" err="1" smtClean="0">
                <a:latin typeface="KG Love Somebody" panose="02000503000000020003" pitchFamily="2" charset="0"/>
              </a:rPr>
              <a:t>p.e.</a:t>
            </a:r>
            <a:r>
              <a:rPr lang="en-US" sz="1800" dirty="0" smtClean="0">
                <a:latin typeface="KG Love Somebody" panose="02000503000000020003" pitchFamily="2" charset="0"/>
              </a:rPr>
              <a:t> – wear your tennis shoes!</a:t>
            </a:r>
          </a:p>
          <a:p>
            <a:pPr algn="ctr"/>
            <a:endParaRPr lang="en-US" sz="1800" dirty="0">
              <a:latin typeface="KG Love Somebody" panose="02000503000000020003" pitchFamily="2" charset="0"/>
            </a:endParaRPr>
          </a:p>
          <a:p>
            <a:pPr algn="ctr"/>
            <a:r>
              <a:rPr lang="en-US" sz="1800" dirty="0" smtClean="0">
                <a:latin typeface="KG Love Somebody" panose="02000503000000020003" pitchFamily="2" charset="0"/>
              </a:rPr>
              <a:t>Thursday:  early dismissal </a:t>
            </a:r>
          </a:p>
          <a:p>
            <a:pPr algn="ctr"/>
            <a:endParaRPr lang="en-US" sz="1800" dirty="0">
              <a:latin typeface="KG Love Somebody" panose="02000503000000020003" pitchFamily="2" charset="0"/>
            </a:endParaRPr>
          </a:p>
          <a:p>
            <a:pPr algn="ctr"/>
            <a:r>
              <a:rPr lang="en-US" sz="1800" dirty="0" smtClean="0">
                <a:latin typeface="KG Love Somebody" panose="02000503000000020003" pitchFamily="2" charset="0"/>
              </a:rPr>
              <a:t>Friday:  reading log due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1433477" y="8186849"/>
            <a:ext cx="200984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latin typeface="KG Behind These Hazel Eyes" panose="02000506000000020004" pitchFamily="2" charset="0"/>
              </a:rPr>
              <a:t>Don’t Forget!</a:t>
            </a:r>
            <a:endParaRPr lang="en-US" sz="2400" dirty="0">
              <a:latin typeface="KG Behind These Hazel Eyes" panose="02000506000000020004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71450" y="8841647"/>
            <a:ext cx="45339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dirty="0" smtClean="0">
                <a:latin typeface="KG Love Somebody" panose="02000503000000020003" pitchFamily="2" charset="0"/>
              </a:rPr>
              <a:t>Picture day is next Tuesday</a:t>
            </a:r>
            <a:endParaRPr lang="en-US" sz="1800" dirty="0">
              <a:latin typeface="KG Love Somebody" panose="02000503000000020003" pitchFamily="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685800" y="6999357"/>
            <a:ext cx="150073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>
                <a:latin typeface="KG Behind These Hazel Eyes" panose="02000506000000020004" pitchFamily="2" charset="0"/>
              </a:rPr>
              <a:t>Classroom</a:t>
            </a:r>
          </a:p>
          <a:p>
            <a:pPr algn="ctr"/>
            <a:r>
              <a:rPr lang="en-US" dirty="0" smtClean="0">
                <a:latin typeface="KG Behind These Hazel Eyes" panose="02000506000000020004" pitchFamily="2" charset="0"/>
              </a:rPr>
              <a:t>Requests:</a:t>
            </a:r>
            <a:endParaRPr lang="en-US" dirty="0">
              <a:latin typeface="KG Behind These Hazel Eyes" panose="02000506000000020004" pitchFamily="2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981200" y="6754505"/>
            <a:ext cx="2209800" cy="12464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500" dirty="0" smtClean="0">
                <a:latin typeface="KG Love Somebody" panose="02000503000000020003" pitchFamily="2" charset="0"/>
              </a:rPr>
              <a:t>We are in need of toothpicks and marshmallows for an upcoming science activity.</a:t>
            </a:r>
            <a:endParaRPr lang="en-US" sz="1500" dirty="0">
              <a:latin typeface="KG Love Somebody" panose="02000503000000020003" pitchFamily="2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547535" y="1981200"/>
            <a:ext cx="346286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 smtClean="0">
                <a:latin typeface="KG Love Somebody" panose="02000503000000020003" pitchFamily="2" charset="0"/>
              </a:rPr>
              <a:t>What we are learning this week:</a:t>
            </a:r>
            <a:endParaRPr lang="en-US" sz="1600" b="1" dirty="0">
              <a:latin typeface="KG Love Somebody" panose="02000503000000020003" pitchFamily="2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3429000" y="2333685"/>
            <a:ext cx="3716313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latin typeface="KG Love Somebody" panose="02000503000000020003" pitchFamily="2" charset="0"/>
              </a:rPr>
              <a:t>Reading Workshop: We are working on mastering the first 100 Fry words. </a:t>
            </a:r>
          </a:p>
          <a:p>
            <a:endParaRPr lang="en-US" sz="1600" dirty="0">
              <a:latin typeface="KG Love Somebody" panose="02000503000000020003" pitchFamily="2" charset="0"/>
            </a:endParaRPr>
          </a:p>
          <a:p>
            <a:r>
              <a:rPr lang="en-US" sz="1600" dirty="0" smtClean="0">
                <a:latin typeface="KG Love Somebody" panose="02000503000000020003" pitchFamily="2" charset="0"/>
              </a:rPr>
              <a:t>Math Workshop: This week will continue to work on number sense. Help enforce these skills by finding numbers in the real world when you are out and about.</a:t>
            </a:r>
          </a:p>
          <a:p>
            <a:endParaRPr lang="en-US" sz="1600" dirty="0">
              <a:latin typeface="KG Love Somebody" panose="02000503000000020003" pitchFamily="2" charset="0"/>
            </a:endParaRPr>
          </a:p>
          <a:p>
            <a:r>
              <a:rPr lang="en-US" sz="1600" dirty="0" smtClean="0">
                <a:latin typeface="KG Love Somebody" panose="02000503000000020003" pitchFamily="2" charset="0"/>
              </a:rPr>
              <a:t>Social Studies: We are learning about community helpers. We are looking for community helpers to come speak with our class. Please let me know if you or a family member would like to come in.</a:t>
            </a:r>
          </a:p>
          <a:p>
            <a:endParaRPr lang="en-US" sz="1600" dirty="0">
              <a:latin typeface="KG Love Somebody" panose="02000503000000020003" pitchFamily="2" charset="0"/>
            </a:endParaRPr>
          </a:p>
          <a:p>
            <a:endParaRPr lang="en-US" sz="1600" dirty="0">
              <a:latin typeface="KG Love Somebody" panose="02000503000000020003" pitchFamily="2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4469483" y="7021436"/>
            <a:ext cx="253999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KG Behind These Hazel Eyes" panose="02000506000000020004" pitchFamily="2" charset="0"/>
              </a:rPr>
              <a:t>Words of the Week</a:t>
            </a:r>
            <a:endParaRPr lang="en-US" dirty="0">
              <a:latin typeface="KG Behind These Hazel Eyes" panose="02000506000000020004" pitchFamily="2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4611254" y="7436584"/>
            <a:ext cx="2209800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latin typeface="KG Love Somebody" panose="02000503000000020003" pitchFamily="2" charset="0"/>
              </a:rPr>
              <a:t>school</a:t>
            </a:r>
          </a:p>
          <a:p>
            <a:pPr algn="ctr"/>
            <a:r>
              <a:rPr lang="en-US" dirty="0" smtClean="0">
                <a:latin typeface="KG Love Somebody" panose="02000503000000020003" pitchFamily="2" charset="0"/>
              </a:rPr>
              <a:t>pencil</a:t>
            </a:r>
          </a:p>
          <a:p>
            <a:pPr algn="ctr"/>
            <a:r>
              <a:rPr lang="en-US" dirty="0" smtClean="0">
                <a:latin typeface="KG Love Somebody" panose="02000503000000020003" pitchFamily="2" charset="0"/>
              </a:rPr>
              <a:t>them</a:t>
            </a:r>
          </a:p>
          <a:p>
            <a:pPr algn="ctr"/>
            <a:r>
              <a:rPr lang="en-US" dirty="0" smtClean="0">
                <a:latin typeface="KG Love Somebody" panose="02000503000000020003" pitchFamily="2" charset="0"/>
              </a:rPr>
              <a:t>he</a:t>
            </a:r>
          </a:p>
          <a:p>
            <a:pPr algn="ctr"/>
            <a:r>
              <a:rPr lang="en-US" dirty="0" smtClean="0">
                <a:latin typeface="KG Love Somebody" panose="02000503000000020003" pitchFamily="2" charset="0"/>
              </a:rPr>
              <a:t>they</a:t>
            </a:r>
            <a:endParaRPr lang="en-US" dirty="0">
              <a:latin typeface="KG Love Somebody" panose="02000503000000020003" pitchFamily="2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820136" y="656961"/>
            <a:ext cx="6132128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 smtClean="0">
                <a:latin typeface="KG Shake it Off Chunky" panose="02000000000000000000" pitchFamily="2" charset="0"/>
              </a:rPr>
              <a:t>The Henry Herald</a:t>
            </a:r>
            <a:endParaRPr lang="en-US" sz="4400" dirty="0">
              <a:latin typeface="KG Shake it Off Chunky" panose="02000000000000000000" pitchFamily="2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2776276" y="9829800"/>
            <a:ext cx="225292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solidFill>
                  <a:schemeClr val="bg1">
                    <a:lumMod val="85000"/>
                  </a:schemeClr>
                </a:solidFill>
              </a:rPr>
              <a:t>©www.thecurriculumcorner.com</a:t>
            </a:r>
            <a:endParaRPr lang="en-US" sz="1200" dirty="0">
              <a:solidFill>
                <a:schemeClr val="bg1">
                  <a:lumMod val="8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75419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533400" y="1409932"/>
            <a:ext cx="24656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smtClean="0">
                <a:latin typeface="KG Behind These Hazel Eyes" panose="02000506000000020004" pitchFamily="2" charset="0"/>
              </a:rPr>
              <a:t>Date:  October 18, 2017</a:t>
            </a:r>
            <a:endParaRPr lang="en-US" sz="1800" dirty="0">
              <a:latin typeface="KG Behind These Hazel Eyes" panose="02000506000000020004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352800" y="1396791"/>
            <a:ext cx="23866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smtClean="0">
                <a:latin typeface="KG Behind These Hazel Eyes" panose="02000506000000020004" pitchFamily="2" charset="0"/>
              </a:rPr>
              <a:t>Fishers Elementary</a:t>
            </a:r>
            <a:endParaRPr lang="en-US" sz="1800" dirty="0">
              <a:latin typeface="KG Behind These Hazel Eyes" panose="02000506000000020004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019800" y="1404794"/>
            <a:ext cx="11551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smtClean="0">
                <a:latin typeface="KG Behind These Hazel Eyes" panose="02000506000000020004" pitchFamily="2" charset="0"/>
              </a:rPr>
              <a:t>Room 2A</a:t>
            </a:r>
            <a:endParaRPr lang="en-US" sz="1800" dirty="0">
              <a:latin typeface="KG Behind These Hazel Eyes" panose="02000506000000020004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066799" y="2010519"/>
            <a:ext cx="175260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dirty="0" smtClean="0">
                <a:latin typeface="KG Love Somebody" panose="02000503000000020003" pitchFamily="2" charset="0"/>
              </a:rPr>
              <a:t>Coming up on our calendar:</a:t>
            </a:r>
            <a:endParaRPr lang="en-US" sz="1800" dirty="0">
              <a:latin typeface="KG Love Somebody" panose="02000503000000020003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85800" y="2761904"/>
            <a:ext cx="2590800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dirty="0" smtClean="0">
                <a:latin typeface="KG Love Somebody" panose="02000503000000020003" pitchFamily="2" charset="0"/>
              </a:rPr>
              <a:t>Monday:  picture day</a:t>
            </a:r>
          </a:p>
          <a:p>
            <a:pPr algn="ctr"/>
            <a:endParaRPr lang="en-US" sz="1800" dirty="0">
              <a:latin typeface="KG Love Somebody" panose="02000503000000020003" pitchFamily="2" charset="0"/>
            </a:endParaRPr>
          </a:p>
          <a:p>
            <a:pPr algn="ctr"/>
            <a:r>
              <a:rPr lang="en-US" sz="1800" dirty="0" smtClean="0">
                <a:latin typeface="KG Love Somebody" panose="02000503000000020003" pitchFamily="2" charset="0"/>
              </a:rPr>
              <a:t>Tuesday:  hat day</a:t>
            </a:r>
          </a:p>
          <a:p>
            <a:pPr algn="ctr"/>
            <a:endParaRPr lang="en-US" sz="1800" dirty="0">
              <a:latin typeface="KG Love Somebody" panose="02000503000000020003" pitchFamily="2" charset="0"/>
            </a:endParaRPr>
          </a:p>
          <a:p>
            <a:pPr algn="ctr"/>
            <a:r>
              <a:rPr lang="en-US" sz="1800" dirty="0" smtClean="0">
                <a:latin typeface="KG Love Somebody" panose="02000503000000020003" pitchFamily="2" charset="0"/>
              </a:rPr>
              <a:t>Wednesday:  </a:t>
            </a:r>
            <a:r>
              <a:rPr lang="en-US" sz="1800" dirty="0" err="1" smtClean="0">
                <a:latin typeface="KG Love Somebody" panose="02000503000000020003" pitchFamily="2" charset="0"/>
              </a:rPr>
              <a:t>p.e.</a:t>
            </a:r>
            <a:r>
              <a:rPr lang="en-US" sz="1800" dirty="0" smtClean="0">
                <a:latin typeface="KG Love Somebody" panose="02000503000000020003" pitchFamily="2" charset="0"/>
              </a:rPr>
              <a:t> – wear your tennis shoes!</a:t>
            </a:r>
          </a:p>
          <a:p>
            <a:pPr algn="ctr"/>
            <a:endParaRPr lang="en-US" sz="1800" dirty="0">
              <a:latin typeface="KG Love Somebody" panose="02000503000000020003" pitchFamily="2" charset="0"/>
            </a:endParaRPr>
          </a:p>
          <a:p>
            <a:pPr algn="ctr"/>
            <a:r>
              <a:rPr lang="en-US" sz="1800" dirty="0" smtClean="0">
                <a:latin typeface="KG Love Somebody" panose="02000503000000020003" pitchFamily="2" charset="0"/>
              </a:rPr>
              <a:t>Thursday:  early dismissal </a:t>
            </a:r>
          </a:p>
          <a:p>
            <a:pPr algn="ctr"/>
            <a:endParaRPr lang="en-US" sz="1800" dirty="0">
              <a:latin typeface="KG Love Somebody" panose="02000503000000020003" pitchFamily="2" charset="0"/>
            </a:endParaRPr>
          </a:p>
          <a:p>
            <a:pPr algn="ctr"/>
            <a:r>
              <a:rPr lang="en-US" sz="1800" dirty="0" smtClean="0">
                <a:latin typeface="KG Love Somebody" panose="02000503000000020003" pitchFamily="2" charset="0"/>
              </a:rPr>
              <a:t>Friday:  reading log due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1433477" y="8186849"/>
            <a:ext cx="200984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latin typeface="KG Behind These Hazel Eyes" panose="02000506000000020004" pitchFamily="2" charset="0"/>
              </a:rPr>
              <a:t>Don’t Forget!</a:t>
            </a:r>
            <a:endParaRPr lang="en-US" sz="2400" dirty="0">
              <a:latin typeface="KG Behind These Hazel Eyes" panose="02000506000000020004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71450" y="8841647"/>
            <a:ext cx="45339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dirty="0" smtClean="0">
                <a:latin typeface="KG Love Somebody" panose="02000503000000020003" pitchFamily="2" charset="0"/>
              </a:rPr>
              <a:t>Picture day is next Tuesday</a:t>
            </a:r>
            <a:endParaRPr lang="en-US" sz="1800" dirty="0">
              <a:latin typeface="KG Love Somebody" panose="02000503000000020003" pitchFamily="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685800" y="6999357"/>
            <a:ext cx="150073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>
                <a:latin typeface="KG Behind These Hazel Eyes" panose="02000506000000020004" pitchFamily="2" charset="0"/>
              </a:rPr>
              <a:t>Classroom</a:t>
            </a:r>
          </a:p>
          <a:p>
            <a:pPr algn="ctr"/>
            <a:r>
              <a:rPr lang="en-US" dirty="0" smtClean="0">
                <a:latin typeface="KG Behind These Hazel Eyes" panose="02000506000000020004" pitchFamily="2" charset="0"/>
              </a:rPr>
              <a:t>Requests:</a:t>
            </a:r>
            <a:endParaRPr lang="en-US" dirty="0">
              <a:latin typeface="KG Behind These Hazel Eyes" panose="02000506000000020004" pitchFamily="2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981200" y="6754505"/>
            <a:ext cx="2209800" cy="12464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500" dirty="0" smtClean="0">
                <a:latin typeface="KG Love Somebody" panose="02000503000000020003" pitchFamily="2" charset="0"/>
              </a:rPr>
              <a:t>We are in need of toothpicks and marshmallows for an upcoming science activity.</a:t>
            </a:r>
            <a:endParaRPr lang="en-US" sz="1500" dirty="0">
              <a:latin typeface="KG Love Somebody" panose="02000503000000020003" pitchFamily="2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547535" y="1981200"/>
            <a:ext cx="346286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 smtClean="0">
                <a:latin typeface="KG Love Somebody" panose="02000503000000020003" pitchFamily="2" charset="0"/>
              </a:rPr>
              <a:t>What we are learning this week:</a:t>
            </a:r>
            <a:endParaRPr lang="en-US" sz="1600" b="1" dirty="0">
              <a:latin typeface="KG Love Somebody" panose="02000503000000020003" pitchFamily="2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3429000" y="2333685"/>
            <a:ext cx="3716313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latin typeface="KG Love Somebody" panose="02000503000000020003" pitchFamily="2" charset="0"/>
              </a:rPr>
              <a:t>Reading Workshop: We are working on mastering the first 100 Fry words. </a:t>
            </a:r>
          </a:p>
          <a:p>
            <a:endParaRPr lang="en-US" sz="1600" dirty="0">
              <a:latin typeface="KG Love Somebody" panose="02000503000000020003" pitchFamily="2" charset="0"/>
            </a:endParaRPr>
          </a:p>
          <a:p>
            <a:r>
              <a:rPr lang="en-US" sz="1600" dirty="0" smtClean="0">
                <a:latin typeface="KG Love Somebody" panose="02000503000000020003" pitchFamily="2" charset="0"/>
              </a:rPr>
              <a:t>Math Workshop: This week will continue to work on number sense. Help enforce these skills by finding numbers in the real world when you are out and about.</a:t>
            </a:r>
          </a:p>
          <a:p>
            <a:endParaRPr lang="en-US" sz="1600" dirty="0">
              <a:latin typeface="KG Love Somebody" panose="02000503000000020003" pitchFamily="2" charset="0"/>
            </a:endParaRPr>
          </a:p>
          <a:p>
            <a:r>
              <a:rPr lang="en-US" sz="1600" dirty="0" smtClean="0">
                <a:latin typeface="KG Love Somebody" panose="02000503000000020003" pitchFamily="2" charset="0"/>
              </a:rPr>
              <a:t>Social Studies: We are learning about community helpers. We are looking for community helpers to come speak with our class. Please let me know if you or a family member would like to come in.</a:t>
            </a:r>
          </a:p>
          <a:p>
            <a:endParaRPr lang="en-US" sz="1600" dirty="0">
              <a:latin typeface="KG Love Somebody" panose="02000503000000020003" pitchFamily="2" charset="0"/>
            </a:endParaRPr>
          </a:p>
          <a:p>
            <a:endParaRPr lang="en-US" sz="1600" dirty="0">
              <a:latin typeface="KG Love Somebody" panose="02000503000000020003" pitchFamily="2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4469483" y="7021436"/>
            <a:ext cx="253999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KG Behind These Hazel Eyes" panose="02000506000000020004" pitchFamily="2" charset="0"/>
              </a:rPr>
              <a:t>Words of the Week</a:t>
            </a:r>
            <a:endParaRPr lang="en-US" dirty="0">
              <a:latin typeface="KG Behind These Hazel Eyes" panose="02000506000000020004" pitchFamily="2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4611254" y="7436584"/>
            <a:ext cx="2209800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latin typeface="KG Love Somebody" panose="02000503000000020003" pitchFamily="2" charset="0"/>
              </a:rPr>
              <a:t>school</a:t>
            </a:r>
          </a:p>
          <a:p>
            <a:pPr algn="ctr"/>
            <a:r>
              <a:rPr lang="en-US" dirty="0" smtClean="0">
                <a:latin typeface="KG Love Somebody" panose="02000503000000020003" pitchFamily="2" charset="0"/>
              </a:rPr>
              <a:t>pencil</a:t>
            </a:r>
          </a:p>
          <a:p>
            <a:pPr algn="ctr"/>
            <a:r>
              <a:rPr lang="en-US" dirty="0" smtClean="0">
                <a:latin typeface="KG Love Somebody" panose="02000503000000020003" pitchFamily="2" charset="0"/>
              </a:rPr>
              <a:t>them</a:t>
            </a:r>
          </a:p>
          <a:p>
            <a:pPr algn="ctr"/>
            <a:r>
              <a:rPr lang="en-US" dirty="0" smtClean="0">
                <a:latin typeface="KG Love Somebody" panose="02000503000000020003" pitchFamily="2" charset="0"/>
              </a:rPr>
              <a:t>he</a:t>
            </a:r>
          </a:p>
          <a:p>
            <a:pPr algn="ctr"/>
            <a:r>
              <a:rPr lang="en-US" dirty="0" smtClean="0">
                <a:latin typeface="KG Love Somebody" panose="02000503000000020003" pitchFamily="2" charset="0"/>
              </a:rPr>
              <a:t>they</a:t>
            </a:r>
            <a:endParaRPr lang="en-US" dirty="0">
              <a:latin typeface="KG Love Somebody" panose="02000503000000020003" pitchFamily="2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820136" y="656961"/>
            <a:ext cx="6132128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 smtClean="0">
                <a:latin typeface="KG Shake it Off Chunky" panose="02000000000000000000" pitchFamily="2" charset="0"/>
              </a:rPr>
              <a:t>The Henry Herald</a:t>
            </a:r>
            <a:endParaRPr lang="en-US" sz="4400" dirty="0">
              <a:latin typeface="KG Shake it Off Chunky" panose="02000000000000000000" pitchFamily="2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2776276" y="9781401"/>
            <a:ext cx="225292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solidFill>
                  <a:schemeClr val="bg1">
                    <a:lumMod val="85000"/>
                  </a:schemeClr>
                </a:solidFill>
              </a:rPr>
              <a:t>©www.thecurriculumcorner.com</a:t>
            </a:r>
            <a:endParaRPr lang="en-US" sz="1200" dirty="0">
              <a:solidFill>
                <a:schemeClr val="bg1">
                  <a:lumMod val="8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4435493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533400" y="1409932"/>
            <a:ext cx="27685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smtClean="0">
                <a:latin typeface="KG Behind These Hazel Eyes" panose="02000506000000020004" pitchFamily="2" charset="0"/>
              </a:rPr>
              <a:t>Date:  November 18, 2017</a:t>
            </a:r>
            <a:endParaRPr lang="en-US" sz="1800" dirty="0">
              <a:latin typeface="KG Behind These Hazel Eyes" panose="02000506000000020004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352800" y="1396791"/>
            <a:ext cx="23866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smtClean="0">
                <a:latin typeface="KG Behind These Hazel Eyes" panose="02000506000000020004" pitchFamily="2" charset="0"/>
              </a:rPr>
              <a:t>Fishers Elementary</a:t>
            </a:r>
            <a:endParaRPr lang="en-US" sz="1800" dirty="0">
              <a:latin typeface="KG Behind These Hazel Eyes" panose="02000506000000020004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019800" y="1404794"/>
            <a:ext cx="11551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smtClean="0">
                <a:latin typeface="KG Behind These Hazel Eyes" panose="02000506000000020004" pitchFamily="2" charset="0"/>
              </a:rPr>
              <a:t>Room 2A</a:t>
            </a:r>
            <a:endParaRPr lang="en-US" sz="1800" dirty="0">
              <a:latin typeface="KG Behind These Hazel Eyes" panose="02000506000000020004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066799" y="2010519"/>
            <a:ext cx="175260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dirty="0" smtClean="0">
                <a:latin typeface="KG Love Somebody" panose="02000503000000020003" pitchFamily="2" charset="0"/>
              </a:rPr>
              <a:t>Coming up on our calendar:</a:t>
            </a:r>
            <a:endParaRPr lang="en-US" sz="1800" dirty="0">
              <a:latin typeface="KG Love Somebody" panose="02000503000000020003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85800" y="2761904"/>
            <a:ext cx="2590800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dirty="0" smtClean="0">
                <a:latin typeface="KG Love Somebody" panose="02000503000000020003" pitchFamily="2" charset="0"/>
              </a:rPr>
              <a:t>Monday:  picture day</a:t>
            </a:r>
          </a:p>
          <a:p>
            <a:pPr algn="ctr"/>
            <a:endParaRPr lang="en-US" sz="1800" dirty="0">
              <a:latin typeface="KG Love Somebody" panose="02000503000000020003" pitchFamily="2" charset="0"/>
            </a:endParaRPr>
          </a:p>
          <a:p>
            <a:pPr algn="ctr"/>
            <a:r>
              <a:rPr lang="en-US" sz="1800" dirty="0" smtClean="0">
                <a:latin typeface="KG Love Somebody" panose="02000503000000020003" pitchFamily="2" charset="0"/>
              </a:rPr>
              <a:t>Tuesday:  hat day</a:t>
            </a:r>
          </a:p>
          <a:p>
            <a:pPr algn="ctr"/>
            <a:endParaRPr lang="en-US" sz="1800" dirty="0">
              <a:latin typeface="KG Love Somebody" panose="02000503000000020003" pitchFamily="2" charset="0"/>
            </a:endParaRPr>
          </a:p>
          <a:p>
            <a:pPr algn="ctr"/>
            <a:r>
              <a:rPr lang="en-US" sz="1800" dirty="0" smtClean="0">
                <a:latin typeface="KG Love Somebody" panose="02000503000000020003" pitchFamily="2" charset="0"/>
              </a:rPr>
              <a:t>Wednesday:  </a:t>
            </a:r>
            <a:r>
              <a:rPr lang="en-US" sz="1800" dirty="0" err="1" smtClean="0">
                <a:latin typeface="KG Love Somebody" panose="02000503000000020003" pitchFamily="2" charset="0"/>
              </a:rPr>
              <a:t>p.e.</a:t>
            </a:r>
            <a:r>
              <a:rPr lang="en-US" sz="1800" dirty="0" smtClean="0">
                <a:latin typeface="KG Love Somebody" panose="02000503000000020003" pitchFamily="2" charset="0"/>
              </a:rPr>
              <a:t> – wear your tennis shoes!</a:t>
            </a:r>
          </a:p>
          <a:p>
            <a:pPr algn="ctr"/>
            <a:endParaRPr lang="en-US" sz="1800" dirty="0">
              <a:latin typeface="KG Love Somebody" panose="02000503000000020003" pitchFamily="2" charset="0"/>
            </a:endParaRPr>
          </a:p>
          <a:p>
            <a:pPr algn="ctr"/>
            <a:r>
              <a:rPr lang="en-US" sz="1800" dirty="0" smtClean="0">
                <a:latin typeface="KG Love Somebody" panose="02000503000000020003" pitchFamily="2" charset="0"/>
              </a:rPr>
              <a:t>Thursday:  early dismissal </a:t>
            </a:r>
          </a:p>
          <a:p>
            <a:pPr algn="ctr"/>
            <a:endParaRPr lang="en-US" sz="1800" dirty="0">
              <a:latin typeface="KG Love Somebody" panose="02000503000000020003" pitchFamily="2" charset="0"/>
            </a:endParaRPr>
          </a:p>
          <a:p>
            <a:pPr algn="ctr"/>
            <a:r>
              <a:rPr lang="en-US" sz="1800" dirty="0" smtClean="0">
                <a:latin typeface="KG Love Somebody" panose="02000503000000020003" pitchFamily="2" charset="0"/>
              </a:rPr>
              <a:t>Friday:  reading log due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1433477" y="8186849"/>
            <a:ext cx="200984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latin typeface="KG Behind These Hazel Eyes" panose="02000506000000020004" pitchFamily="2" charset="0"/>
              </a:rPr>
              <a:t>Don’t Forget!</a:t>
            </a:r>
            <a:endParaRPr lang="en-US" sz="2400" dirty="0">
              <a:latin typeface="KG Behind These Hazel Eyes" panose="02000506000000020004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71450" y="8841647"/>
            <a:ext cx="45339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dirty="0" smtClean="0">
                <a:latin typeface="KG Love Somebody" panose="02000503000000020003" pitchFamily="2" charset="0"/>
              </a:rPr>
              <a:t>Picture day is next Tuesday</a:t>
            </a:r>
            <a:endParaRPr lang="en-US" sz="1800" dirty="0">
              <a:latin typeface="KG Love Somebody" panose="02000503000000020003" pitchFamily="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685800" y="6999357"/>
            <a:ext cx="150073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>
                <a:latin typeface="KG Behind These Hazel Eyes" panose="02000506000000020004" pitchFamily="2" charset="0"/>
              </a:rPr>
              <a:t>Classroom</a:t>
            </a:r>
          </a:p>
          <a:p>
            <a:pPr algn="ctr"/>
            <a:r>
              <a:rPr lang="en-US" dirty="0" smtClean="0">
                <a:latin typeface="KG Behind These Hazel Eyes" panose="02000506000000020004" pitchFamily="2" charset="0"/>
              </a:rPr>
              <a:t>Requests:</a:t>
            </a:r>
            <a:endParaRPr lang="en-US" dirty="0">
              <a:latin typeface="KG Behind These Hazel Eyes" panose="02000506000000020004" pitchFamily="2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981200" y="6754505"/>
            <a:ext cx="2209800" cy="12464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500" dirty="0" smtClean="0">
                <a:latin typeface="KG Love Somebody" panose="02000503000000020003" pitchFamily="2" charset="0"/>
              </a:rPr>
              <a:t>We are in need of toothpicks and marshmallows for an upcoming science activity.</a:t>
            </a:r>
            <a:endParaRPr lang="en-US" sz="1500" dirty="0">
              <a:latin typeface="KG Love Somebody" panose="02000503000000020003" pitchFamily="2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547535" y="1981200"/>
            <a:ext cx="346286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 smtClean="0">
                <a:latin typeface="KG Love Somebody" panose="02000503000000020003" pitchFamily="2" charset="0"/>
              </a:rPr>
              <a:t>What we are learning this week:</a:t>
            </a:r>
            <a:endParaRPr lang="en-US" sz="1600" b="1" dirty="0">
              <a:latin typeface="KG Love Somebody" panose="02000503000000020003" pitchFamily="2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3429000" y="2333685"/>
            <a:ext cx="3716313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latin typeface="KG Love Somebody" panose="02000503000000020003" pitchFamily="2" charset="0"/>
              </a:rPr>
              <a:t>Reading Workshop: We are working on mastering the first 100 Fry words. </a:t>
            </a:r>
          </a:p>
          <a:p>
            <a:endParaRPr lang="en-US" sz="1600" dirty="0">
              <a:latin typeface="KG Love Somebody" panose="02000503000000020003" pitchFamily="2" charset="0"/>
            </a:endParaRPr>
          </a:p>
          <a:p>
            <a:r>
              <a:rPr lang="en-US" sz="1600" dirty="0" smtClean="0">
                <a:latin typeface="KG Love Somebody" panose="02000503000000020003" pitchFamily="2" charset="0"/>
              </a:rPr>
              <a:t>Math Workshop: This week will continue to work on number sense. Help enforce these skills by finding numbers in the real world when you are out and about.</a:t>
            </a:r>
          </a:p>
          <a:p>
            <a:endParaRPr lang="en-US" sz="1600" dirty="0">
              <a:latin typeface="KG Love Somebody" panose="02000503000000020003" pitchFamily="2" charset="0"/>
            </a:endParaRPr>
          </a:p>
          <a:p>
            <a:r>
              <a:rPr lang="en-US" sz="1600" dirty="0" smtClean="0">
                <a:latin typeface="KG Love Somebody" panose="02000503000000020003" pitchFamily="2" charset="0"/>
              </a:rPr>
              <a:t>Social Studies: We are learning about community helpers. We are looking for community helpers to come speak with our class. Please let me know if you or a family member would like to come in.</a:t>
            </a:r>
          </a:p>
          <a:p>
            <a:endParaRPr lang="en-US" sz="1600" dirty="0">
              <a:latin typeface="KG Love Somebody" panose="02000503000000020003" pitchFamily="2" charset="0"/>
            </a:endParaRPr>
          </a:p>
          <a:p>
            <a:endParaRPr lang="en-US" sz="1600" dirty="0">
              <a:latin typeface="KG Love Somebody" panose="02000503000000020003" pitchFamily="2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4469483" y="7021436"/>
            <a:ext cx="253999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KG Behind These Hazel Eyes" panose="02000506000000020004" pitchFamily="2" charset="0"/>
              </a:rPr>
              <a:t>Words of the Week</a:t>
            </a:r>
            <a:endParaRPr lang="en-US" dirty="0">
              <a:latin typeface="KG Behind These Hazel Eyes" panose="02000506000000020004" pitchFamily="2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4611254" y="7436584"/>
            <a:ext cx="2209800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latin typeface="KG Love Somebody" panose="02000503000000020003" pitchFamily="2" charset="0"/>
              </a:rPr>
              <a:t>school</a:t>
            </a:r>
          </a:p>
          <a:p>
            <a:pPr algn="ctr"/>
            <a:r>
              <a:rPr lang="en-US" dirty="0" smtClean="0">
                <a:latin typeface="KG Love Somebody" panose="02000503000000020003" pitchFamily="2" charset="0"/>
              </a:rPr>
              <a:t>pencil</a:t>
            </a:r>
          </a:p>
          <a:p>
            <a:pPr algn="ctr"/>
            <a:r>
              <a:rPr lang="en-US" dirty="0" smtClean="0">
                <a:latin typeface="KG Love Somebody" panose="02000503000000020003" pitchFamily="2" charset="0"/>
              </a:rPr>
              <a:t>them</a:t>
            </a:r>
          </a:p>
          <a:p>
            <a:pPr algn="ctr"/>
            <a:r>
              <a:rPr lang="en-US" dirty="0" smtClean="0">
                <a:latin typeface="KG Love Somebody" panose="02000503000000020003" pitchFamily="2" charset="0"/>
              </a:rPr>
              <a:t>he</a:t>
            </a:r>
          </a:p>
          <a:p>
            <a:pPr algn="ctr"/>
            <a:r>
              <a:rPr lang="en-US" dirty="0" smtClean="0">
                <a:latin typeface="KG Love Somebody" panose="02000503000000020003" pitchFamily="2" charset="0"/>
              </a:rPr>
              <a:t>they</a:t>
            </a:r>
            <a:endParaRPr lang="en-US" dirty="0">
              <a:latin typeface="KG Love Somebody" panose="02000503000000020003" pitchFamily="2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685800" y="524470"/>
            <a:ext cx="6296083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dirty="0" smtClean="0">
                <a:latin typeface="KG Broken Vessels Sketch" pitchFamily="2" charset="0"/>
              </a:rPr>
              <a:t>The Henry Herald</a:t>
            </a:r>
            <a:endParaRPr lang="en-US" sz="5400" dirty="0">
              <a:latin typeface="KG Broken Vessels Sketch" pitchFamily="2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2776276" y="9719846"/>
            <a:ext cx="225292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solidFill>
                  <a:schemeClr val="bg1">
                    <a:lumMod val="85000"/>
                  </a:schemeClr>
                </a:solidFill>
              </a:rPr>
              <a:t>©www.thecurriculumcorner.com</a:t>
            </a:r>
            <a:endParaRPr lang="en-US" sz="1200" dirty="0">
              <a:solidFill>
                <a:schemeClr val="bg1">
                  <a:lumMod val="8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423626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533400" y="1409932"/>
            <a:ext cx="27473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smtClean="0">
                <a:latin typeface="KG Behind These Hazel Eyes" panose="02000506000000020004" pitchFamily="2" charset="0"/>
              </a:rPr>
              <a:t>Date:  December 18, 2017</a:t>
            </a:r>
            <a:endParaRPr lang="en-US" sz="1800" dirty="0">
              <a:latin typeface="KG Behind These Hazel Eyes" panose="02000506000000020004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352800" y="1396791"/>
            <a:ext cx="23866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smtClean="0">
                <a:latin typeface="KG Behind These Hazel Eyes" panose="02000506000000020004" pitchFamily="2" charset="0"/>
              </a:rPr>
              <a:t>Fishers Elementary</a:t>
            </a:r>
            <a:endParaRPr lang="en-US" sz="1800" dirty="0">
              <a:latin typeface="KG Behind These Hazel Eyes" panose="02000506000000020004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019800" y="1404794"/>
            <a:ext cx="11551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smtClean="0">
                <a:latin typeface="KG Behind These Hazel Eyes" panose="02000506000000020004" pitchFamily="2" charset="0"/>
              </a:rPr>
              <a:t>Room 2A</a:t>
            </a:r>
            <a:endParaRPr lang="en-US" sz="1800" dirty="0">
              <a:latin typeface="KG Behind These Hazel Eyes" panose="02000506000000020004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066799" y="2010519"/>
            <a:ext cx="175260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dirty="0" smtClean="0">
                <a:latin typeface="KG Love Somebody" panose="02000503000000020003" pitchFamily="2" charset="0"/>
              </a:rPr>
              <a:t>Coming up on our calendar:</a:t>
            </a:r>
            <a:endParaRPr lang="en-US" sz="1800" dirty="0">
              <a:latin typeface="KG Love Somebody" panose="02000503000000020003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85800" y="2761904"/>
            <a:ext cx="2590800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dirty="0" smtClean="0">
                <a:latin typeface="KG Love Somebody" panose="02000503000000020003" pitchFamily="2" charset="0"/>
              </a:rPr>
              <a:t>Monday:  picture day</a:t>
            </a:r>
          </a:p>
          <a:p>
            <a:pPr algn="ctr"/>
            <a:endParaRPr lang="en-US" sz="1800" dirty="0">
              <a:latin typeface="KG Love Somebody" panose="02000503000000020003" pitchFamily="2" charset="0"/>
            </a:endParaRPr>
          </a:p>
          <a:p>
            <a:pPr algn="ctr"/>
            <a:r>
              <a:rPr lang="en-US" sz="1800" dirty="0" smtClean="0">
                <a:latin typeface="KG Love Somebody" panose="02000503000000020003" pitchFamily="2" charset="0"/>
              </a:rPr>
              <a:t>Tuesday:  hat day</a:t>
            </a:r>
          </a:p>
          <a:p>
            <a:pPr algn="ctr"/>
            <a:endParaRPr lang="en-US" sz="1800" dirty="0">
              <a:latin typeface="KG Love Somebody" panose="02000503000000020003" pitchFamily="2" charset="0"/>
            </a:endParaRPr>
          </a:p>
          <a:p>
            <a:pPr algn="ctr"/>
            <a:r>
              <a:rPr lang="en-US" sz="1800" dirty="0" smtClean="0">
                <a:latin typeface="KG Love Somebody" panose="02000503000000020003" pitchFamily="2" charset="0"/>
              </a:rPr>
              <a:t>Wednesday:  </a:t>
            </a:r>
            <a:r>
              <a:rPr lang="en-US" sz="1800" dirty="0" err="1" smtClean="0">
                <a:latin typeface="KG Love Somebody" panose="02000503000000020003" pitchFamily="2" charset="0"/>
              </a:rPr>
              <a:t>p.e.</a:t>
            </a:r>
            <a:r>
              <a:rPr lang="en-US" sz="1800" dirty="0" smtClean="0">
                <a:latin typeface="KG Love Somebody" panose="02000503000000020003" pitchFamily="2" charset="0"/>
              </a:rPr>
              <a:t> – wear your tennis shoes!</a:t>
            </a:r>
          </a:p>
          <a:p>
            <a:pPr algn="ctr"/>
            <a:endParaRPr lang="en-US" sz="1800" dirty="0">
              <a:latin typeface="KG Love Somebody" panose="02000503000000020003" pitchFamily="2" charset="0"/>
            </a:endParaRPr>
          </a:p>
          <a:p>
            <a:pPr algn="ctr"/>
            <a:r>
              <a:rPr lang="en-US" sz="1800" dirty="0" smtClean="0">
                <a:latin typeface="KG Love Somebody" panose="02000503000000020003" pitchFamily="2" charset="0"/>
              </a:rPr>
              <a:t>Thursday:  early dismissal </a:t>
            </a:r>
          </a:p>
          <a:p>
            <a:pPr algn="ctr"/>
            <a:endParaRPr lang="en-US" sz="1800" dirty="0">
              <a:latin typeface="KG Love Somebody" panose="02000503000000020003" pitchFamily="2" charset="0"/>
            </a:endParaRPr>
          </a:p>
          <a:p>
            <a:pPr algn="ctr"/>
            <a:r>
              <a:rPr lang="en-US" sz="1800" dirty="0" smtClean="0">
                <a:latin typeface="KG Love Somebody" panose="02000503000000020003" pitchFamily="2" charset="0"/>
              </a:rPr>
              <a:t>Friday:  reading log due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1433477" y="8186849"/>
            <a:ext cx="200984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latin typeface="KG Behind These Hazel Eyes" panose="02000506000000020004" pitchFamily="2" charset="0"/>
              </a:rPr>
              <a:t>Don’t Forget!</a:t>
            </a:r>
            <a:endParaRPr lang="en-US" sz="2400" dirty="0">
              <a:latin typeface="KG Behind These Hazel Eyes" panose="02000506000000020004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71450" y="8841647"/>
            <a:ext cx="45339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dirty="0" smtClean="0">
                <a:latin typeface="KG Love Somebody" panose="02000503000000020003" pitchFamily="2" charset="0"/>
              </a:rPr>
              <a:t>Picture day is next Tuesday</a:t>
            </a:r>
            <a:endParaRPr lang="en-US" sz="1800" dirty="0">
              <a:latin typeface="KG Love Somebody" panose="02000503000000020003" pitchFamily="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685800" y="6999357"/>
            <a:ext cx="150073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>
                <a:latin typeface="KG Behind These Hazel Eyes" panose="02000506000000020004" pitchFamily="2" charset="0"/>
              </a:rPr>
              <a:t>Classroom</a:t>
            </a:r>
          </a:p>
          <a:p>
            <a:pPr algn="ctr"/>
            <a:r>
              <a:rPr lang="en-US" dirty="0" smtClean="0">
                <a:latin typeface="KG Behind These Hazel Eyes" panose="02000506000000020004" pitchFamily="2" charset="0"/>
              </a:rPr>
              <a:t>Requests:</a:t>
            </a:r>
            <a:endParaRPr lang="en-US" dirty="0">
              <a:latin typeface="KG Behind These Hazel Eyes" panose="02000506000000020004" pitchFamily="2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981200" y="6754505"/>
            <a:ext cx="2209800" cy="12464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500" dirty="0" smtClean="0">
                <a:latin typeface="KG Love Somebody" panose="02000503000000020003" pitchFamily="2" charset="0"/>
              </a:rPr>
              <a:t>We are in need of toothpicks and marshmallows for an upcoming science activity.</a:t>
            </a:r>
            <a:endParaRPr lang="en-US" sz="1500" dirty="0">
              <a:latin typeface="KG Love Somebody" panose="02000503000000020003" pitchFamily="2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547535" y="1981200"/>
            <a:ext cx="346286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 smtClean="0">
                <a:latin typeface="KG Love Somebody" panose="02000503000000020003" pitchFamily="2" charset="0"/>
              </a:rPr>
              <a:t>What we are learning this week:</a:t>
            </a:r>
            <a:endParaRPr lang="en-US" sz="1600" b="1" dirty="0">
              <a:latin typeface="KG Love Somebody" panose="02000503000000020003" pitchFamily="2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3429000" y="2333685"/>
            <a:ext cx="3716313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latin typeface="KG Love Somebody" panose="02000503000000020003" pitchFamily="2" charset="0"/>
              </a:rPr>
              <a:t>Reading Workshop: We are working on mastering the first 100 Fry words. </a:t>
            </a:r>
          </a:p>
          <a:p>
            <a:endParaRPr lang="en-US" sz="1600" dirty="0">
              <a:latin typeface="KG Love Somebody" panose="02000503000000020003" pitchFamily="2" charset="0"/>
            </a:endParaRPr>
          </a:p>
          <a:p>
            <a:r>
              <a:rPr lang="en-US" sz="1600" dirty="0" smtClean="0">
                <a:latin typeface="KG Love Somebody" panose="02000503000000020003" pitchFamily="2" charset="0"/>
              </a:rPr>
              <a:t>Math Workshop: This week will continue to work on number sense. Help enforce these skills by finding numbers in the real world when you are out and about.</a:t>
            </a:r>
          </a:p>
          <a:p>
            <a:endParaRPr lang="en-US" sz="1600" dirty="0">
              <a:latin typeface="KG Love Somebody" panose="02000503000000020003" pitchFamily="2" charset="0"/>
            </a:endParaRPr>
          </a:p>
          <a:p>
            <a:r>
              <a:rPr lang="en-US" sz="1600" dirty="0" smtClean="0">
                <a:latin typeface="KG Love Somebody" panose="02000503000000020003" pitchFamily="2" charset="0"/>
              </a:rPr>
              <a:t>Social Studies: We are learning about community helpers. We are looking for community helpers to come speak with our class. Please let me know if you or a family member would like to come in.</a:t>
            </a:r>
          </a:p>
          <a:p>
            <a:endParaRPr lang="en-US" sz="1600" dirty="0">
              <a:latin typeface="KG Love Somebody" panose="02000503000000020003" pitchFamily="2" charset="0"/>
            </a:endParaRPr>
          </a:p>
          <a:p>
            <a:endParaRPr lang="en-US" sz="1600" dirty="0">
              <a:latin typeface="KG Love Somebody" panose="02000503000000020003" pitchFamily="2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4469483" y="7021436"/>
            <a:ext cx="253999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KG Behind These Hazel Eyes" panose="02000506000000020004" pitchFamily="2" charset="0"/>
              </a:rPr>
              <a:t>Words of the Week</a:t>
            </a:r>
            <a:endParaRPr lang="en-US" dirty="0">
              <a:latin typeface="KG Behind These Hazel Eyes" panose="02000506000000020004" pitchFamily="2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4611254" y="7436584"/>
            <a:ext cx="2209800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latin typeface="KG Love Somebody" panose="02000503000000020003" pitchFamily="2" charset="0"/>
              </a:rPr>
              <a:t>school</a:t>
            </a:r>
          </a:p>
          <a:p>
            <a:pPr algn="ctr"/>
            <a:r>
              <a:rPr lang="en-US" dirty="0" smtClean="0">
                <a:latin typeface="KG Love Somebody" panose="02000503000000020003" pitchFamily="2" charset="0"/>
              </a:rPr>
              <a:t>pencil</a:t>
            </a:r>
          </a:p>
          <a:p>
            <a:pPr algn="ctr"/>
            <a:r>
              <a:rPr lang="en-US" dirty="0" smtClean="0">
                <a:latin typeface="KG Love Somebody" panose="02000503000000020003" pitchFamily="2" charset="0"/>
              </a:rPr>
              <a:t>them</a:t>
            </a:r>
          </a:p>
          <a:p>
            <a:pPr algn="ctr"/>
            <a:r>
              <a:rPr lang="en-US" dirty="0" smtClean="0">
                <a:latin typeface="KG Love Somebody" panose="02000503000000020003" pitchFamily="2" charset="0"/>
              </a:rPr>
              <a:t>he</a:t>
            </a:r>
          </a:p>
          <a:p>
            <a:pPr algn="ctr"/>
            <a:r>
              <a:rPr lang="en-US" dirty="0" smtClean="0">
                <a:latin typeface="KG Love Somebody" panose="02000503000000020003" pitchFamily="2" charset="0"/>
              </a:rPr>
              <a:t>they</a:t>
            </a:r>
            <a:endParaRPr lang="en-US" dirty="0">
              <a:latin typeface="KG Love Somebody" panose="02000503000000020003" pitchFamily="2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1078380" y="626296"/>
            <a:ext cx="561564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dirty="0" smtClean="0">
                <a:latin typeface="KG Broken Vessels Sketch" pitchFamily="2" charset="0"/>
              </a:rPr>
              <a:t>The Henry Herald</a:t>
            </a:r>
            <a:endParaRPr lang="en-US" sz="4800" dirty="0">
              <a:latin typeface="KG Broken Vessels Sketch" pitchFamily="2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2776276" y="9781401"/>
            <a:ext cx="225292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solidFill>
                  <a:schemeClr val="bg1">
                    <a:lumMod val="85000"/>
                  </a:schemeClr>
                </a:solidFill>
              </a:rPr>
              <a:t>©www.thecurriculumcorner.com</a:t>
            </a:r>
            <a:endParaRPr lang="en-US" sz="1200" dirty="0">
              <a:solidFill>
                <a:schemeClr val="bg1">
                  <a:lumMod val="8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5608270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533400" y="1409932"/>
            <a:ext cx="25401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smtClean="0">
                <a:latin typeface="KG Behind These Hazel Eyes" panose="02000506000000020004" pitchFamily="2" charset="0"/>
              </a:rPr>
              <a:t>Date:  January 18, 2017</a:t>
            </a:r>
            <a:endParaRPr lang="en-US" sz="1800" dirty="0">
              <a:latin typeface="KG Behind These Hazel Eyes" panose="02000506000000020004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352800" y="1396791"/>
            <a:ext cx="23866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smtClean="0">
                <a:latin typeface="KG Behind These Hazel Eyes" panose="02000506000000020004" pitchFamily="2" charset="0"/>
              </a:rPr>
              <a:t>Fishers Elementary</a:t>
            </a:r>
            <a:endParaRPr lang="en-US" sz="1800" dirty="0">
              <a:latin typeface="KG Behind These Hazel Eyes" panose="02000506000000020004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019800" y="1404794"/>
            <a:ext cx="11551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smtClean="0">
                <a:latin typeface="KG Behind These Hazel Eyes" panose="02000506000000020004" pitchFamily="2" charset="0"/>
              </a:rPr>
              <a:t>Room 2A</a:t>
            </a:r>
            <a:endParaRPr lang="en-US" sz="1800" dirty="0">
              <a:latin typeface="KG Behind These Hazel Eyes" panose="02000506000000020004" pitchFamily="2" charset="0"/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685800" y="1905000"/>
            <a:ext cx="2514600" cy="4648200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  <a:prstDash val="lgDashDot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1066799" y="2010519"/>
            <a:ext cx="175260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dirty="0" smtClean="0">
                <a:latin typeface="KG Love Somebody" panose="02000503000000020003" pitchFamily="2" charset="0"/>
              </a:rPr>
              <a:t>Coming up on our calendar:</a:t>
            </a:r>
            <a:endParaRPr lang="en-US" sz="1800" dirty="0">
              <a:latin typeface="KG Love Somebody" panose="02000503000000020003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433477" y="8186849"/>
            <a:ext cx="200984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latin typeface="KG Behind These Hazel Eyes" panose="02000506000000020004" pitchFamily="2" charset="0"/>
              </a:rPr>
              <a:t>Don’t Forget!</a:t>
            </a:r>
            <a:endParaRPr lang="en-US" sz="2400" dirty="0">
              <a:latin typeface="KG Behind These Hazel Eyes" panose="02000506000000020004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71450" y="8841647"/>
            <a:ext cx="45339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dirty="0" smtClean="0">
                <a:latin typeface="KG Love Somebody" panose="02000503000000020003" pitchFamily="2" charset="0"/>
              </a:rPr>
              <a:t>Picture day is next Tuesday</a:t>
            </a:r>
            <a:endParaRPr lang="en-US" sz="1800" dirty="0">
              <a:latin typeface="KG Love Somebody" panose="02000503000000020003" pitchFamily="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685800" y="6999357"/>
            <a:ext cx="150073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>
                <a:latin typeface="KG Behind These Hazel Eyes" panose="02000506000000020004" pitchFamily="2" charset="0"/>
              </a:rPr>
              <a:t>Classroom</a:t>
            </a:r>
          </a:p>
          <a:p>
            <a:pPr algn="ctr"/>
            <a:r>
              <a:rPr lang="en-US" dirty="0" smtClean="0">
                <a:latin typeface="KG Behind These Hazel Eyes" panose="02000506000000020004" pitchFamily="2" charset="0"/>
              </a:rPr>
              <a:t>Requests:</a:t>
            </a:r>
            <a:endParaRPr lang="en-US" dirty="0">
              <a:latin typeface="KG Behind These Hazel Eyes" panose="02000506000000020004" pitchFamily="2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981200" y="6754505"/>
            <a:ext cx="2209800" cy="12464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500" dirty="0" smtClean="0">
                <a:latin typeface="KG Love Somebody" panose="02000503000000020003" pitchFamily="2" charset="0"/>
              </a:rPr>
              <a:t>We are in need of toothpicks and marshmallows for an upcoming science activity.</a:t>
            </a:r>
            <a:endParaRPr lang="en-US" sz="1500" dirty="0">
              <a:latin typeface="KG Love Somebody" panose="02000503000000020003" pitchFamily="2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547535" y="1981200"/>
            <a:ext cx="346286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 smtClean="0">
                <a:latin typeface="KG Love Somebody" panose="02000503000000020003" pitchFamily="2" charset="0"/>
              </a:rPr>
              <a:t>What we are learning this week:</a:t>
            </a:r>
            <a:endParaRPr lang="en-US" sz="1600" b="1" dirty="0">
              <a:latin typeface="KG Love Somebody" panose="02000503000000020003" pitchFamily="2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3429000" y="2333685"/>
            <a:ext cx="3716313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latin typeface="KG Love Somebody" panose="02000503000000020003" pitchFamily="2" charset="0"/>
              </a:rPr>
              <a:t>Reading Workshop: We are working on mastering the first 100 Fry words. </a:t>
            </a:r>
          </a:p>
          <a:p>
            <a:endParaRPr lang="en-US" sz="1600" dirty="0">
              <a:latin typeface="KG Love Somebody" panose="02000503000000020003" pitchFamily="2" charset="0"/>
            </a:endParaRPr>
          </a:p>
          <a:p>
            <a:r>
              <a:rPr lang="en-US" sz="1600" dirty="0" smtClean="0">
                <a:latin typeface="KG Love Somebody" panose="02000503000000020003" pitchFamily="2" charset="0"/>
              </a:rPr>
              <a:t>Math Workshop: This week will continue to work on number sense. Help enforce these skills by finding numbers in the real world when you are out and about.</a:t>
            </a:r>
          </a:p>
          <a:p>
            <a:endParaRPr lang="en-US" sz="1600" dirty="0">
              <a:latin typeface="KG Love Somebody" panose="02000503000000020003" pitchFamily="2" charset="0"/>
            </a:endParaRPr>
          </a:p>
          <a:p>
            <a:r>
              <a:rPr lang="en-US" sz="1600" dirty="0" smtClean="0">
                <a:latin typeface="KG Love Somebody" panose="02000503000000020003" pitchFamily="2" charset="0"/>
              </a:rPr>
              <a:t>Social Studies: We are learning about community helpers. We are looking for community helpers to come speak with our class. Please let me know if you or a family member would like to come in.</a:t>
            </a:r>
          </a:p>
          <a:p>
            <a:endParaRPr lang="en-US" sz="1600" dirty="0">
              <a:latin typeface="KG Love Somebody" panose="02000503000000020003" pitchFamily="2" charset="0"/>
            </a:endParaRPr>
          </a:p>
          <a:p>
            <a:endParaRPr lang="en-US" sz="1600" dirty="0">
              <a:latin typeface="KG Love Somebody" panose="02000503000000020003" pitchFamily="2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4469483" y="7021436"/>
            <a:ext cx="253999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KG Behind These Hazel Eyes" panose="02000506000000020004" pitchFamily="2" charset="0"/>
              </a:rPr>
              <a:t>Words of the Week</a:t>
            </a:r>
            <a:endParaRPr lang="en-US" dirty="0">
              <a:latin typeface="KG Behind These Hazel Eyes" panose="02000506000000020004" pitchFamily="2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4611254" y="7436584"/>
            <a:ext cx="2209800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latin typeface="KG Love Somebody" panose="02000503000000020003" pitchFamily="2" charset="0"/>
              </a:rPr>
              <a:t>school</a:t>
            </a:r>
          </a:p>
          <a:p>
            <a:pPr algn="ctr"/>
            <a:r>
              <a:rPr lang="en-US" dirty="0" smtClean="0">
                <a:latin typeface="KG Love Somebody" panose="02000503000000020003" pitchFamily="2" charset="0"/>
              </a:rPr>
              <a:t>pencil</a:t>
            </a:r>
          </a:p>
          <a:p>
            <a:pPr algn="ctr"/>
            <a:r>
              <a:rPr lang="en-US" dirty="0" smtClean="0">
                <a:latin typeface="KG Love Somebody" panose="02000503000000020003" pitchFamily="2" charset="0"/>
              </a:rPr>
              <a:t>them</a:t>
            </a:r>
          </a:p>
          <a:p>
            <a:pPr algn="ctr"/>
            <a:r>
              <a:rPr lang="en-US" dirty="0" smtClean="0">
                <a:latin typeface="KG Love Somebody" panose="02000503000000020003" pitchFamily="2" charset="0"/>
              </a:rPr>
              <a:t>he</a:t>
            </a:r>
          </a:p>
          <a:p>
            <a:pPr algn="ctr"/>
            <a:r>
              <a:rPr lang="en-US" dirty="0" smtClean="0">
                <a:latin typeface="KG Love Somebody" panose="02000503000000020003" pitchFamily="2" charset="0"/>
              </a:rPr>
              <a:t>they</a:t>
            </a:r>
            <a:endParaRPr lang="en-US" dirty="0">
              <a:latin typeface="KG Love Somebody" panose="02000503000000020003" pitchFamily="2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1078380" y="626296"/>
            <a:ext cx="561564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dirty="0" smtClean="0">
                <a:latin typeface="KG Broken Vessels Sketch" pitchFamily="2" charset="0"/>
              </a:rPr>
              <a:t>The Henry Herald</a:t>
            </a:r>
            <a:endParaRPr lang="en-US" sz="4800" dirty="0">
              <a:latin typeface="KG Broken Vessels Sketch" pitchFamily="2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685800" y="2761904"/>
            <a:ext cx="2590800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dirty="0" smtClean="0">
                <a:latin typeface="KG Love Somebody" panose="02000503000000020003" pitchFamily="2" charset="0"/>
              </a:rPr>
              <a:t>Monday:  picture day</a:t>
            </a:r>
          </a:p>
          <a:p>
            <a:pPr algn="ctr"/>
            <a:endParaRPr lang="en-US" sz="1800" dirty="0">
              <a:latin typeface="KG Love Somebody" panose="02000503000000020003" pitchFamily="2" charset="0"/>
            </a:endParaRPr>
          </a:p>
          <a:p>
            <a:pPr algn="ctr"/>
            <a:r>
              <a:rPr lang="en-US" sz="1800" dirty="0" smtClean="0">
                <a:latin typeface="KG Love Somebody" panose="02000503000000020003" pitchFamily="2" charset="0"/>
              </a:rPr>
              <a:t>Tuesday:  hat day</a:t>
            </a:r>
          </a:p>
          <a:p>
            <a:pPr algn="ctr"/>
            <a:endParaRPr lang="en-US" sz="1800" dirty="0">
              <a:latin typeface="KG Love Somebody" panose="02000503000000020003" pitchFamily="2" charset="0"/>
            </a:endParaRPr>
          </a:p>
          <a:p>
            <a:pPr algn="ctr"/>
            <a:r>
              <a:rPr lang="en-US" sz="1800" dirty="0" smtClean="0">
                <a:latin typeface="KG Love Somebody" panose="02000503000000020003" pitchFamily="2" charset="0"/>
              </a:rPr>
              <a:t>Wednesday:  </a:t>
            </a:r>
            <a:r>
              <a:rPr lang="en-US" sz="1800" dirty="0" err="1" smtClean="0">
                <a:latin typeface="KG Love Somebody" panose="02000503000000020003" pitchFamily="2" charset="0"/>
              </a:rPr>
              <a:t>p.e.</a:t>
            </a:r>
            <a:r>
              <a:rPr lang="en-US" sz="1800" dirty="0" smtClean="0">
                <a:latin typeface="KG Love Somebody" panose="02000503000000020003" pitchFamily="2" charset="0"/>
              </a:rPr>
              <a:t> – wear your tennis shoes!</a:t>
            </a:r>
          </a:p>
          <a:p>
            <a:pPr algn="ctr"/>
            <a:endParaRPr lang="en-US" sz="1800" dirty="0">
              <a:latin typeface="KG Love Somebody" panose="02000503000000020003" pitchFamily="2" charset="0"/>
            </a:endParaRPr>
          </a:p>
          <a:p>
            <a:pPr algn="ctr"/>
            <a:r>
              <a:rPr lang="en-US" sz="1800" dirty="0" smtClean="0">
                <a:latin typeface="KG Love Somebody" panose="02000503000000020003" pitchFamily="2" charset="0"/>
              </a:rPr>
              <a:t>Thursday:  early dismissal </a:t>
            </a:r>
          </a:p>
          <a:p>
            <a:pPr algn="ctr"/>
            <a:endParaRPr lang="en-US" sz="1800" dirty="0">
              <a:latin typeface="KG Love Somebody" panose="02000503000000020003" pitchFamily="2" charset="0"/>
            </a:endParaRPr>
          </a:p>
          <a:p>
            <a:pPr algn="ctr"/>
            <a:r>
              <a:rPr lang="en-US" sz="1800" dirty="0" smtClean="0">
                <a:latin typeface="KG Love Somebody" panose="02000503000000020003" pitchFamily="2" charset="0"/>
              </a:rPr>
              <a:t>Friday:  reading log due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2776276" y="9719846"/>
            <a:ext cx="225292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solidFill>
                  <a:schemeClr val="bg1">
                    <a:lumMod val="85000"/>
                  </a:schemeClr>
                </a:solidFill>
              </a:rPr>
              <a:t>©www.thecurriculumcorner.com</a:t>
            </a:r>
            <a:endParaRPr lang="en-US" sz="1200" dirty="0">
              <a:solidFill>
                <a:schemeClr val="bg1">
                  <a:lumMod val="8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9964891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533400" y="1409932"/>
            <a:ext cx="26470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smtClean="0">
                <a:latin typeface="KG Behind These Hazel Eyes" panose="02000506000000020004" pitchFamily="2" charset="0"/>
              </a:rPr>
              <a:t>Date:  February 18, 2017</a:t>
            </a:r>
            <a:endParaRPr lang="en-US" sz="1800" dirty="0">
              <a:latin typeface="KG Behind These Hazel Eyes" panose="02000506000000020004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352800" y="1396791"/>
            <a:ext cx="23866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smtClean="0">
                <a:latin typeface="KG Behind These Hazel Eyes" panose="02000506000000020004" pitchFamily="2" charset="0"/>
              </a:rPr>
              <a:t>Fishers Elementary</a:t>
            </a:r>
            <a:endParaRPr lang="en-US" sz="1800" dirty="0">
              <a:latin typeface="KG Behind These Hazel Eyes" panose="02000506000000020004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019800" y="1404794"/>
            <a:ext cx="11551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smtClean="0">
                <a:latin typeface="KG Behind These Hazel Eyes" panose="02000506000000020004" pitchFamily="2" charset="0"/>
              </a:rPr>
              <a:t>Room 2A</a:t>
            </a:r>
            <a:endParaRPr lang="en-US" sz="1800" dirty="0">
              <a:latin typeface="KG Behind These Hazel Eyes" panose="02000506000000020004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066799" y="2010519"/>
            <a:ext cx="175260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dirty="0" smtClean="0">
                <a:latin typeface="KG Love Somebody" panose="02000503000000020003" pitchFamily="2" charset="0"/>
              </a:rPr>
              <a:t>Coming up on our calendar:</a:t>
            </a:r>
            <a:endParaRPr lang="en-US" sz="1800" dirty="0">
              <a:latin typeface="KG Love Somebody" panose="02000503000000020003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85800" y="2761904"/>
            <a:ext cx="2590800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dirty="0" smtClean="0">
                <a:latin typeface="KG Love Somebody" panose="02000503000000020003" pitchFamily="2" charset="0"/>
              </a:rPr>
              <a:t>Monday:  picture day</a:t>
            </a:r>
          </a:p>
          <a:p>
            <a:pPr algn="ctr"/>
            <a:endParaRPr lang="en-US" sz="1800" dirty="0">
              <a:latin typeface="KG Love Somebody" panose="02000503000000020003" pitchFamily="2" charset="0"/>
            </a:endParaRPr>
          </a:p>
          <a:p>
            <a:pPr algn="ctr"/>
            <a:r>
              <a:rPr lang="en-US" sz="1800" dirty="0" smtClean="0">
                <a:latin typeface="KG Love Somebody" panose="02000503000000020003" pitchFamily="2" charset="0"/>
              </a:rPr>
              <a:t>Tuesday:  hat day</a:t>
            </a:r>
          </a:p>
          <a:p>
            <a:pPr algn="ctr"/>
            <a:endParaRPr lang="en-US" sz="1800" dirty="0">
              <a:latin typeface="KG Love Somebody" panose="02000503000000020003" pitchFamily="2" charset="0"/>
            </a:endParaRPr>
          </a:p>
          <a:p>
            <a:pPr algn="ctr"/>
            <a:r>
              <a:rPr lang="en-US" sz="1800" dirty="0" smtClean="0">
                <a:latin typeface="KG Love Somebody" panose="02000503000000020003" pitchFamily="2" charset="0"/>
              </a:rPr>
              <a:t>Wednesday:  </a:t>
            </a:r>
            <a:r>
              <a:rPr lang="en-US" sz="1800" dirty="0" err="1" smtClean="0">
                <a:latin typeface="KG Love Somebody" panose="02000503000000020003" pitchFamily="2" charset="0"/>
              </a:rPr>
              <a:t>p.e.</a:t>
            </a:r>
            <a:r>
              <a:rPr lang="en-US" sz="1800" dirty="0" smtClean="0">
                <a:latin typeface="KG Love Somebody" panose="02000503000000020003" pitchFamily="2" charset="0"/>
              </a:rPr>
              <a:t> – wear your tennis shoes!</a:t>
            </a:r>
          </a:p>
          <a:p>
            <a:pPr algn="ctr"/>
            <a:endParaRPr lang="en-US" sz="1800" dirty="0">
              <a:latin typeface="KG Love Somebody" panose="02000503000000020003" pitchFamily="2" charset="0"/>
            </a:endParaRPr>
          </a:p>
          <a:p>
            <a:pPr algn="ctr"/>
            <a:r>
              <a:rPr lang="en-US" sz="1800" dirty="0" smtClean="0">
                <a:latin typeface="KG Love Somebody" panose="02000503000000020003" pitchFamily="2" charset="0"/>
              </a:rPr>
              <a:t>Thursday:  early dismissal </a:t>
            </a:r>
          </a:p>
          <a:p>
            <a:pPr algn="ctr"/>
            <a:endParaRPr lang="en-US" sz="1800" dirty="0">
              <a:latin typeface="KG Love Somebody" panose="02000503000000020003" pitchFamily="2" charset="0"/>
            </a:endParaRPr>
          </a:p>
          <a:p>
            <a:pPr algn="ctr"/>
            <a:r>
              <a:rPr lang="en-US" sz="1800" dirty="0" smtClean="0">
                <a:latin typeface="KG Love Somebody" panose="02000503000000020003" pitchFamily="2" charset="0"/>
              </a:rPr>
              <a:t>Friday:  reading log due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1433477" y="8186849"/>
            <a:ext cx="200984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latin typeface="KG Behind These Hazel Eyes" panose="02000506000000020004" pitchFamily="2" charset="0"/>
              </a:rPr>
              <a:t>Don’t Forget!</a:t>
            </a:r>
            <a:endParaRPr lang="en-US" sz="2400" dirty="0">
              <a:latin typeface="KG Behind These Hazel Eyes" panose="02000506000000020004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71450" y="8841647"/>
            <a:ext cx="45339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dirty="0" smtClean="0">
                <a:latin typeface="KG Love Somebody" panose="02000503000000020003" pitchFamily="2" charset="0"/>
              </a:rPr>
              <a:t>Picture day is next Tuesday</a:t>
            </a:r>
            <a:endParaRPr lang="en-US" sz="1800" dirty="0">
              <a:latin typeface="KG Love Somebody" panose="02000503000000020003" pitchFamily="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685800" y="6999357"/>
            <a:ext cx="150073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>
                <a:latin typeface="KG Behind These Hazel Eyes" panose="02000506000000020004" pitchFamily="2" charset="0"/>
              </a:rPr>
              <a:t>Classroom</a:t>
            </a:r>
          </a:p>
          <a:p>
            <a:pPr algn="ctr"/>
            <a:r>
              <a:rPr lang="en-US" dirty="0" smtClean="0">
                <a:latin typeface="KG Behind These Hazel Eyes" panose="02000506000000020004" pitchFamily="2" charset="0"/>
              </a:rPr>
              <a:t>Requests:</a:t>
            </a:r>
            <a:endParaRPr lang="en-US" dirty="0">
              <a:latin typeface="KG Behind These Hazel Eyes" panose="02000506000000020004" pitchFamily="2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981200" y="6754505"/>
            <a:ext cx="2209800" cy="12464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500" dirty="0" smtClean="0">
                <a:latin typeface="KG Love Somebody" panose="02000503000000020003" pitchFamily="2" charset="0"/>
              </a:rPr>
              <a:t>We are in need of toothpicks and marshmallows for an upcoming science activity.</a:t>
            </a:r>
            <a:endParaRPr lang="en-US" sz="1500" dirty="0">
              <a:latin typeface="KG Love Somebody" panose="02000503000000020003" pitchFamily="2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547535" y="1981200"/>
            <a:ext cx="346286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 smtClean="0">
                <a:latin typeface="KG Love Somebody" panose="02000503000000020003" pitchFamily="2" charset="0"/>
              </a:rPr>
              <a:t>What we are learning this week:</a:t>
            </a:r>
            <a:endParaRPr lang="en-US" sz="1600" b="1" dirty="0">
              <a:latin typeface="KG Love Somebody" panose="02000503000000020003" pitchFamily="2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3429000" y="2333685"/>
            <a:ext cx="3716313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latin typeface="KG Love Somebody" panose="02000503000000020003" pitchFamily="2" charset="0"/>
              </a:rPr>
              <a:t>Reading Workshop: We are working on mastering the first 100 Fry words. </a:t>
            </a:r>
          </a:p>
          <a:p>
            <a:endParaRPr lang="en-US" sz="1600" dirty="0">
              <a:latin typeface="KG Love Somebody" panose="02000503000000020003" pitchFamily="2" charset="0"/>
            </a:endParaRPr>
          </a:p>
          <a:p>
            <a:r>
              <a:rPr lang="en-US" sz="1600" dirty="0" smtClean="0">
                <a:latin typeface="KG Love Somebody" panose="02000503000000020003" pitchFamily="2" charset="0"/>
              </a:rPr>
              <a:t>Math Workshop: This week will continue to work on number sense. Help enforce these skills by finding numbers in the real world when you are out and about.</a:t>
            </a:r>
          </a:p>
          <a:p>
            <a:endParaRPr lang="en-US" sz="1600" dirty="0">
              <a:latin typeface="KG Love Somebody" panose="02000503000000020003" pitchFamily="2" charset="0"/>
            </a:endParaRPr>
          </a:p>
          <a:p>
            <a:r>
              <a:rPr lang="en-US" sz="1600" dirty="0" smtClean="0">
                <a:latin typeface="KG Love Somebody" panose="02000503000000020003" pitchFamily="2" charset="0"/>
              </a:rPr>
              <a:t>Social Studies: We are learning about community helpers. We are looking for community helpers to come speak with our class. Please let me know if you or a family member would like to come in.</a:t>
            </a:r>
          </a:p>
          <a:p>
            <a:endParaRPr lang="en-US" sz="1600" dirty="0">
              <a:latin typeface="KG Love Somebody" panose="02000503000000020003" pitchFamily="2" charset="0"/>
            </a:endParaRPr>
          </a:p>
          <a:p>
            <a:endParaRPr lang="en-US" sz="1600" dirty="0">
              <a:latin typeface="KG Love Somebody" panose="02000503000000020003" pitchFamily="2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4469483" y="7021436"/>
            <a:ext cx="253999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KG Behind These Hazel Eyes" panose="02000506000000020004" pitchFamily="2" charset="0"/>
              </a:rPr>
              <a:t>Words of the Week</a:t>
            </a:r>
            <a:endParaRPr lang="en-US" dirty="0">
              <a:latin typeface="KG Behind These Hazel Eyes" panose="02000506000000020004" pitchFamily="2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4611254" y="7436584"/>
            <a:ext cx="2209800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latin typeface="KG Love Somebody" panose="02000503000000020003" pitchFamily="2" charset="0"/>
              </a:rPr>
              <a:t>school</a:t>
            </a:r>
          </a:p>
          <a:p>
            <a:pPr algn="ctr"/>
            <a:r>
              <a:rPr lang="en-US" dirty="0" smtClean="0">
                <a:latin typeface="KG Love Somebody" panose="02000503000000020003" pitchFamily="2" charset="0"/>
              </a:rPr>
              <a:t>pencil</a:t>
            </a:r>
          </a:p>
          <a:p>
            <a:pPr algn="ctr"/>
            <a:r>
              <a:rPr lang="en-US" dirty="0" smtClean="0">
                <a:latin typeface="KG Love Somebody" panose="02000503000000020003" pitchFamily="2" charset="0"/>
              </a:rPr>
              <a:t>them</a:t>
            </a:r>
          </a:p>
          <a:p>
            <a:pPr algn="ctr"/>
            <a:r>
              <a:rPr lang="en-US" dirty="0" smtClean="0">
                <a:latin typeface="KG Love Somebody" panose="02000503000000020003" pitchFamily="2" charset="0"/>
              </a:rPr>
              <a:t>he</a:t>
            </a:r>
          </a:p>
          <a:p>
            <a:pPr algn="ctr"/>
            <a:r>
              <a:rPr lang="en-US" dirty="0" smtClean="0">
                <a:latin typeface="KG Love Somebody" panose="02000503000000020003" pitchFamily="2" charset="0"/>
              </a:rPr>
              <a:t>they</a:t>
            </a:r>
            <a:endParaRPr lang="en-US" dirty="0">
              <a:latin typeface="KG Love Somebody" panose="02000503000000020003" pitchFamily="2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1166160" y="685800"/>
            <a:ext cx="561564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dirty="0" smtClean="0">
                <a:latin typeface="KG Broken Vessels Sketch" pitchFamily="2" charset="0"/>
              </a:rPr>
              <a:t>The Henry Herald</a:t>
            </a:r>
            <a:endParaRPr lang="en-US" sz="4800" dirty="0">
              <a:latin typeface="KG Broken Vessels Sketch" pitchFamily="2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2776276" y="9857601"/>
            <a:ext cx="225292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solidFill>
                  <a:schemeClr val="bg1">
                    <a:lumMod val="85000"/>
                  </a:schemeClr>
                </a:solidFill>
              </a:rPr>
              <a:t>©www.thecurriculumcorner.com</a:t>
            </a:r>
            <a:endParaRPr lang="en-US" sz="1200" dirty="0">
              <a:solidFill>
                <a:schemeClr val="bg1">
                  <a:lumMod val="8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8996246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533400" y="1409932"/>
            <a:ext cx="22755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smtClean="0">
                <a:latin typeface="KG Behind These Hazel Eyes" panose="02000506000000020004" pitchFamily="2" charset="0"/>
              </a:rPr>
              <a:t>Date:  March 18, 2017</a:t>
            </a:r>
            <a:endParaRPr lang="en-US" sz="1800" dirty="0">
              <a:latin typeface="KG Behind These Hazel Eyes" panose="02000506000000020004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352800" y="1396791"/>
            <a:ext cx="23866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smtClean="0">
                <a:latin typeface="KG Behind These Hazel Eyes" panose="02000506000000020004" pitchFamily="2" charset="0"/>
              </a:rPr>
              <a:t>Fishers Elementary</a:t>
            </a:r>
            <a:endParaRPr lang="en-US" sz="1800" dirty="0">
              <a:latin typeface="KG Behind These Hazel Eyes" panose="02000506000000020004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019800" y="1404794"/>
            <a:ext cx="11551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smtClean="0">
                <a:latin typeface="KG Behind These Hazel Eyes" panose="02000506000000020004" pitchFamily="2" charset="0"/>
              </a:rPr>
              <a:t>Room 2A</a:t>
            </a:r>
            <a:endParaRPr lang="en-US" sz="1800" dirty="0">
              <a:latin typeface="KG Behind These Hazel Eyes" panose="02000506000000020004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066799" y="2010519"/>
            <a:ext cx="175260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dirty="0" smtClean="0">
                <a:latin typeface="KG Love Somebody" panose="02000503000000020003" pitchFamily="2" charset="0"/>
              </a:rPr>
              <a:t>Coming up on our calendar:</a:t>
            </a:r>
            <a:endParaRPr lang="en-US" sz="1800" dirty="0">
              <a:latin typeface="KG Love Somebody" panose="02000503000000020003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85800" y="2761904"/>
            <a:ext cx="2590800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dirty="0" smtClean="0">
                <a:latin typeface="KG Love Somebody" panose="02000503000000020003" pitchFamily="2" charset="0"/>
              </a:rPr>
              <a:t>Monday:  picture day</a:t>
            </a:r>
          </a:p>
          <a:p>
            <a:pPr algn="ctr"/>
            <a:endParaRPr lang="en-US" sz="1800" dirty="0">
              <a:latin typeface="KG Love Somebody" panose="02000503000000020003" pitchFamily="2" charset="0"/>
            </a:endParaRPr>
          </a:p>
          <a:p>
            <a:pPr algn="ctr"/>
            <a:r>
              <a:rPr lang="en-US" sz="1800" dirty="0" smtClean="0">
                <a:latin typeface="KG Love Somebody" panose="02000503000000020003" pitchFamily="2" charset="0"/>
              </a:rPr>
              <a:t>Tuesday:  hat day</a:t>
            </a:r>
          </a:p>
          <a:p>
            <a:pPr algn="ctr"/>
            <a:endParaRPr lang="en-US" sz="1800" dirty="0">
              <a:latin typeface="KG Love Somebody" panose="02000503000000020003" pitchFamily="2" charset="0"/>
            </a:endParaRPr>
          </a:p>
          <a:p>
            <a:pPr algn="ctr"/>
            <a:r>
              <a:rPr lang="en-US" sz="1800" dirty="0" smtClean="0">
                <a:latin typeface="KG Love Somebody" panose="02000503000000020003" pitchFamily="2" charset="0"/>
              </a:rPr>
              <a:t>Wednesday:  </a:t>
            </a:r>
            <a:r>
              <a:rPr lang="en-US" sz="1800" dirty="0" err="1" smtClean="0">
                <a:latin typeface="KG Love Somebody" panose="02000503000000020003" pitchFamily="2" charset="0"/>
              </a:rPr>
              <a:t>p.e.</a:t>
            </a:r>
            <a:r>
              <a:rPr lang="en-US" sz="1800" dirty="0" smtClean="0">
                <a:latin typeface="KG Love Somebody" panose="02000503000000020003" pitchFamily="2" charset="0"/>
              </a:rPr>
              <a:t> – wear your tennis shoes!</a:t>
            </a:r>
          </a:p>
          <a:p>
            <a:pPr algn="ctr"/>
            <a:endParaRPr lang="en-US" sz="1800" dirty="0">
              <a:latin typeface="KG Love Somebody" panose="02000503000000020003" pitchFamily="2" charset="0"/>
            </a:endParaRPr>
          </a:p>
          <a:p>
            <a:pPr algn="ctr"/>
            <a:r>
              <a:rPr lang="en-US" sz="1800" dirty="0" smtClean="0">
                <a:latin typeface="KG Love Somebody" panose="02000503000000020003" pitchFamily="2" charset="0"/>
              </a:rPr>
              <a:t>Thursday:  early dismissal </a:t>
            </a:r>
          </a:p>
          <a:p>
            <a:pPr algn="ctr"/>
            <a:endParaRPr lang="en-US" sz="1800" dirty="0">
              <a:latin typeface="KG Love Somebody" panose="02000503000000020003" pitchFamily="2" charset="0"/>
            </a:endParaRPr>
          </a:p>
          <a:p>
            <a:pPr algn="ctr"/>
            <a:r>
              <a:rPr lang="en-US" sz="1800" dirty="0" smtClean="0">
                <a:latin typeface="KG Love Somebody" panose="02000503000000020003" pitchFamily="2" charset="0"/>
              </a:rPr>
              <a:t>Friday:  reading log due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1433477" y="8186849"/>
            <a:ext cx="200984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latin typeface="KG Behind These Hazel Eyes" panose="02000506000000020004" pitchFamily="2" charset="0"/>
              </a:rPr>
              <a:t>Don’t Forget!</a:t>
            </a:r>
            <a:endParaRPr lang="en-US" sz="2400" dirty="0">
              <a:latin typeface="KG Behind These Hazel Eyes" panose="02000506000000020004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71450" y="8841647"/>
            <a:ext cx="45339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dirty="0" smtClean="0">
                <a:latin typeface="KG Love Somebody" panose="02000503000000020003" pitchFamily="2" charset="0"/>
              </a:rPr>
              <a:t>Picture day is next Tuesday</a:t>
            </a:r>
            <a:endParaRPr lang="en-US" sz="1800" dirty="0">
              <a:latin typeface="KG Love Somebody" panose="02000503000000020003" pitchFamily="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685800" y="6999357"/>
            <a:ext cx="150073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>
                <a:latin typeface="KG Behind These Hazel Eyes" panose="02000506000000020004" pitchFamily="2" charset="0"/>
              </a:rPr>
              <a:t>Classroom</a:t>
            </a:r>
          </a:p>
          <a:p>
            <a:pPr algn="ctr"/>
            <a:r>
              <a:rPr lang="en-US" dirty="0" smtClean="0">
                <a:latin typeface="KG Behind These Hazel Eyes" panose="02000506000000020004" pitchFamily="2" charset="0"/>
              </a:rPr>
              <a:t>Requests:</a:t>
            </a:r>
            <a:endParaRPr lang="en-US" dirty="0">
              <a:latin typeface="KG Behind These Hazel Eyes" panose="02000506000000020004" pitchFamily="2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981200" y="6754505"/>
            <a:ext cx="2209800" cy="12464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500" dirty="0" smtClean="0">
                <a:latin typeface="KG Love Somebody" panose="02000503000000020003" pitchFamily="2" charset="0"/>
              </a:rPr>
              <a:t>We are in need of toothpicks and marshmallows for an upcoming science activity.</a:t>
            </a:r>
            <a:endParaRPr lang="en-US" sz="1500" dirty="0">
              <a:latin typeface="KG Love Somebody" panose="02000503000000020003" pitchFamily="2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547535" y="1981200"/>
            <a:ext cx="346286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 smtClean="0">
                <a:latin typeface="KG Love Somebody" panose="02000503000000020003" pitchFamily="2" charset="0"/>
              </a:rPr>
              <a:t>What we are learning this week:</a:t>
            </a:r>
            <a:endParaRPr lang="en-US" sz="1600" b="1" dirty="0">
              <a:latin typeface="KG Love Somebody" panose="02000503000000020003" pitchFamily="2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3429000" y="2333685"/>
            <a:ext cx="3716313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latin typeface="KG Love Somebody" panose="02000503000000020003" pitchFamily="2" charset="0"/>
              </a:rPr>
              <a:t>Reading Workshop: We are working on mastering the first 100 Fry words. </a:t>
            </a:r>
          </a:p>
          <a:p>
            <a:endParaRPr lang="en-US" sz="1600" dirty="0">
              <a:latin typeface="KG Love Somebody" panose="02000503000000020003" pitchFamily="2" charset="0"/>
            </a:endParaRPr>
          </a:p>
          <a:p>
            <a:r>
              <a:rPr lang="en-US" sz="1600" dirty="0" smtClean="0">
                <a:latin typeface="KG Love Somebody" panose="02000503000000020003" pitchFamily="2" charset="0"/>
              </a:rPr>
              <a:t>Math Workshop: This week will continue to work on number sense. Help enforce these skills by finding numbers in the real world when you are out and about.</a:t>
            </a:r>
          </a:p>
          <a:p>
            <a:endParaRPr lang="en-US" sz="1600" dirty="0">
              <a:latin typeface="KG Love Somebody" panose="02000503000000020003" pitchFamily="2" charset="0"/>
            </a:endParaRPr>
          </a:p>
          <a:p>
            <a:r>
              <a:rPr lang="en-US" sz="1600" dirty="0" smtClean="0">
                <a:latin typeface="KG Love Somebody" panose="02000503000000020003" pitchFamily="2" charset="0"/>
              </a:rPr>
              <a:t>Social Studies: We are learning about community helpers. We are looking for community helpers to come speak with our class. Please let me know if you or a family member would like to come in.</a:t>
            </a:r>
          </a:p>
          <a:p>
            <a:endParaRPr lang="en-US" sz="1600" dirty="0">
              <a:latin typeface="KG Love Somebody" panose="02000503000000020003" pitchFamily="2" charset="0"/>
            </a:endParaRPr>
          </a:p>
          <a:p>
            <a:endParaRPr lang="en-US" sz="1600" dirty="0">
              <a:latin typeface="KG Love Somebody" panose="02000503000000020003" pitchFamily="2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4469483" y="7021436"/>
            <a:ext cx="253999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KG Behind These Hazel Eyes" panose="02000506000000020004" pitchFamily="2" charset="0"/>
              </a:rPr>
              <a:t>Words of the Week</a:t>
            </a:r>
            <a:endParaRPr lang="en-US" dirty="0">
              <a:latin typeface="KG Behind These Hazel Eyes" panose="02000506000000020004" pitchFamily="2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4611254" y="7436584"/>
            <a:ext cx="2209800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latin typeface="KG Love Somebody" panose="02000503000000020003" pitchFamily="2" charset="0"/>
              </a:rPr>
              <a:t>school</a:t>
            </a:r>
          </a:p>
          <a:p>
            <a:pPr algn="ctr"/>
            <a:r>
              <a:rPr lang="en-US" dirty="0" smtClean="0">
                <a:latin typeface="KG Love Somebody" panose="02000503000000020003" pitchFamily="2" charset="0"/>
              </a:rPr>
              <a:t>pencil</a:t>
            </a:r>
          </a:p>
          <a:p>
            <a:pPr algn="ctr"/>
            <a:r>
              <a:rPr lang="en-US" dirty="0" smtClean="0">
                <a:latin typeface="KG Love Somebody" panose="02000503000000020003" pitchFamily="2" charset="0"/>
              </a:rPr>
              <a:t>them</a:t>
            </a:r>
          </a:p>
          <a:p>
            <a:pPr algn="ctr"/>
            <a:r>
              <a:rPr lang="en-US" dirty="0" smtClean="0">
                <a:latin typeface="KG Love Somebody" panose="02000503000000020003" pitchFamily="2" charset="0"/>
              </a:rPr>
              <a:t>he</a:t>
            </a:r>
          </a:p>
          <a:p>
            <a:pPr algn="ctr"/>
            <a:r>
              <a:rPr lang="en-US" dirty="0" smtClean="0">
                <a:latin typeface="KG Love Somebody" panose="02000503000000020003" pitchFamily="2" charset="0"/>
              </a:rPr>
              <a:t>they</a:t>
            </a:r>
            <a:endParaRPr lang="en-US" dirty="0">
              <a:latin typeface="KG Love Somebody" panose="02000503000000020003" pitchFamily="2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1166160" y="685800"/>
            <a:ext cx="561564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dirty="0" smtClean="0">
                <a:latin typeface="KG Broken Vessels Sketch" pitchFamily="2" charset="0"/>
              </a:rPr>
              <a:t>The Henry Herald</a:t>
            </a:r>
            <a:endParaRPr lang="en-US" sz="4800" dirty="0">
              <a:latin typeface="KG Broken Vessels Sketch" pitchFamily="2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2776276" y="9719846"/>
            <a:ext cx="225292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solidFill>
                  <a:schemeClr val="bg1">
                    <a:lumMod val="85000"/>
                  </a:schemeClr>
                </a:solidFill>
              </a:rPr>
              <a:t>©www.thecurriculumcorner.com</a:t>
            </a:r>
            <a:endParaRPr lang="en-US" sz="1200" dirty="0">
              <a:solidFill>
                <a:schemeClr val="bg1">
                  <a:lumMod val="8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7445095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97787" y="301936"/>
            <a:ext cx="6170279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600" dirty="0" smtClean="0">
                <a:latin typeface="KG Chasing Cars" panose="02000000000000000000" pitchFamily="2" charset="0"/>
              </a:rPr>
              <a:t>The Henry Herald</a:t>
            </a:r>
            <a:endParaRPr lang="en-US" sz="6600" dirty="0">
              <a:latin typeface="KG Chasing Cars" panose="02000000000000000000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952499" y="1938320"/>
            <a:ext cx="175260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dirty="0" smtClean="0">
                <a:latin typeface="KG Love Somebody" panose="02000503000000020003" pitchFamily="2" charset="0"/>
              </a:rPr>
              <a:t>Coming up on our calendar:</a:t>
            </a:r>
            <a:endParaRPr lang="en-US" sz="1800" dirty="0">
              <a:latin typeface="KG Love Somebody" panose="02000503000000020003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33400" y="2761904"/>
            <a:ext cx="2590800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dirty="0" smtClean="0">
                <a:latin typeface="KG Love Somebody" panose="02000503000000020003" pitchFamily="2" charset="0"/>
              </a:rPr>
              <a:t>Monday:  picture day</a:t>
            </a:r>
          </a:p>
          <a:p>
            <a:pPr algn="ctr"/>
            <a:endParaRPr lang="en-US" sz="1800" dirty="0">
              <a:latin typeface="KG Love Somebody" panose="02000503000000020003" pitchFamily="2" charset="0"/>
            </a:endParaRPr>
          </a:p>
          <a:p>
            <a:pPr algn="ctr"/>
            <a:r>
              <a:rPr lang="en-US" sz="1800" dirty="0" smtClean="0">
                <a:latin typeface="KG Love Somebody" panose="02000503000000020003" pitchFamily="2" charset="0"/>
              </a:rPr>
              <a:t>Tuesday:  hat day</a:t>
            </a:r>
          </a:p>
          <a:p>
            <a:pPr algn="ctr"/>
            <a:endParaRPr lang="en-US" sz="1800" dirty="0">
              <a:latin typeface="KG Love Somebody" panose="02000503000000020003" pitchFamily="2" charset="0"/>
            </a:endParaRPr>
          </a:p>
          <a:p>
            <a:pPr algn="ctr"/>
            <a:r>
              <a:rPr lang="en-US" sz="1800" dirty="0" smtClean="0">
                <a:latin typeface="KG Love Somebody" panose="02000503000000020003" pitchFamily="2" charset="0"/>
              </a:rPr>
              <a:t>Wednesday:  </a:t>
            </a:r>
            <a:r>
              <a:rPr lang="en-US" sz="1800" dirty="0" err="1" smtClean="0">
                <a:latin typeface="KG Love Somebody" panose="02000503000000020003" pitchFamily="2" charset="0"/>
              </a:rPr>
              <a:t>p.e.</a:t>
            </a:r>
            <a:r>
              <a:rPr lang="en-US" sz="1800" dirty="0" smtClean="0">
                <a:latin typeface="KG Love Somebody" panose="02000503000000020003" pitchFamily="2" charset="0"/>
              </a:rPr>
              <a:t> – wear your tennis shoes!</a:t>
            </a:r>
          </a:p>
          <a:p>
            <a:pPr algn="ctr"/>
            <a:endParaRPr lang="en-US" sz="1800" dirty="0">
              <a:latin typeface="KG Love Somebody" panose="02000503000000020003" pitchFamily="2" charset="0"/>
            </a:endParaRPr>
          </a:p>
          <a:p>
            <a:pPr algn="ctr"/>
            <a:r>
              <a:rPr lang="en-US" sz="1800" dirty="0" smtClean="0">
                <a:latin typeface="KG Love Somebody" panose="02000503000000020003" pitchFamily="2" charset="0"/>
              </a:rPr>
              <a:t>Thursday:  early dismissal </a:t>
            </a:r>
          </a:p>
          <a:p>
            <a:pPr algn="ctr"/>
            <a:endParaRPr lang="en-US" sz="1800" dirty="0">
              <a:latin typeface="KG Love Somebody" panose="02000503000000020003" pitchFamily="2" charset="0"/>
            </a:endParaRPr>
          </a:p>
          <a:p>
            <a:pPr algn="ctr"/>
            <a:r>
              <a:rPr lang="en-US" sz="1800" dirty="0" smtClean="0">
                <a:latin typeface="KG Love Somebody" panose="02000503000000020003" pitchFamily="2" charset="0"/>
              </a:rPr>
              <a:t>Friday:  reading log due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1433477" y="8186849"/>
            <a:ext cx="200984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latin typeface="KG Behind These Hazel Eyes" panose="02000506000000020004" pitchFamily="2" charset="0"/>
              </a:rPr>
              <a:t>Don’t Forget!</a:t>
            </a:r>
            <a:endParaRPr lang="en-US" sz="2400" dirty="0">
              <a:latin typeface="KG Behind These Hazel Eyes" panose="02000506000000020004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71450" y="8841647"/>
            <a:ext cx="45339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dirty="0" smtClean="0">
                <a:latin typeface="KG Love Somebody" panose="02000503000000020003" pitchFamily="2" charset="0"/>
              </a:rPr>
              <a:t>Picture day is next Tuesday</a:t>
            </a:r>
            <a:endParaRPr lang="en-US" sz="1800" dirty="0">
              <a:latin typeface="KG Love Somebody" panose="02000503000000020003" pitchFamily="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685800" y="6999357"/>
            <a:ext cx="150073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>
                <a:latin typeface="KG Behind These Hazel Eyes" panose="02000506000000020004" pitchFamily="2" charset="0"/>
              </a:rPr>
              <a:t>Classroom</a:t>
            </a:r>
          </a:p>
          <a:p>
            <a:pPr algn="ctr"/>
            <a:r>
              <a:rPr lang="en-US" dirty="0" smtClean="0">
                <a:latin typeface="KG Behind These Hazel Eyes" panose="02000506000000020004" pitchFamily="2" charset="0"/>
              </a:rPr>
              <a:t>Requests:</a:t>
            </a:r>
            <a:endParaRPr lang="en-US" dirty="0">
              <a:latin typeface="KG Behind These Hazel Eyes" panose="02000506000000020004" pitchFamily="2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981200" y="6754505"/>
            <a:ext cx="2209800" cy="12464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500" dirty="0" smtClean="0">
                <a:latin typeface="KG Love Somebody" panose="02000503000000020003" pitchFamily="2" charset="0"/>
              </a:rPr>
              <a:t>We are in need of toothpicks and marshmallows for an upcoming science activity.</a:t>
            </a:r>
            <a:endParaRPr lang="en-US" sz="1500" dirty="0">
              <a:latin typeface="KG Love Somebody" panose="02000503000000020003" pitchFamily="2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547535" y="1981200"/>
            <a:ext cx="346286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 smtClean="0">
                <a:latin typeface="KG Love Somebody" panose="02000503000000020003" pitchFamily="2" charset="0"/>
              </a:rPr>
              <a:t>What we are learning this week:</a:t>
            </a:r>
            <a:endParaRPr lang="en-US" sz="1600" b="1" dirty="0">
              <a:latin typeface="KG Love Somebody" panose="02000503000000020003" pitchFamily="2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3458611" y="2333685"/>
            <a:ext cx="3716313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latin typeface="KG Love Somebody" panose="02000503000000020003" pitchFamily="2" charset="0"/>
              </a:rPr>
              <a:t>Reading Workshop: We are working on mastering the first 100 Fry words. </a:t>
            </a:r>
          </a:p>
          <a:p>
            <a:endParaRPr lang="en-US" sz="1600" dirty="0">
              <a:latin typeface="KG Love Somebody" panose="02000503000000020003" pitchFamily="2" charset="0"/>
            </a:endParaRPr>
          </a:p>
          <a:p>
            <a:r>
              <a:rPr lang="en-US" sz="1600" dirty="0" smtClean="0">
                <a:latin typeface="KG Love Somebody" panose="02000503000000020003" pitchFamily="2" charset="0"/>
              </a:rPr>
              <a:t>Math Workshop: This week will continue to work on number sense. Help enforce these skills by finding numbers in the real world when you are out and about.</a:t>
            </a:r>
          </a:p>
          <a:p>
            <a:endParaRPr lang="en-US" sz="1600" dirty="0">
              <a:latin typeface="KG Love Somebody" panose="02000503000000020003" pitchFamily="2" charset="0"/>
            </a:endParaRPr>
          </a:p>
          <a:p>
            <a:r>
              <a:rPr lang="en-US" sz="1600" dirty="0" smtClean="0">
                <a:latin typeface="KG Love Somebody" panose="02000503000000020003" pitchFamily="2" charset="0"/>
              </a:rPr>
              <a:t>Social Studies: We are learning about community helpers. We are looking for community helpers to come speak with our class. Please let me know if you or a family member would like to come in.</a:t>
            </a:r>
          </a:p>
          <a:p>
            <a:endParaRPr lang="en-US" sz="1600" dirty="0">
              <a:latin typeface="KG Love Somebody" panose="02000503000000020003" pitchFamily="2" charset="0"/>
            </a:endParaRPr>
          </a:p>
          <a:p>
            <a:endParaRPr lang="en-US" sz="1600" dirty="0">
              <a:latin typeface="KG Love Somebody" panose="02000503000000020003" pitchFamily="2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4469483" y="7021436"/>
            <a:ext cx="253999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KG Behind These Hazel Eyes" panose="02000506000000020004" pitchFamily="2" charset="0"/>
              </a:rPr>
              <a:t>Words of the Week</a:t>
            </a:r>
            <a:endParaRPr lang="en-US" dirty="0">
              <a:latin typeface="KG Behind These Hazel Eyes" panose="02000506000000020004" pitchFamily="2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4611254" y="7436584"/>
            <a:ext cx="2209800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latin typeface="KG Love Somebody" panose="02000503000000020003" pitchFamily="2" charset="0"/>
              </a:rPr>
              <a:t>school</a:t>
            </a:r>
          </a:p>
          <a:p>
            <a:pPr algn="ctr"/>
            <a:r>
              <a:rPr lang="en-US" dirty="0" smtClean="0">
                <a:latin typeface="KG Love Somebody" panose="02000503000000020003" pitchFamily="2" charset="0"/>
              </a:rPr>
              <a:t>pencil</a:t>
            </a:r>
          </a:p>
          <a:p>
            <a:pPr algn="ctr"/>
            <a:r>
              <a:rPr lang="en-US" dirty="0" smtClean="0">
                <a:latin typeface="KG Love Somebody" panose="02000503000000020003" pitchFamily="2" charset="0"/>
              </a:rPr>
              <a:t>them</a:t>
            </a:r>
          </a:p>
          <a:p>
            <a:pPr algn="ctr"/>
            <a:r>
              <a:rPr lang="en-US" dirty="0" smtClean="0">
                <a:latin typeface="KG Love Somebody" panose="02000503000000020003" pitchFamily="2" charset="0"/>
              </a:rPr>
              <a:t>he</a:t>
            </a:r>
          </a:p>
          <a:p>
            <a:pPr algn="ctr"/>
            <a:r>
              <a:rPr lang="en-US" dirty="0" smtClean="0">
                <a:latin typeface="KG Love Somebody" panose="02000503000000020003" pitchFamily="2" charset="0"/>
              </a:rPr>
              <a:t>they</a:t>
            </a:r>
            <a:endParaRPr lang="en-US" dirty="0">
              <a:latin typeface="KG Love Somebody" panose="02000503000000020003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33400" y="1409932"/>
            <a:ext cx="20855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smtClean="0">
                <a:latin typeface="KG Behind These Hazel Eyes" panose="02000506000000020004" pitchFamily="2" charset="0"/>
              </a:rPr>
              <a:t>Date:  April 18, 2017</a:t>
            </a:r>
            <a:endParaRPr lang="en-US" sz="1800" dirty="0">
              <a:latin typeface="KG Behind These Hazel Eyes" panose="02000506000000020004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352800" y="1396791"/>
            <a:ext cx="23866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smtClean="0">
                <a:latin typeface="KG Behind These Hazel Eyes" panose="02000506000000020004" pitchFamily="2" charset="0"/>
              </a:rPr>
              <a:t>Fishers Elementary</a:t>
            </a:r>
            <a:endParaRPr lang="en-US" sz="1800" dirty="0">
              <a:latin typeface="KG Behind These Hazel Eyes" panose="02000506000000020004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019800" y="1404794"/>
            <a:ext cx="11551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smtClean="0">
                <a:latin typeface="KG Behind These Hazel Eyes" panose="02000506000000020004" pitchFamily="2" charset="0"/>
              </a:rPr>
              <a:t>Room 2A</a:t>
            </a:r>
            <a:endParaRPr lang="en-US" sz="1800" dirty="0">
              <a:latin typeface="KG Behind These Hazel Eyes" panose="02000506000000020004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4223232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129</TotalTime>
  <Words>2074</Words>
  <Application>Microsoft Office PowerPoint</Application>
  <PresentationFormat>Custom</PresentationFormat>
  <Paragraphs>383</Paragraphs>
  <Slides>12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Windows User</dc:creator>
  <cp:lastModifiedBy>Windows User</cp:lastModifiedBy>
  <cp:revision>22</cp:revision>
  <dcterms:created xsi:type="dcterms:W3CDTF">2017-09-11T18:50:13Z</dcterms:created>
  <dcterms:modified xsi:type="dcterms:W3CDTF">2017-09-12T19:01:07Z</dcterms:modified>
</cp:coreProperties>
</file>