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324" r:id="rId4"/>
    <p:sldId id="325" r:id="rId5"/>
    <p:sldId id="261" r:id="rId6"/>
    <p:sldId id="322" r:id="rId7"/>
    <p:sldId id="323" r:id="rId8"/>
    <p:sldId id="262" r:id="rId9"/>
    <p:sldId id="320" r:id="rId10"/>
    <p:sldId id="321" r:id="rId11"/>
    <p:sldId id="263" r:id="rId12"/>
    <p:sldId id="318" r:id="rId13"/>
    <p:sldId id="319" r:id="rId14"/>
    <p:sldId id="265" r:id="rId15"/>
    <p:sldId id="316" r:id="rId16"/>
    <p:sldId id="317" r:id="rId17"/>
    <p:sldId id="264" r:id="rId18"/>
    <p:sldId id="314" r:id="rId19"/>
    <p:sldId id="315" r:id="rId20"/>
    <p:sldId id="266" r:id="rId21"/>
    <p:sldId id="312" r:id="rId22"/>
    <p:sldId id="313" r:id="rId23"/>
    <p:sldId id="267" r:id="rId24"/>
    <p:sldId id="326" r:id="rId25"/>
    <p:sldId id="327" r:id="rId26"/>
    <p:sldId id="268" r:id="rId27"/>
    <p:sldId id="308" r:id="rId28"/>
    <p:sldId id="309" r:id="rId29"/>
    <p:sldId id="269" r:id="rId30"/>
    <p:sldId id="310" r:id="rId31"/>
    <p:sldId id="311" r:id="rId32"/>
    <p:sldId id="270" r:id="rId33"/>
    <p:sldId id="304" r:id="rId34"/>
    <p:sldId id="305" r:id="rId35"/>
    <p:sldId id="271" r:id="rId36"/>
    <p:sldId id="306" r:id="rId37"/>
    <p:sldId id="307" r:id="rId38"/>
    <p:sldId id="272" r:id="rId39"/>
    <p:sldId id="302" r:id="rId40"/>
    <p:sldId id="303" r:id="rId41"/>
    <p:sldId id="273" r:id="rId42"/>
    <p:sldId id="328" r:id="rId43"/>
    <p:sldId id="329" r:id="rId44"/>
    <p:sldId id="274" r:id="rId45"/>
    <p:sldId id="300" r:id="rId46"/>
    <p:sldId id="301" r:id="rId47"/>
    <p:sldId id="275" r:id="rId48"/>
    <p:sldId id="298" r:id="rId49"/>
    <p:sldId id="299" r:id="rId50"/>
    <p:sldId id="277" r:id="rId51"/>
    <p:sldId id="296" r:id="rId52"/>
    <p:sldId id="297" r:id="rId53"/>
    <p:sldId id="276" r:id="rId54"/>
    <p:sldId id="294" r:id="rId55"/>
    <p:sldId id="295" r:id="rId56"/>
    <p:sldId id="278" r:id="rId57"/>
    <p:sldId id="292" r:id="rId58"/>
    <p:sldId id="293" r:id="rId59"/>
    <p:sldId id="279" r:id="rId60"/>
    <p:sldId id="290" r:id="rId61"/>
    <p:sldId id="291" r:id="rId62"/>
    <p:sldId id="280" r:id="rId63"/>
    <p:sldId id="288" r:id="rId64"/>
    <p:sldId id="289" r:id="rId65"/>
    <p:sldId id="281" r:id="rId66"/>
    <p:sldId id="284" r:id="rId67"/>
    <p:sldId id="285" r:id="rId68"/>
    <p:sldId id="282" r:id="rId69"/>
    <p:sldId id="286" r:id="rId70"/>
    <p:sldId id="287" r:id="rId71"/>
    <p:sldId id="283" r:id="rId72"/>
    <p:sldId id="258" r:id="rId73"/>
    <p:sldId id="257" r:id="rId74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4DF0FD"/>
    <a:srgbClr val="A5F8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60" d="100"/>
          <a:sy n="60" d="100"/>
        </p:scale>
        <p:origin x="1171" y="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8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A37A-6C5F-44B7-B293-60E9189E67D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454-ADDF-4C09-BCBE-9131E0B2C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5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A37A-6C5F-44B7-B293-60E9189E67D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454-ADDF-4C09-BCBE-9131E0B2C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6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A37A-6C5F-44B7-B293-60E9189E67D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454-ADDF-4C09-BCBE-9131E0B2C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5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A37A-6C5F-44B7-B293-60E9189E67D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454-ADDF-4C09-BCBE-9131E0B2C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A37A-6C5F-44B7-B293-60E9189E67D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454-ADDF-4C09-BCBE-9131E0B2C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8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A37A-6C5F-44B7-B293-60E9189E67D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454-ADDF-4C09-BCBE-9131E0B2C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22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A37A-6C5F-44B7-B293-60E9189E67D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454-ADDF-4C09-BCBE-9131E0B2C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7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A37A-6C5F-44B7-B293-60E9189E67D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454-ADDF-4C09-BCBE-9131E0B2C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74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A37A-6C5F-44B7-B293-60E9189E67D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454-ADDF-4C09-BCBE-9131E0B2C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68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A37A-6C5F-44B7-B293-60E9189E67D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454-ADDF-4C09-BCBE-9131E0B2C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7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A37A-6C5F-44B7-B293-60E9189E67D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454-ADDF-4C09-BCBE-9131E0B2C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6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6A37A-6C5F-44B7-B293-60E9189E67D8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54454-ADDF-4C09-BCBE-9131E0B2C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5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0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53952FF-40EE-411D-968D-6A45BAAE9519}"/>
              </a:ext>
            </a:extLst>
          </p:cNvPr>
          <p:cNvSpPr txBox="1"/>
          <p:nvPr/>
        </p:nvSpPr>
        <p:spPr>
          <a:xfrm>
            <a:off x="3335787" y="2022153"/>
            <a:ext cx="37691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Polygons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A1A9D5E-5694-443F-A8F6-929DEC281521}"/>
              </a:ext>
            </a:extLst>
          </p:cNvPr>
          <p:cNvSpPr txBox="1"/>
          <p:nvPr/>
        </p:nvSpPr>
        <p:spPr>
          <a:xfrm>
            <a:off x="2051121" y="33762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A PowerPoint Practice Game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A1D10B-19D8-4B96-B6FF-8C1BA613678C}"/>
              </a:ext>
            </a:extLst>
          </p:cNvPr>
          <p:cNvSpPr txBox="1"/>
          <p:nvPr/>
        </p:nvSpPr>
        <p:spPr>
          <a:xfrm>
            <a:off x="3644156" y="5545884"/>
            <a:ext cx="440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FF"/>
                </a:solidFill>
                <a:latin typeface="BacktalkSans BTN" panose="020B0604050401040205" pitchFamily="34" charset="0"/>
              </a:rPr>
              <a:t>created by The Curriculum Corner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C2056B4F-0FCB-46FF-9B29-93987A472D58}"/>
              </a:ext>
            </a:extLst>
          </p:cNvPr>
          <p:cNvSpPr txBox="1"/>
          <p:nvPr/>
        </p:nvSpPr>
        <p:spPr>
          <a:xfrm>
            <a:off x="2446787" y="4744080"/>
            <a:ext cx="53234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Click here to start.</a:t>
            </a:r>
          </a:p>
        </p:txBody>
      </p:sp>
    </p:spTree>
    <p:extLst>
      <p:ext uri="{BB962C8B-B14F-4D97-AF65-F5344CB8AC3E}">
        <p14:creationId xmlns:p14="http://schemas.microsoft.com/office/powerpoint/2010/main" val="2922185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635058" y="2292280"/>
            <a:ext cx="508062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Nice work!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20171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622477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3020477" y="1817347"/>
            <a:ext cx="4017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Is the shape a polygon?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4357769" y="4571867"/>
            <a:ext cx="1210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yes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4421793" y="5272905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no</a:t>
            </a:r>
          </a:p>
        </p:txBody>
      </p:sp>
      <p:sp>
        <p:nvSpPr>
          <p:cNvPr id="3" name="Moon 2">
            <a:extLst>
              <a:ext uri="{FF2B5EF4-FFF2-40B4-BE49-F238E27FC236}">
                <a16:creationId xmlns:a16="http://schemas.microsoft.com/office/drawing/2014/main" id="{A66B15D8-317D-4936-B231-5B1DA08EF033}"/>
              </a:ext>
            </a:extLst>
          </p:cNvPr>
          <p:cNvSpPr/>
          <p:nvPr/>
        </p:nvSpPr>
        <p:spPr>
          <a:xfrm>
            <a:off x="4386539" y="2765924"/>
            <a:ext cx="1013678" cy="144214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62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856899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514408" y="2304980"/>
            <a:ext cx="48402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Awesome!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490344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3020477" y="1817347"/>
            <a:ext cx="4017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Is the shape a polygon?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4357769" y="4571867"/>
            <a:ext cx="1210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yes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4421793" y="5272905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no</a:t>
            </a:r>
          </a:p>
        </p:txBody>
      </p:sp>
      <p:sp>
        <p:nvSpPr>
          <p:cNvPr id="2" name="Partial Circle 1">
            <a:extLst>
              <a:ext uri="{FF2B5EF4-FFF2-40B4-BE49-F238E27FC236}">
                <a16:creationId xmlns:a16="http://schemas.microsoft.com/office/drawing/2014/main" id="{DE0E33DB-C31F-4EDA-9E23-4218FB6A0AA9}"/>
              </a:ext>
            </a:extLst>
          </p:cNvPr>
          <p:cNvSpPr/>
          <p:nvPr/>
        </p:nvSpPr>
        <p:spPr>
          <a:xfrm>
            <a:off x="4114800" y="2648359"/>
            <a:ext cx="1828800" cy="1677271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775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581852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660458" y="2304980"/>
            <a:ext cx="513416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Wonderful!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88138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3020477" y="1817347"/>
            <a:ext cx="4017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Is the shape a polygon?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4357769" y="4571867"/>
            <a:ext cx="1210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yes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4421793" y="5272905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no</a:t>
            </a:r>
          </a:p>
        </p:txBody>
      </p:sp>
      <p:sp>
        <p:nvSpPr>
          <p:cNvPr id="2" name="Diamond 1">
            <a:extLst>
              <a:ext uri="{FF2B5EF4-FFF2-40B4-BE49-F238E27FC236}">
                <a16:creationId xmlns:a16="http://schemas.microsoft.com/office/drawing/2014/main" id="{45A4E4C4-A352-40BA-A190-2BB91E9F10BA}"/>
              </a:ext>
            </a:extLst>
          </p:cNvPr>
          <p:cNvSpPr/>
          <p:nvPr/>
        </p:nvSpPr>
        <p:spPr>
          <a:xfrm>
            <a:off x="4227141" y="2574419"/>
            <a:ext cx="1677270" cy="179744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51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420095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939858" y="1762542"/>
            <a:ext cx="62770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Fabulous thinking!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434985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3020477" y="1817347"/>
            <a:ext cx="4017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Is the shape a polygon?</a:t>
            </a:r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63D6DB33-5BFD-4874-BC29-E8978C3A89B7}"/>
              </a:ext>
            </a:extLst>
          </p:cNvPr>
          <p:cNvSpPr/>
          <p:nvPr/>
        </p:nvSpPr>
        <p:spPr>
          <a:xfrm>
            <a:off x="4357769" y="2466267"/>
            <a:ext cx="2032581" cy="1870601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4357769" y="4571867"/>
            <a:ext cx="1210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yes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4421793" y="5272905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no</a:t>
            </a:r>
          </a:p>
        </p:txBody>
      </p:sp>
    </p:spTree>
    <p:extLst>
      <p:ext uri="{BB962C8B-B14F-4D97-AF65-F5344CB8AC3E}">
        <p14:creationId xmlns:p14="http://schemas.microsoft.com/office/powerpoint/2010/main" val="3604173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3622913" y="1789645"/>
            <a:ext cx="28857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Name the shape.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4128661" y="3886200"/>
            <a:ext cx="18742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triangle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3712681" y="4589851"/>
            <a:ext cx="27061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quadrilateral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5CAFF91-7577-49CD-AE45-235CEB99C95A}"/>
              </a:ext>
            </a:extLst>
          </p:cNvPr>
          <p:cNvSpPr txBox="1"/>
          <p:nvPr/>
        </p:nvSpPr>
        <p:spPr>
          <a:xfrm>
            <a:off x="3985993" y="5293503"/>
            <a:ext cx="2159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c.  pentagon</a:t>
            </a: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6C610FED-9EF9-4F2C-B6F6-06AC6EAA15F7}"/>
              </a:ext>
            </a:extLst>
          </p:cNvPr>
          <p:cNvSpPr/>
          <p:nvPr/>
        </p:nvSpPr>
        <p:spPr>
          <a:xfrm>
            <a:off x="4092084" y="2456987"/>
            <a:ext cx="1874231" cy="129061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9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164451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514408" y="2304980"/>
            <a:ext cx="48402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Awesome!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558147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3622913" y="1789645"/>
            <a:ext cx="28857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Name the shape.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4128661" y="3886200"/>
            <a:ext cx="18742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triangle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3712681" y="4589851"/>
            <a:ext cx="27061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quadrilateral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5CAFF91-7577-49CD-AE45-235CEB99C95A}"/>
              </a:ext>
            </a:extLst>
          </p:cNvPr>
          <p:cNvSpPr txBox="1"/>
          <p:nvPr/>
        </p:nvSpPr>
        <p:spPr>
          <a:xfrm>
            <a:off x="3985993" y="5293503"/>
            <a:ext cx="2159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c.  pentagon</a:t>
            </a:r>
          </a:p>
        </p:txBody>
      </p:sp>
      <p:sp>
        <p:nvSpPr>
          <p:cNvPr id="2" name="Pentagon 1">
            <a:extLst>
              <a:ext uri="{FF2B5EF4-FFF2-40B4-BE49-F238E27FC236}">
                <a16:creationId xmlns:a16="http://schemas.microsoft.com/office/drawing/2014/main" id="{25A5219E-5BA8-487F-ACFC-6AE48C1B9682}"/>
              </a:ext>
            </a:extLst>
          </p:cNvPr>
          <p:cNvSpPr/>
          <p:nvPr/>
        </p:nvSpPr>
        <p:spPr>
          <a:xfrm>
            <a:off x="4114800" y="2374420"/>
            <a:ext cx="1828800" cy="1445159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95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6372559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882709" y="1822380"/>
            <a:ext cx="51721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Keep on going!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6081115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3622913" y="1789645"/>
            <a:ext cx="28857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Name the shape.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4128661" y="3886200"/>
            <a:ext cx="18742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triangle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3712681" y="4589851"/>
            <a:ext cx="27061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quadrilateral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5CAFF91-7577-49CD-AE45-235CEB99C95A}"/>
              </a:ext>
            </a:extLst>
          </p:cNvPr>
          <p:cNvSpPr txBox="1"/>
          <p:nvPr/>
        </p:nvSpPr>
        <p:spPr>
          <a:xfrm>
            <a:off x="3985993" y="5293503"/>
            <a:ext cx="2159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c.  pentagon</a:t>
            </a:r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737A49E7-815C-4BF4-9DB6-33415FCF3192}"/>
              </a:ext>
            </a:extLst>
          </p:cNvPr>
          <p:cNvSpPr/>
          <p:nvPr/>
        </p:nvSpPr>
        <p:spPr>
          <a:xfrm>
            <a:off x="4435349" y="2374420"/>
            <a:ext cx="1567543" cy="128538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080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4464762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514408" y="2304980"/>
            <a:ext cx="595227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Magnificent!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42550589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3622913" y="1789645"/>
            <a:ext cx="28857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Name the shape.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3969963" y="3905794"/>
            <a:ext cx="2191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pentagon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4004013" y="4589851"/>
            <a:ext cx="2050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hexagon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5CAFF91-7577-49CD-AE45-235CEB99C95A}"/>
              </a:ext>
            </a:extLst>
          </p:cNvPr>
          <p:cNvSpPr txBox="1"/>
          <p:nvPr/>
        </p:nvSpPr>
        <p:spPr>
          <a:xfrm>
            <a:off x="4060023" y="5293502"/>
            <a:ext cx="19383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c.  octagon</a:t>
            </a:r>
          </a:p>
        </p:txBody>
      </p:sp>
      <p:sp>
        <p:nvSpPr>
          <p:cNvPr id="2" name="Hexagon 1">
            <a:extLst>
              <a:ext uri="{FF2B5EF4-FFF2-40B4-BE49-F238E27FC236}">
                <a16:creationId xmlns:a16="http://schemas.microsoft.com/office/drawing/2014/main" id="{3526EBDB-F8EB-4C7B-ABAA-94D12B81EDA3}"/>
              </a:ext>
            </a:extLst>
          </p:cNvPr>
          <p:cNvSpPr/>
          <p:nvPr/>
        </p:nvSpPr>
        <p:spPr>
          <a:xfrm>
            <a:off x="4316013" y="2526152"/>
            <a:ext cx="1499526" cy="1227909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540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9831243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8511474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2111308" y="1822380"/>
            <a:ext cx="41116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You’ve got it!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3584842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3622913" y="1789645"/>
            <a:ext cx="28857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Name the shape.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3969963" y="3905794"/>
            <a:ext cx="2191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pentagon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4004013" y="4589851"/>
            <a:ext cx="2050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hexagon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5CAFF91-7577-49CD-AE45-235CEB99C95A}"/>
              </a:ext>
            </a:extLst>
          </p:cNvPr>
          <p:cNvSpPr txBox="1"/>
          <p:nvPr/>
        </p:nvSpPr>
        <p:spPr>
          <a:xfrm>
            <a:off x="4060023" y="5293502"/>
            <a:ext cx="19383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c.  octagon</a:t>
            </a:r>
          </a:p>
        </p:txBody>
      </p:sp>
      <p:sp>
        <p:nvSpPr>
          <p:cNvPr id="3" name="Octagon 2">
            <a:extLst>
              <a:ext uri="{FF2B5EF4-FFF2-40B4-BE49-F238E27FC236}">
                <a16:creationId xmlns:a16="http://schemas.microsoft.com/office/drawing/2014/main" id="{1D761737-CB86-4E04-9BCA-CD4CFB9BCE9F}"/>
              </a:ext>
            </a:extLst>
          </p:cNvPr>
          <p:cNvSpPr/>
          <p:nvPr/>
        </p:nvSpPr>
        <p:spPr>
          <a:xfrm>
            <a:off x="4300293" y="2369636"/>
            <a:ext cx="1651145" cy="1570563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000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2547412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838258" y="2292280"/>
            <a:ext cx="454746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Fantastic!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800638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2179186" y="1735220"/>
            <a:ext cx="5700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Is the polygon convex or concave?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4139562" y="4515834"/>
            <a:ext cx="17792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convex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4032065" y="5117591"/>
            <a:ext cx="19942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concave</a:t>
            </a:r>
          </a:p>
        </p:txBody>
      </p:sp>
      <p:sp>
        <p:nvSpPr>
          <p:cNvPr id="7" name="Flowchart: Off-page Connector 6">
            <a:extLst>
              <a:ext uri="{FF2B5EF4-FFF2-40B4-BE49-F238E27FC236}">
                <a16:creationId xmlns:a16="http://schemas.microsoft.com/office/drawing/2014/main" id="{DF004674-0D07-438B-A5C2-3A669627CBEF}"/>
              </a:ext>
            </a:extLst>
          </p:cNvPr>
          <p:cNvSpPr/>
          <p:nvPr/>
        </p:nvSpPr>
        <p:spPr>
          <a:xfrm rot="16200000">
            <a:off x="4274168" y="2312560"/>
            <a:ext cx="1625019" cy="230951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8000"/>
              <a:gd name="connsiteX1" fmla="*/ 10000 w 10000"/>
              <a:gd name="connsiteY1" fmla="*/ 0 h 8000"/>
              <a:gd name="connsiteX2" fmla="*/ 10000 w 10000"/>
              <a:gd name="connsiteY2" fmla="*/ 8000 h 8000"/>
              <a:gd name="connsiteX3" fmla="*/ 5096 w 10000"/>
              <a:gd name="connsiteY3" fmla="*/ 5910 h 8000"/>
              <a:gd name="connsiteX4" fmla="*/ 0 w 10000"/>
              <a:gd name="connsiteY4" fmla="*/ 8000 h 8000"/>
              <a:gd name="connsiteX5" fmla="*/ 0 w 10000"/>
              <a:gd name="connsiteY5" fmla="*/ 0 h 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8000">
                <a:moveTo>
                  <a:pt x="0" y="0"/>
                </a:moveTo>
                <a:lnTo>
                  <a:pt x="10000" y="0"/>
                </a:lnTo>
                <a:lnTo>
                  <a:pt x="10000" y="8000"/>
                </a:lnTo>
                <a:lnTo>
                  <a:pt x="5096" y="5910"/>
                </a:lnTo>
                <a:lnTo>
                  <a:pt x="0" y="8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8721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6496613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514408" y="2304980"/>
            <a:ext cx="48402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Awesome!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5314049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2179186" y="1735220"/>
            <a:ext cx="5700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Is the polygon convex or concave?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4139562" y="4515834"/>
            <a:ext cx="17792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convex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4032065" y="5117591"/>
            <a:ext cx="19942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concave</a:t>
            </a:r>
          </a:p>
        </p:txBody>
      </p:sp>
      <p:sp>
        <p:nvSpPr>
          <p:cNvPr id="7" name="Flowchart: Off-page Connector 6">
            <a:extLst>
              <a:ext uri="{FF2B5EF4-FFF2-40B4-BE49-F238E27FC236}">
                <a16:creationId xmlns:a16="http://schemas.microsoft.com/office/drawing/2014/main" id="{DF004674-0D07-438B-A5C2-3A669627CBEF}"/>
              </a:ext>
            </a:extLst>
          </p:cNvPr>
          <p:cNvSpPr/>
          <p:nvPr/>
        </p:nvSpPr>
        <p:spPr>
          <a:xfrm rot="16200000">
            <a:off x="4526458" y="1971445"/>
            <a:ext cx="1625019" cy="299174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8000"/>
              <a:gd name="connsiteX1" fmla="*/ 10000 w 10000"/>
              <a:gd name="connsiteY1" fmla="*/ 0 h 8000"/>
              <a:gd name="connsiteX2" fmla="*/ 10000 w 10000"/>
              <a:gd name="connsiteY2" fmla="*/ 8000 h 8000"/>
              <a:gd name="connsiteX3" fmla="*/ 5096 w 10000"/>
              <a:gd name="connsiteY3" fmla="*/ 5910 h 8000"/>
              <a:gd name="connsiteX4" fmla="*/ 0 w 10000"/>
              <a:gd name="connsiteY4" fmla="*/ 8000 h 8000"/>
              <a:gd name="connsiteX5" fmla="*/ 0 w 10000"/>
              <a:gd name="connsiteY5" fmla="*/ 0 h 8000"/>
              <a:gd name="connsiteX0" fmla="*/ 0 w 10000"/>
              <a:gd name="connsiteY0" fmla="*/ 0 h 12954"/>
              <a:gd name="connsiteX1" fmla="*/ 10000 w 10000"/>
              <a:gd name="connsiteY1" fmla="*/ 0 h 12954"/>
              <a:gd name="connsiteX2" fmla="*/ 10000 w 10000"/>
              <a:gd name="connsiteY2" fmla="*/ 10000 h 12954"/>
              <a:gd name="connsiteX3" fmla="*/ 4871 w 10000"/>
              <a:gd name="connsiteY3" fmla="*/ 12954 h 12954"/>
              <a:gd name="connsiteX4" fmla="*/ 0 w 10000"/>
              <a:gd name="connsiteY4" fmla="*/ 10000 h 12954"/>
              <a:gd name="connsiteX5" fmla="*/ 0 w 10000"/>
              <a:gd name="connsiteY5" fmla="*/ 0 h 12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2954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4871" y="12954"/>
                </a:ln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71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149592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901758" y="2330380"/>
            <a:ext cx="513416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Wonderful!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3552955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514408" y="2304980"/>
            <a:ext cx="56773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Great work!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8713862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2179186" y="1735220"/>
            <a:ext cx="5700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Is the polygon convex or concave?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4139562" y="4515834"/>
            <a:ext cx="17792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convex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4032065" y="5117591"/>
            <a:ext cx="19942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concave</a:t>
            </a:r>
          </a:p>
        </p:txBody>
      </p:sp>
      <p:sp>
        <p:nvSpPr>
          <p:cNvPr id="2" name="Pentagon 1">
            <a:extLst>
              <a:ext uri="{FF2B5EF4-FFF2-40B4-BE49-F238E27FC236}">
                <a16:creationId xmlns:a16="http://schemas.microsoft.com/office/drawing/2014/main" id="{1068FAE8-58B2-41B7-B186-1E0F4642CC61}"/>
              </a:ext>
            </a:extLst>
          </p:cNvPr>
          <p:cNvSpPr/>
          <p:nvPr/>
        </p:nvSpPr>
        <p:spPr>
          <a:xfrm>
            <a:off x="4032065" y="2444277"/>
            <a:ext cx="1952955" cy="1776549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668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0407581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514408" y="2304980"/>
            <a:ext cx="552773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Keep going!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9225572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2179186" y="1735220"/>
            <a:ext cx="5700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Is the polygon convex or concave?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4139562" y="4515834"/>
            <a:ext cx="17792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convex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4032065" y="5117591"/>
            <a:ext cx="19942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concave</a:t>
            </a:r>
          </a:p>
        </p:txBody>
      </p:sp>
      <p:sp>
        <p:nvSpPr>
          <p:cNvPr id="3" name="Heptagon 2">
            <a:extLst>
              <a:ext uri="{FF2B5EF4-FFF2-40B4-BE49-F238E27FC236}">
                <a16:creationId xmlns:a16="http://schemas.microsoft.com/office/drawing/2014/main" id="{4A8575F9-95C1-4646-B138-EC4C3F75FD40}"/>
              </a:ext>
            </a:extLst>
          </p:cNvPr>
          <p:cNvSpPr/>
          <p:nvPr/>
        </p:nvSpPr>
        <p:spPr>
          <a:xfrm>
            <a:off x="3965883" y="2461042"/>
            <a:ext cx="2262488" cy="191240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607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5213031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2517708" y="2019230"/>
            <a:ext cx="32688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Super!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5275277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3622913" y="1789645"/>
            <a:ext cx="31053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Name the triangle.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3331164" y="3766022"/>
            <a:ext cx="36888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equilateral triangle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3474633" y="4558500"/>
            <a:ext cx="3401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isosceles triangle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5CAFF91-7577-49CD-AE45-235CEB99C95A}"/>
              </a:ext>
            </a:extLst>
          </p:cNvPr>
          <p:cNvSpPr txBox="1"/>
          <p:nvPr/>
        </p:nvSpPr>
        <p:spPr>
          <a:xfrm>
            <a:off x="3570013" y="5350978"/>
            <a:ext cx="32111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c.  scalene triangle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EA11527E-947D-442B-87D6-5F29FBD5A217}"/>
              </a:ext>
            </a:extLst>
          </p:cNvPr>
          <p:cNvSpPr/>
          <p:nvPr/>
        </p:nvSpPr>
        <p:spPr>
          <a:xfrm>
            <a:off x="3773934" y="2425117"/>
            <a:ext cx="2803290" cy="123705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21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643085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514408" y="2304980"/>
            <a:ext cx="48402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Awesome!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773353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3020477" y="1817347"/>
            <a:ext cx="4017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Is the shape a polygon?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4357769" y="4571867"/>
            <a:ext cx="1210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yes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4421793" y="5272905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no</a:t>
            </a:r>
          </a:p>
        </p:txBody>
      </p:sp>
      <p:sp>
        <p:nvSpPr>
          <p:cNvPr id="4" name="Chord 3">
            <a:extLst>
              <a:ext uri="{FF2B5EF4-FFF2-40B4-BE49-F238E27FC236}">
                <a16:creationId xmlns:a16="http://schemas.microsoft.com/office/drawing/2014/main" id="{FE87E250-F1D0-4055-82A0-336B3ED1D5E1}"/>
              </a:ext>
            </a:extLst>
          </p:cNvPr>
          <p:cNvSpPr/>
          <p:nvPr/>
        </p:nvSpPr>
        <p:spPr>
          <a:xfrm>
            <a:off x="4096512" y="2559294"/>
            <a:ext cx="2157984" cy="1786866"/>
          </a:xfrm>
          <a:prstGeom prst="cho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879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3622913" y="1789645"/>
            <a:ext cx="31053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Name the triangle.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3331164" y="3766022"/>
            <a:ext cx="36888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equilateral triangle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3474633" y="4558500"/>
            <a:ext cx="3401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isosceles triangle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5CAFF91-7577-49CD-AE45-235CEB99C95A}"/>
              </a:ext>
            </a:extLst>
          </p:cNvPr>
          <p:cNvSpPr txBox="1"/>
          <p:nvPr/>
        </p:nvSpPr>
        <p:spPr>
          <a:xfrm>
            <a:off x="3570013" y="5350978"/>
            <a:ext cx="32111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c.  scalene triangle</a:t>
            </a:r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0148F44B-2737-4D3E-A601-98C31E59DB7F}"/>
              </a:ext>
            </a:extLst>
          </p:cNvPr>
          <p:cNvSpPr/>
          <p:nvPr/>
        </p:nvSpPr>
        <p:spPr>
          <a:xfrm>
            <a:off x="3273627" y="2493045"/>
            <a:ext cx="3046258" cy="1169126"/>
          </a:xfrm>
          <a:custGeom>
            <a:avLst/>
            <a:gdLst>
              <a:gd name="connsiteX0" fmla="*/ 0 w 2194560"/>
              <a:gd name="connsiteY0" fmla="*/ 1231828 h 1231828"/>
              <a:gd name="connsiteX1" fmla="*/ 0 w 2194560"/>
              <a:gd name="connsiteY1" fmla="*/ 0 h 1231828"/>
              <a:gd name="connsiteX2" fmla="*/ 2194560 w 2194560"/>
              <a:gd name="connsiteY2" fmla="*/ 1231828 h 1231828"/>
              <a:gd name="connsiteX3" fmla="*/ 0 w 2194560"/>
              <a:gd name="connsiteY3" fmla="*/ 1231828 h 1231828"/>
              <a:gd name="connsiteX0" fmla="*/ 851698 w 3046258"/>
              <a:gd name="connsiteY0" fmla="*/ 1169126 h 1169126"/>
              <a:gd name="connsiteX1" fmla="*/ 0 w 3046258"/>
              <a:gd name="connsiteY1" fmla="*/ 0 h 1169126"/>
              <a:gd name="connsiteX2" fmla="*/ 3046258 w 3046258"/>
              <a:gd name="connsiteY2" fmla="*/ 1169126 h 1169126"/>
              <a:gd name="connsiteX3" fmla="*/ 851698 w 3046258"/>
              <a:gd name="connsiteY3" fmla="*/ 1169126 h 1169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6258" h="1169126">
                <a:moveTo>
                  <a:pt x="851698" y="1169126"/>
                </a:moveTo>
                <a:lnTo>
                  <a:pt x="0" y="0"/>
                </a:lnTo>
                <a:lnTo>
                  <a:pt x="3046258" y="1169126"/>
                </a:lnTo>
                <a:lnTo>
                  <a:pt x="851698" y="116912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599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4809569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704908" y="2304980"/>
            <a:ext cx="513416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Wonderful!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90697923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3622913" y="1789645"/>
            <a:ext cx="31053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Name the triangle.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3331164" y="3766022"/>
            <a:ext cx="36888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equilateral triangle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3474633" y="4558500"/>
            <a:ext cx="3401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isosceles triangle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5CAFF91-7577-49CD-AE45-235CEB99C95A}"/>
              </a:ext>
            </a:extLst>
          </p:cNvPr>
          <p:cNvSpPr txBox="1"/>
          <p:nvPr/>
        </p:nvSpPr>
        <p:spPr>
          <a:xfrm>
            <a:off x="3570013" y="5350978"/>
            <a:ext cx="32111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c.  scalene triangle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EA11527E-947D-442B-87D6-5F29FBD5A217}"/>
              </a:ext>
            </a:extLst>
          </p:cNvPr>
          <p:cNvSpPr/>
          <p:nvPr/>
        </p:nvSpPr>
        <p:spPr>
          <a:xfrm>
            <a:off x="4318580" y="2425118"/>
            <a:ext cx="1421239" cy="113320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818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1675551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2092258" y="2222430"/>
            <a:ext cx="43772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Fabulous!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4328741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3622913" y="1789645"/>
            <a:ext cx="31053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Name the triangle.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3775301" y="3817843"/>
            <a:ext cx="2709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right triangle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3598358" y="4555032"/>
            <a:ext cx="28616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acute triangle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5CAFF91-7577-49CD-AE45-235CEB99C95A}"/>
              </a:ext>
            </a:extLst>
          </p:cNvPr>
          <p:cNvSpPr txBox="1"/>
          <p:nvPr/>
        </p:nvSpPr>
        <p:spPr>
          <a:xfrm>
            <a:off x="3519810" y="5340527"/>
            <a:ext cx="3018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c.  obtuse triangle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EA11527E-947D-442B-87D6-5F29FBD5A217}"/>
              </a:ext>
            </a:extLst>
          </p:cNvPr>
          <p:cNvSpPr/>
          <p:nvPr/>
        </p:nvSpPr>
        <p:spPr>
          <a:xfrm>
            <a:off x="4411324" y="2425117"/>
            <a:ext cx="1235746" cy="139272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530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62409813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590609" y="1854130"/>
            <a:ext cx="52546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Great thinking!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62059014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3622913" y="1789645"/>
            <a:ext cx="31053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Name the triangle.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3775301" y="3817843"/>
            <a:ext cx="2709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right triangle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3598358" y="4555032"/>
            <a:ext cx="28616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acute triangle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5CAFF91-7577-49CD-AE45-235CEB99C95A}"/>
              </a:ext>
            </a:extLst>
          </p:cNvPr>
          <p:cNvSpPr txBox="1"/>
          <p:nvPr/>
        </p:nvSpPr>
        <p:spPr>
          <a:xfrm>
            <a:off x="3519810" y="5340527"/>
            <a:ext cx="3018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c.  obtuse triangle</a:t>
            </a:r>
          </a:p>
        </p:txBody>
      </p:sp>
      <p:sp>
        <p:nvSpPr>
          <p:cNvPr id="7" name="Right Triangle 2">
            <a:extLst>
              <a:ext uri="{FF2B5EF4-FFF2-40B4-BE49-F238E27FC236}">
                <a16:creationId xmlns:a16="http://schemas.microsoft.com/office/drawing/2014/main" id="{346E9782-ACBE-40CE-AC8E-5A0F678A5AF3}"/>
              </a:ext>
            </a:extLst>
          </p:cNvPr>
          <p:cNvSpPr/>
          <p:nvPr/>
        </p:nvSpPr>
        <p:spPr>
          <a:xfrm>
            <a:off x="3492327" y="2487416"/>
            <a:ext cx="3046258" cy="1169126"/>
          </a:xfrm>
          <a:custGeom>
            <a:avLst/>
            <a:gdLst>
              <a:gd name="connsiteX0" fmla="*/ 0 w 2194560"/>
              <a:gd name="connsiteY0" fmla="*/ 1231828 h 1231828"/>
              <a:gd name="connsiteX1" fmla="*/ 0 w 2194560"/>
              <a:gd name="connsiteY1" fmla="*/ 0 h 1231828"/>
              <a:gd name="connsiteX2" fmla="*/ 2194560 w 2194560"/>
              <a:gd name="connsiteY2" fmla="*/ 1231828 h 1231828"/>
              <a:gd name="connsiteX3" fmla="*/ 0 w 2194560"/>
              <a:gd name="connsiteY3" fmla="*/ 1231828 h 1231828"/>
              <a:gd name="connsiteX0" fmla="*/ 851698 w 3046258"/>
              <a:gd name="connsiteY0" fmla="*/ 1169126 h 1169126"/>
              <a:gd name="connsiteX1" fmla="*/ 0 w 3046258"/>
              <a:gd name="connsiteY1" fmla="*/ 0 h 1169126"/>
              <a:gd name="connsiteX2" fmla="*/ 3046258 w 3046258"/>
              <a:gd name="connsiteY2" fmla="*/ 1169126 h 1169126"/>
              <a:gd name="connsiteX3" fmla="*/ 851698 w 3046258"/>
              <a:gd name="connsiteY3" fmla="*/ 1169126 h 1169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6258" h="1169126">
                <a:moveTo>
                  <a:pt x="851698" y="1169126"/>
                </a:moveTo>
                <a:lnTo>
                  <a:pt x="0" y="0"/>
                </a:lnTo>
                <a:lnTo>
                  <a:pt x="3046258" y="1169126"/>
                </a:lnTo>
                <a:lnTo>
                  <a:pt x="851698" y="116912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5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4452790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09032324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928224" y="2311330"/>
            <a:ext cx="43772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Fabulous!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43484586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2584917" y="1711262"/>
            <a:ext cx="59179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 ____________ has opposite sides that are equal and parallel.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3580723" y="3784559"/>
            <a:ext cx="28969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parallelogram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3848650" y="4608270"/>
            <a:ext cx="21691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rectangle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5CAFF91-7577-49CD-AE45-235CEB99C95A}"/>
              </a:ext>
            </a:extLst>
          </p:cNvPr>
          <p:cNvSpPr txBox="1"/>
          <p:nvPr/>
        </p:nvSpPr>
        <p:spPr>
          <a:xfrm>
            <a:off x="3907160" y="5431981"/>
            <a:ext cx="2052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c.  rhombus</a:t>
            </a: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8537A29C-FF54-454D-8C98-AB91322C0BF2}"/>
              </a:ext>
            </a:extLst>
          </p:cNvPr>
          <p:cNvSpPr/>
          <p:nvPr/>
        </p:nvSpPr>
        <p:spPr>
          <a:xfrm>
            <a:off x="3990972" y="2817565"/>
            <a:ext cx="2076450" cy="93790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141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5994218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2454208" y="2152580"/>
            <a:ext cx="31486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Wow!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55195274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2209937" y="1620879"/>
            <a:ext cx="59179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 ____________ is a parallelogram with four equal sides.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3580723" y="3784559"/>
            <a:ext cx="28969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parallelogram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3848650" y="4608270"/>
            <a:ext cx="21691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rectangle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5CAFF91-7577-49CD-AE45-235CEB99C95A}"/>
              </a:ext>
            </a:extLst>
          </p:cNvPr>
          <p:cNvSpPr txBox="1"/>
          <p:nvPr/>
        </p:nvSpPr>
        <p:spPr>
          <a:xfrm>
            <a:off x="3907160" y="5431981"/>
            <a:ext cx="2052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c.  rhombus</a:t>
            </a: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8537A29C-FF54-454D-8C98-AB91322C0BF2}"/>
              </a:ext>
            </a:extLst>
          </p:cNvPr>
          <p:cNvSpPr/>
          <p:nvPr/>
        </p:nvSpPr>
        <p:spPr>
          <a:xfrm>
            <a:off x="4533900" y="2817565"/>
            <a:ext cx="1270000" cy="93790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3881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63887389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857308" y="2336730"/>
            <a:ext cx="454746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Fantastic!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74295301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2209937" y="1620879"/>
            <a:ext cx="59179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 ____________ is a rhombus with four right angles.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3580723" y="3784559"/>
            <a:ext cx="28969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parallelogram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3848650" y="4608270"/>
            <a:ext cx="21691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rectangle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5CAFF91-7577-49CD-AE45-235CEB99C95A}"/>
              </a:ext>
            </a:extLst>
          </p:cNvPr>
          <p:cNvSpPr txBox="1"/>
          <p:nvPr/>
        </p:nvSpPr>
        <p:spPr>
          <a:xfrm>
            <a:off x="4050628" y="5431981"/>
            <a:ext cx="17652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c.  square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989A71-5048-47D7-B751-87F908AE2266}"/>
              </a:ext>
            </a:extLst>
          </p:cNvPr>
          <p:cNvSpPr/>
          <p:nvPr/>
        </p:nvSpPr>
        <p:spPr>
          <a:xfrm>
            <a:off x="4521199" y="2717702"/>
            <a:ext cx="1206501" cy="1077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3116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394408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914458" y="1866830"/>
            <a:ext cx="54197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You’re a math star!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70021795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711258" y="2304980"/>
            <a:ext cx="514275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Way to go!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68412552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2209937" y="1620879"/>
            <a:ext cx="59179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 ____________ has exactly one pair of parallel sides.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3580723" y="3784559"/>
            <a:ext cx="28969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parallelogram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3934986" y="4608270"/>
            <a:ext cx="21884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b.  trapezoid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5CAFF91-7577-49CD-AE45-235CEB99C95A}"/>
              </a:ext>
            </a:extLst>
          </p:cNvPr>
          <p:cNvSpPr txBox="1"/>
          <p:nvPr/>
        </p:nvSpPr>
        <p:spPr>
          <a:xfrm>
            <a:off x="4050628" y="5431981"/>
            <a:ext cx="17652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c.  square</a:t>
            </a:r>
          </a:p>
        </p:txBody>
      </p:sp>
      <p:sp>
        <p:nvSpPr>
          <p:cNvPr id="3" name="Trapezoid 2">
            <a:extLst>
              <a:ext uri="{FF2B5EF4-FFF2-40B4-BE49-F238E27FC236}">
                <a16:creationId xmlns:a16="http://schemas.microsoft.com/office/drawing/2014/main" id="{B2A449AC-E569-4D48-9F37-644EEDC3F555}"/>
              </a:ext>
            </a:extLst>
          </p:cNvPr>
          <p:cNvSpPr/>
          <p:nvPr/>
        </p:nvSpPr>
        <p:spPr>
          <a:xfrm>
            <a:off x="4194171" y="2742873"/>
            <a:ext cx="1670050" cy="996909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5069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18750803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23E6733-4178-45F2-A146-35FA1DBA37BF}"/>
              </a:ext>
            </a:extLst>
          </p:cNvPr>
          <p:cNvSpPr txBox="1"/>
          <p:nvPr/>
        </p:nvSpPr>
        <p:spPr>
          <a:xfrm>
            <a:off x="1514408" y="2304980"/>
            <a:ext cx="48402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66FF"/>
                </a:solidFill>
                <a:latin typeface="KG Second Chances Solid" panose="02000000000000000000" pitchFamily="2" charset="0"/>
              </a:rPr>
              <a:t>Awesome!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B1EA93-280D-40C8-A275-C6A0F12599B3}"/>
              </a:ext>
            </a:extLst>
          </p:cNvPr>
          <p:cNvSpPr txBox="1"/>
          <p:nvPr/>
        </p:nvSpPr>
        <p:spPr>
          <a:xfrm>
            <a:off x="3765549" y="4182665"/>
            <a:ext cx="5079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629397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5B8BA-449B-41F2-B207-A95052649757}"/>
              </a:ext>
            </a:extLst>
          </p:cNvPr>
          <p:cNvSpPr txBox="1"/>
          <p:nvPr/>
        </p:nvSpPr>
        <p:spPr>
          <a:xfrm>
            <a:off x="3020477" y="1817347"/>
            <a:ext cx="4017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Is the shape a polygon?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0967802-4C5D-457B-A3FD-C24F924B2560}"/>
              </a:ext>
            </a:extLst>
          </p:cNvPr>
          <p:cNvSpPr txBox="1"/>
          <p:nvPr/>
        </p:nvSpPr>
        <p:spPr>
          <a:xfrm>
            <a:off x="4357769" y="4571867"/>
            <a:ext cx="1210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yes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63CD1DF3-7115-4D80-8179-B089E1CACA89}"/>
              </a:ext>
            </a:extLst>
          </p:cNvPr>
          <p:cNvSpPr txBox="1"/>
          <p:nvPr/>
        </p:nvSpPr>
        <p:spPr>
          <a:xfrm>
            <a:off x="4421793" y="5272905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66FF"/>
                </a:solidFill>
                <a:latin typeface="BacktalkSans BTN" panose="020B0604050401040205" pitchFamily="34" charset="0"/>
              </a:rPr>
              <a:t>a.  no</a:t>
            </a:r>
          </a:p>
        </p:txBody>
      </p:sp>
      <p:sp>
        <p:nvSpPr>
          <p:cNvPr id="2" name="Parallelogram 1">
            <a:extLst>
              <a:ext uri="{FF2B5EF4-FFF2-40B4-BE49-F238E27FC236}">
                <a16:creationId xmlns:a16="http://schemas.microsoft.com/office/drawing/2014/main" id="{FBC88251-7CBD-43D6-B65A-0F6E505E778D}"/>
              </a:ext>
            </a:extLst>
          </p:cNvPr>
          <p:cNvSpPr/>
          <p:nvPr/>
        </p:nvSpPr>
        <p:spPr>
          <a:xfrm>
            <a:off x="3937145" y="2579911"/>
            <a:ext cx="2184110" cy="1834025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45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4EE997-5FD3-4D88-A250-E045C237C548}"/>
              </a:ext>
            </a:extLst>
          </p:cNvPr>
          <p:cNvSpPr txBox="1"/>
          <p:nvPr/>
        </p:nvSpPr>
        <p:spPr>
          <a:xfrm>
            <a:off x="2759008" y="2254180"/>
            <a:ext cx="478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4DF0FD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E64055F7-3BB0-4CAA-86BC-64A89541AFD7}"/>
              </a:ext>
            </a:extLst>
          </p:cNvPr>
          <p:cNvSpPr txBox="1"/>
          <p:nvPr/>
        </p:nvSpPr>
        <p:spPr>
          <a:xfrm>
            <a:off x="2051121" y="4150915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A5F810"/>
                </a:solidFill>
                <a:latin typeface="Elegance" panose="00000400000000000000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584931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</TotalTime>
  <Words>927</Words>
  <Application>Microsoft Office PowerPoint</Application>
  <PresentationFormat>Custom</PresentationFormat>
  <Paragraphs>186</Paragraphs>
  <Slides>73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80" baseType="lpstr">
      <vt:lpstr>Arial</vt:lpstr>
      <vt:lpstr>BacktalkSans BTN</vt:lpstr>
      <vt:lpstr>Calibri</vt:lpstr>
      <vt:lpstr>Calibri Light</vt:lpstr>
      <vt:lpstr>Elegance</vt:lpstr>
      <vt:lpstr>KG Second Chances Solid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19</cp:revision>
  <dcterms:created xsi:type="dcterms:W3CDTF">2018-02-22T12:21:51Z</dcterms:created>
  <dcterms:modified xsi:type="dcterms:W3CDTF">2018-02-22T18:48:48Z</dcterms:modified>
</cp:coreProperties>
</file>