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6" r:id="rId16"/>
    <p:sldId id="274" r:id="rId17"/>
    <p:sldId id="275" r:id="rId18"/>
    <p:sldId id="273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3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2" d="100"/>
        <a:sy n="122" d="100"/>
      </p:scale>
      <p:origin x="0" y="3084"/>
    </p:cViewPr>
  </p:sorterViewPr>
  <p:notesViewPr>
    <p:cSldViewPr>
      <p:cViewPr varScale="1">
        <p:scale>
          <a:sx n="67" d="100"/>
          <a:sy n="67" d="100"/>
        </p:scale>
        <p:origin x="-32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539FB-C407-488E-9808-C03D31234D9B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06C3-5C7F-44BD-865C-D368493E5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3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06C3-5C7F-44BD-865C-D368493E54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82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06C3-5C7F-44BD-865C-D368493E54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7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06C3-5C7F-44BD-865C-D368493E54E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611B3-4CAC-4B64-8FF8-936C89EC0172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9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AA85-D301-452B-9212-226860524EB1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98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43E4A-0582-4C19-86C5-03C395DB05D3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3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66F0-812B-41C8-8904-398FDDD54E52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1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F35F-B865-4FD9-AFCA-082912F4ED0A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5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B6D2-8E69-4A23-BCEB-087C6ED3667E}" type="datetime1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2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9B5A-9839-4AA3-85D4-BA010E5FDFA8}" type="datetime1">
              <a:rPr lang="en-US" smtClean="0"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FCA6-C8BA-4FC7-880A-492F9493E785}" type="datetime1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66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A5D59-97A7-4CE8-97A6-8235C549E714}" type="datetime1">
              <a:rPr lang="en-US" smtClean="0"/>
              <a:t>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8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CA34-2413-4204-978C-ECE1FF498A87}" type="datetime1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1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E57E-43FA-4900-8830-510708A98890}" type="datetime1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9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D335-BD68-4C10-A39F-90AB3A1CF6A7}" type="datetime1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496D-0B36-4700-8D02-5A52D94E5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35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800" y="2203599"/>
            <a:ext cx="4222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KG Be Still And Know" panose="02000503000000020004" pitchFamily="2" charset="0"/>
              </a:rPr>
              <a:t>Number Sense</a:t>
            </a:r>
            <a:endParaRPr lang="en-US" sz="4800" dirty="0">
              <a:latin typeface="KG Be Still And Know" panose="02000503000000020004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1159" y="40386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C000"/>
                </a:solidFill>
                <a:latin typeface="KG Dancing on the Rooftop" panose="02000506000000020004" pitchFamily="2" charset="0"/>
                <a:hlinkClick r:id="rId3" action="ppaction://hlinksldjump"/>
              </a:rPr>
              <a:t>Click Here to Start!</a:t>
            </a:r>
            <a:endParaRPr lang="en-US" sz="4000" dirty="0">
              <a:solidFill>
                <a:srgbClr val="FFC00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0"/>
            <a:ext cx="518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write 1,209 in expanded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865437"/>
            <a:ext cx="50292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 100 + 200 + 9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1,000 + 200 + 9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C.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1,000 + 200 + 10 + 9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D.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1,000 + 20 + 9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524000"/>
            <a:ext cx="434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4,623 in word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36837"/>
            <a:ext cx="6705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2" action="ppaction://hlinksldjump"/>
              </a:rPr>
              <a:t>A.  </a:t>
            </a:r>
            <a:r>
              <a:rPr lang="en-US" sz="2800" dirty="0" smtClean="0">
                <a:solidFill>
                  <a:srgbClr val="00B050"/>
                </a:solidFill>
                <a:hlinkClick r:id="rId2" action="ppaction://hlinksldjump"/>
              </a:rPr>
              <a:t>four thousand, sixty twenty-three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3" action="ppaction://hlinksldjump"/>
              </a:rPr>
              <a:t>B.  four thousand, six hundred twenty-three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2" action="ppaction://hlinksldjump"/>
              </a:rPr>
              <a:t>C.  four hundred, six hundred twenty-three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B050"/>
                </a:solidFill>
                <a:hlinkClick r:id="rId2" action="ppaction://hlinksldjump"/>
              </a:rPr>
              <a:t>D.  four thousand, six hundred three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1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0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524000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</a:t>
            </a:r>
            <a:r>
              <a:rPr lang="en-US" dirty="0" smtClean="0"/>
              <a:t>8,091 </a:t>
            </a:r>
            <a:r>
              <a:rPr lang="en-US" dirty="0"/>
              <a:t>in word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789237"/>
            <a:ext cx="7315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2" action="ppaction://hlinksldjump"/>
              </a:rPr>
              <a:t>A.    eight thousand, one hundred ninety-one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2" action="ppaction://hlinksldjump"/>
              </a:rPr>
              <a:t>B</a:t>
            </a:r>
            <a:r>
              <a:rPr lang="en-US" sz="3000" dirty="0" smtClean="0">
                <a:solidFill>
                  <a:srgbClr val="00B050"/>
                </a:solidFill>
                <a:hlinkClick r:id="rId2" action="ppaction://hlinksldjump"/>
              </a:rPr>
              <a:t>.    </a:t>
            </a:r>
            <a:r>
              <a:rPr lang="en-US" sz="3000" dirty="0" smtClean="0">
                <a:solidFill>
                  <a:srgbClr val="00B050"/>
                </a:solidFill>
                <a:hlinkClick r:id="rId2" action="ppaction://hlinksldjump"/>
              </a:rPr>
              <a:t>eight thousand, nine hundred one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3" action="ppaction://hlinksldjump"/>
              </a:rPr>
              <a:t>C.    </a:t>
            </a:r>
            <a:r>
              <a:rPr lang="en-US" sz="3000" dirty="0" smtClean="0">
                <a:solidFill>
                  <a:srgbClr val="00B050"/>
                </a:solidFill>
                <a:hlinkClick r:id="rId3" action="ppaction://hlinksldjump"/>
              </a:rPr>
              <a:t>eight thousand, ninety-one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00B050"/>
                </a:solidFill>
                <a:hlinkClick r:id="rId2" action="ppaction://hlinksldjump"/>
              </a:rPr>
              <a:t>D.    </a:t>
            </a:r>
            <a:r>
              <a:rPr lang="en-US" sz="3000" dirty="0" smtClean="0">
                <a:solidFill>
                  <a:srgbClr val="00B050"/>
                </a:solidFill>
                <a:hlinkClick r:id="rId2" action="ppaction://hlinksldjump"/>
              </a:rPr>
              <a:t>eight thousand, ninety</a:t>
            </a:r>
            <a:endParaRPr lang="en-US" sz="30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9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600200"/>
            <a:ext cx="5257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many?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2667000"/>
            <a:ext cx="1981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 244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354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C.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344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D.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345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pic>
        <p:nvPicPr>
          <p:cNvPr id="2050" name="Picture 2" descr="E:\Users\Cathy.DESKTOP-HHOG9KH\Dropbox\Clip Art\mardisgras\Math\Base Ten Blocks\White Flat Base Ten Block 1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106457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Users\Cathy.DESKTOP-HHOG9KH\Dropbox\Clip Art\mardisgras\Math\Base Ten Blocks\White Flat Base Ten Block 1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78" y="2590800"/>
            <a:ext cx="106457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mardisgras\Math\Base Ten Blocks\White Flat Base Ten Block 1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356" y="2590800"/>
            <a:ext cx="106457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78" y="396240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292" y="396240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206" y="396240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120" y="396240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034" y="396240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56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124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92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460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0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600200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value of the 6 in 4,629?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865437"/>
            <a:ext cx="1981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6 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B.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60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 600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D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6,000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1524000"/>
            <a:ext cx="4800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value of the </a:t>
            </a:r>
            <a:r>
              <a:rPr lang="en-US" dirty="0" smtClean="0"/>
              <a:t>9 </a:t>
            </a:r>
            <a:r>
              <a:rPr lang="en-US" dirty="0"/>
              <a:t>in </a:t>
            </a:r>
            <a:r>
              <a:rPr lang="en-US" dirty="0" smtClean="0"/>
              <a:t>9,204?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636837"/>
            <a:ext cx="1981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   9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B.  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90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C.    900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.  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9,000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3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8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447800"/>
            <a:ext cx="60960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is the standard form of 30,000 + 7,000 + 800 + 20 + 4?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2636837"/>
            <a:ext cx="2819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37,842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B.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307,824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C. 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37,804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37,824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143000"/>
            <a:ext cx="5638800" cy="2209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Find the number in standard form: </a:t>
            </a:r>
            <a:br>
              <a:rPr lang="en-US" sz="2800" dirty="0" smtClean="0"/>
            </a:br>
            <a:r>
              <a:rPr lang="en-US" sz="2800" dirty="0" smtClean="0"/>
              <a:t>t</a:t>
            </a:r>
            <a:r>
              <a:rPr lang="en-US" sz="2800" dirty="0" smtClean="0"/>
              <a:t>hree hundred two thousand, five hundred sixty-one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971800"/>
            <a:ext cx="2743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A.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320,461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B. </a:t>
            </a:r>
            <a:r>
              <a:rPr lang="en-US" dirty="0" smtClean="0">
                <a:solidFill>
                  <a:srgbClr val="00B050"/>
                </a:solidFill>
                <a:hlinkClick r:id="rId4" action="ppaction://hlinksldjump"/>
              </a:rPr>
              <a:t> 302,561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300,261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302,506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6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4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600200"/>
            <a:ext cx="5562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Find the number in standard form: </a:t>
            </a:r>
            <a:br>
              <a:rPr lang="en-US" sz="2800" dirty="0"/>
            </a:br>
            <a:r>
              <a:rPr lang="en-US" sz="2800" dirty="0" smtClean="0"/>
              <a:t>five hundred twenty-one thousand, six hundred eighty-nine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2865437"/>
            <a:ext cx="335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 529,698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B.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521,618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C.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521,609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521,689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9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correct symbol</a:t>
            </a:r>
            <a:br>
              <a:rPr lang="en-US" dirty="0" smtClean="0"/>
            </a:br>
            <a:r>
              <a:rPr lang="en-US" dirty="0" smtClean="0"/>
              <a:t>6,209      6,583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895600"/>
            <a:ext cx="1981200" cy="213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2" action="ppaction://hlinksldjump"/>
              </a:rPr>
              <a:t>A.  </a:t>
            </a:r>
            <a:r>
              <a:rPr lang="en-US" sz="4000" dirty="0" smtClean="0">
                <a:solidFill>
                  <a:srgbClr val="00B050"/>
                </a:solidFill>
                <a:hlinkClick r:id="rId2" action="ppaction://hlinksldjump"/>
              </a:rPr>
              <a:t>&lt;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B.   </a:t>
            </a: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&gt;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C.   =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279900" y="2197100"/>
            <a:ext cx="533400" cy="4572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Find the correct symbol</a:t>
            </a:r>
            <a:br>
              <a:rPr lang="en-US" dirty="0"/>
            </a:br>
            <a:r>
              <a:rPr lang="en-US" dirty="0" smtClean="0"/>
              <a:t>73,402      73,398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636837"/>
            <a:ext cx="1981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2" action="ppaction://hlinksldjump"/>
              </a:rPr>
              <a:t>A.  </a:t>
            </a:r>
            <a:r>
              <a:rPr lang="en-US" sz="4000" dirty="0" smtClean="0">
                <a:solidFill>
                  <a:srgbClr val="00B050"/>
                </a:solidFill>
                <a:hlinkClick r:id="rId2" action="ppaction://hlinksldjump"/>
              </a:rPr>
              <a:t>&lt; 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B.  </a:t>
            </a:r>
            <a:r>
              <a:rPr lang="en-US" sz="4000" dirty="0" smtClean="0">
                <a:solidFill>
                  <a:srgbClr val="00B050"/>
                </a:solidFill>
                <a:hlinkClick r:id="rId3" action="ppaction://hlinksldjump"/>
              </a:rPr>
              <a:t>&gt;</a:t>
            </a:r>
            <a:endParaRPr lang="en-US" sz="4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rgbClr val="00B050"/>
                </a:solidFill>
                <a:hlinkClick r:id="rId2" action="ppaction://hlinksldjump"/>
              </a:rPr>
              <a:t>C.  </a:t>
            </a:r>
            <a:r>
              <a:rPr lang="en-US" sz="4000" dirty="0" smtClean="0">
                <a:solidFill>
                  <a:srgbClr val="00B050"/>
                </a:solidFill>
                <a:hlinkClick r:id="rId2" action="ppaction://hlinksldjump"/>
              </a:rPr>
              <a:t>=</a:t>
            </a:r>
            <a:endParaRPr lang="en-US" sz="4000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676400"/>
            <a:ext cx="51054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Put the numbers in order from least to greatest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3,826      3,618     3,087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3170237"/>
            <a:ext cx="5562600" cy="2163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3,087  ;  3,618  ;  3,826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3,618  ;  3,087  ;  3,826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3,826  ;  3,618  ;  3,087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1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1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752600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Put the numbers in order from </a:t>
            </a:r>
            <a:r>
              <a:rPr lang="en-US" sz="3600" dirty="0" smtClean="0"/>
              <a:t>greatest to least</a:t>
            </a:r>
            <a:br>
              <a:rPr lang="en-US" sz="3600" dirty="0" smtClean="0"/>
            </a:br>
            <a:r>
              <a:rPr lang="en-US" dirty="0" smtClean="0"/>
              <a:t>86,200     82,060    82,600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971800"/>
            <a:ext cx="5867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 82,070  ;   82,600  ;  86,200 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B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.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86,200  ;   82,070  ;  82,600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86,200  ;   82,600  ; 82,060  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B050"/>
                </a:solidFill>
                <a:hlinkClick r:id="rId3" action="ppaction://hlinksldjump"/>
              </a:rPr>
              <a:t>Good job</a:t>
            </a:r>
            <a:br>
              <a:rPr lang="en-US" sz="7200" dirty="0" smtClean="0">
                <a:solidFill>
                  <a:srgbClr val="00B050"/>
                </a:solidFill>
                <a:hlinkClick r:id="rId3" action="ppaction://hlinksldjump"/>
              </a:rPr>
            </a:br>
            <a:r>
              <a:rPr lang="en-US" sz="7200" dirty="0" smtClean="0">
                <a:solidFill>
                  <a:srgbClr val="00B050"/>
                </a:solidFill>
                <a:hlinkClick r:id="rId3" action="ppaction://hlinksldjump"/>
              </a:rPr>
              <a:t>practicing!</a:t>
            </a:r>
            <a:endParaRPr lang="en-US" sz="7200" dirty="0">
              <a:solidFill>
                <a:srgbClr val="00B05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How many?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2590800"/>
            <a:ext cx="1981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  277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B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.   178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 278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D.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  276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  <p:pic>
        <p:nvPicPr>
          <p:cNvPr id="5" name="Picture 2" descr="E:\Users\Cathy.DESKTOP-HHOG9KH\Dropbox\Clip Art\mardisgras\Math\Base Ten Blocks\White Flat Base Ten Block 1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106457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Users\Cathy.DESKTOP-HHOG9KH\Dropbox\Clip Art\mardisgras\Math\Base Ten Blocks\White Flat Base Ten Block 10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78" y="2590800"/>
            <a:ext cx="106457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500" y="257937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414" y="257937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28" y="257937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242" y="257937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156" y="257937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56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124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292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460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888" y="259080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E:\Users\Cathy.DESKTOP-HHOG9KH\Dropbox\Clip Art\mardisgras\Math\Base Ten Blocks\White Flat Base Ten Block 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620" y="2602230"/>
            <a:ext cx="114937" cy="1078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464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632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E:\Users\Cathy.DESKTOP-HHOG9KH\Dropbox\Clip Art\mardisgras\Math\Base Ten Blocks\White Flat Base Ten Block 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962400"/>
            <a:ext cx="165602" cy="16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37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6670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rgbClr val="00B050"/>
                </a:solidFill>
                <a:latin typeface="KG Dancing on the Rooftop" panose="02000506000000020004" pitchFamily="2" charset="0"/>
                <a:hlinkClick r:id="rId3" action="ppaction://hlinksldjump"/>
              </a:rPr>
              <a:t>Nice Work!</a:t>
            </a:r>
            <a:endParaRPr lang="en-US" sz="8800" dirty="0">
              <a:solidFill>
                <a:srgbClr val="00B050"/>
              </a:solidFill>
              <a:latin typeface="KG Dancing on the Rooftop" panose="02000506000000020004" pitchFamily="2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0"/>
            <a:ext cx="5410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write 6,283 in expanded form?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819400"/>
            <a:ext cx="4953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A.  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600 + 200 + 3 + 3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B.   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6,200 + 800 + 3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C.     </a:t>
            </a:r>
            <a:r>
              <a:rPr lang="en-US" dirty="0" smtClean="0">
                <a:solidFill>
                  <a:srgbClr val="00B050"/>
                </a:solidFill>
                <a:hlinkClick r:id="rId3" action="ppaction://hlinksldjump"/>
              </a:rPr>
              <a:t>6,000 + 200 + 80 + 3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D. </a:t>
            </a:r>
            <a:r>
              <a:rPr lang="en-US" dirty="0" smtClean="0">
                <a:solidFill>
                  <a:srgbClr val="00B050"/>
                </a:solidFill>
                <a:hlinkClick r:id="rId2" action="ppaction://hlinksldjump"/>
              </a:rPr>
              <a:t>    6,000 + 20 + 80 + 3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2514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hlinkClick r:id="rId3" action="ppaction://hlinksldjump"/>
              </a:rPr>
              <a:t>Try Again!</a:t>
            </a:r>
            <a:endParaRPr lang="en-US" sz="6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©www.thecurriculumcorner.com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3">
      <a:dk1>
        <a:srgbClr val="17365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E36C0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579</Words>
  <Application>Microsoft Office PowerPoint</Application>
  <PresentationFormat>On-screen Show (4:3)</PresentationFormat>
  <Paragraphs>154</Paragraphs>
  <Slides>47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PowerPoint Presentation</vt:lpstr>
      <vt:lpstr>How many?</vt:lpstr>
      <vt:lpstr>Try Again!</vt:lpstr>
      <vt:lpstr>Nice Work!</vt:lpstr>
      <vt:lpstr>How many?</vt:lpstr>
      <vt:lpstr>Try Again!</vt:lpstr>
      <vt:lpstr>Nice Work!</vt:lpstr>
      <vt:lpstr>How do you write 6,283 in expanded form?</vt:lpstr>
      <vt:lpstr>Try Again!</vt:lpstr>
      <vt:lpstr>Nice Work!</vt:lpstr>
      <vt:lpstr>How do you write 1,209 in expanded form?</vt:lpstr>
      <vt:lpstr>Try Again!</vt:lpstr>
      <vt:lpstr>Nice Work!</vt:lpstr>
      <vt:lpstr>How do you 4,623 in word form?</vt:lpstr>
      <vt:lpstr>Try Again!</vt:lpstr>
      <vt:lpstr>Nice Work!</vt:lpstr>
      <vt:lpstr>How do you 8,091 in word form?</vt:lpstr>
      <vt:lpstr>Try Again!</vt:lpstr>
      <vt:lpstr>Nice Work!</vt:lpstr>
      <vt:lpstr>What is the value of the 6 in 4,629?</vt:lpstr>
      <vt:lpstr>Try Again!</vt:lpstr>
      <vt:lpstr>Nice Work!</vt:lpstr>
      <vt:lpstr>What is the value of the 9 in 9,204?</vt:lpstr>
      <vt:lpstr>Try Again!</vt:lpstr>
      <vt:lpstr>Nice Work!</vt:lpstr>
      <vt:lpstr>What is the standard form of 30,000 + 7,000 + 800 + 20 + 4?</vt:lpstr>
      <vt:lpstr>Try Again!</vt:lpstr>
      <vt:lpstr>Nice Work!</vt:lpstr>
      <vt:lpstr>Find the number in standard form:  three hundred two thousand, five hundred sixty-one</vt:lpstr>
      <vt:lpstr>Try Again!</vt:lpstr>
      <vt:lpstr>Nice Work!</vt:lpstr>
      <vt:lpstr>Find the number in standard form:  five hundred twenty-one thousand, six hundred eighty-nine</vt:lpstr>
      <vt:lpstr>Try Again!</vt:lpstr>
      <vt:lpstr>Nice Work!</vt:lpstr>
      <vt:lpstr>Find the correct symbol 6,209      6,583 </vt:lpstr>
      <vt:lpstr>Try Again!</vt:lpstr>
      <vt:lpstr>Nice Work!</vt:lpstr>
      <vt:lpstr>Find the correct symbol 73,402      73,398</vt:lpstr>
      <vt:lpstr>Try Again!</vt:lpstr>
      <vt:lpstr>Nice Work!</vt:lpstr>
      <vt:lpstr>Put the numbers in order from least to greatest 3,826      3,618     3,087</vt:lpstr>
      <vt:lpstr>Try Again!</vt:lpstr>
      <vt:lpstr>Nice Work!</vt:lpstr>
      <vt:lpstr>Put the numbers in order from greatest to least 86,200     82,060    82,600</vt:lpstr>
      <vt:lpstr>Try Again!</vt:lpstr>
      <vt:lpstr>Nice Work!</vt:lpstr>
      <vt:lpstr>Good job practicing!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59</cp:revision>
  <dcterms:created xsi:type="dcterms:W3CDTF">2017-05-24T13:21:44Z</dcterms:created>
  <dcterms:modified xsi:type="dcterms:W3CDTF">2017-08-10T19:32:55Z</dcterms:modified>
</cp:coreProperties>
</file>