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5F551-D2C9-4BD2-9963-03765896AC04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0F5D2B-E54E-4011-A28C-BEB76B191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131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0F5D2B-E54E-4011-A28C-BEB76B1913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97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553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268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131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11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501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15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804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808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204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534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031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559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/>
          <p:cNvSpPr/>
          <p:nvPr/>
        </p:nvSpPr>
        <p:spPr>
          <a:xfrm>
            <a:off x="0" y="0"/>
            <a:ext cx="9144000" cy="6858000"/>
          </a:xfrm>
          <a:prstGeom prst="fram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erlin Sans FB" panose="020E0602020502020306" pitchFamily="34" charset="0"/>
              </a:rPr>
              <a:t>Measurement &amp; Data</a:t>
            </a:r>
            <a:r>
              <a:rPr lang="en-US" dirty="0" smtClean="0">
                <a:latin typeface="Berlin Sans FB" panose="020E0602020502020306" pitchFamily="34" charset="0"/>
              </a:rPr>
              <a:t> </a:t>
            </a:r>
            <a:r>
              <a:rPr lang="en-US" dirty="0" smtClean="0">
                <a:latin typeface="Berlin Sans FB" panose="020E0602020502020306" pitchFamily="34" charset="0"/>
              </a:rPr>
              <a:t>Vocabulary</a:t>
            </a:r>
            <a:endParaRPr lang="en-US" dirty="0">
              <a:latin typeface="Berlin Sans FB" panose="020E0602020502020306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0600" y="838200"/>
            <a:ext cx="7162800" cy="50593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US" sz="1800" b="1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a.m.</a:t>
            </a:r>
            <a:r>
              <a:rPr lang="en-US" sz="1800" dirty="0">
                <a:latin typeface="Berlin Sans FB" panose="020E0602020502020306" pitchFamily="34" charset="0"/>
              </a:rPr>
              <a:t> – the half of the day that is from midnight to the middle of the day; </a:t>
            </a:r>
            <a:r>
              <a:rPr lang="en-US" sz="1800" dirty="0" smtClean="0">
                <a:latin typeface="Berlin Sans FB" panose="020E0602020502020306" pitchFamily="34" charset="0"/>
              </a:rPr>
              <a:t>morning</a:t>
            </a: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analog clock</a:t>
            </a:r>
            <a:r>
              <a:rPr lang="en-US" sz="1800" dirty="0">
                <a:latin typeface="Berlin Sans FB" panose="020E0602020502020306" pitchFamily="34" charset="0"/>
              </a:rPr>
              <a:t> - a clock that shows the time with moving hands on a clock face and hours marked from 1 to </a:t>
            </a:r>
            <a:r>
              <a:rPr lang="en-US" sz="1800" dirty="0" smtClean="0">
                <a:latin typeface="Berlin Sans FB" panose="020E0602020502020306" pitchFamily="34" charset="0"/>
              </a:rPr>
              <a:t>12</a:t>
            </a: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area </a:t>
            </a:r>
            <a:r>
              <a:rPr lang="en-US" sz="1800" dirty="0">
                <a:latin typeface="Berlin Sans FB" panose="020E0602020502020306" pitchFamily="34" charset="0"/>
              </a:rPr>
              <a:t>- a measurement of the number of square units it takes to cover a </a:t>
            </a:r>
            <a:r>
              <a:rPr lang="en-US" sz="1800" dirty="0" smtClean="0">
                <a:latin typeface="Berlin Sans FB" panose="020E0602020502020306" pitchFamily="34" charset="0"/>
              </a:rPr>
              <a:t>      2-dimensional shape</a:t>
            </a: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bar graph</a:t>
            </a:r>
            <a:r>
              <a:rPr lang="en-US" sz="1800" dirty="0">
                <a:latin typeface="Berlin Sans FB" panose="020E0602020502020306" pitchFamily="34" charset="0"/>
              </a:rPr>
              <a:t> – a graph that uses thick lines to show how large each value </a:t>
            </a:r>
            <a:r>
              <a:rPr lang="en-US" sz="1800" dirty="0" smtClean="0">
                <a:latin typeface="Berlin Sans FB" panose="020E0602020502020306" pitchFamily="34" charset="0"/>
              </a:rPr>
              <a:t>is</a:t>
            </a:r>
            <a:endParaRPr lang="en-US" sz="1800" dirty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cent</a:t>
            </a:r>
            <a:r>
              <a:rPr lang="en-US" sz="1800" dirty="0" smtClean="0">
                <a:latin typeface="Berlin Sans FB" panose="020E0602020502020306" pitchFamily="34" charset="0"/>
              </a:rPr>
              <a:t> </a:t>
            </a:r>
            <a:r>
              <a:rPr lang="en-US" sz="1800" dirty="0">
                <a:latin typeface="Berlin Sans FB" panose="020E0602020502020306" pitchFamily="34" charset="0"/>
              </a:rPr>
              <a:t>- the smallest unit of money; a penny </a:t>
            </a:r>
            <a:r>
              <a:rPr lang="en-US" sz="1800" dirty="0" smtClean="0">
                <a:latin typeface="Berlin Sans FB" panose="020E0602020502020306" pitchFamily="34" charset="0"/>
              </a:rPr>
              <a:t>coin</a:t>
            </a: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centimeter</a:t>
            </a:r>
            <a:r>
              <a:rPr lang="en-US" sz="1800" dirty="0" smtClean="0">
                <a:latin typeface="Berlin Sans FB" panose="020E0602020502020306" pitchFamily="34" charset="0"/>
              </a:rPr>
              <a:t> </a:t>
            </a:r>
            <a:r>
              <a:rPr lang="en-US" sz="1800" dirty="0">
                <a:latin typeface="Berlin Sans FB" panose="020E0602020502020306" pitchFamily="34" charset="0"/>
              </a:rPr>
              <a:t>–a small standard unit of measurement in the metric system usually used to measure length, width or distance (cm</a:t>
            </a:r>
            <a:r>
              <a:rPr lang="en-US" sz="1800" dirty="0" smtClean="0">
                <a:latin typeface="Berlin Sans FB" panose="020E0602020502020306" pitchFamily="34" charset="0"/>
              </a:rPr>
              <a:t>)</a:t>
            </a: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clockwise</a:t>
            </a:r>
            <a:r>
              <a:rPr lang="en-US" sz="1800" dirty="0">
                <a:latin typeface="Berlin Sans FB" panose="020E0602020502020306" pitchFamily="34" charset="0"/>
              </a:rPr>
              <a:t> - moving in the same direction as the hands on a </a:t>
            </a:r>
            <a:r>
              <a:rPr lang="en-US" sz="1800" dirty="0" smtClean="0">
                <a:latin typeface="Berlin Sans FB" panose="020E0602020502020306" pitchFamily="34" charset="0"/>
              </a:rPr>
              <a:t>clock</a:t>
            </a: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c</a:t>
            </a:r>
            <a:r>
              <a:rPr lang="en-US" sz="1800" b="1" dirty="0" smtClean="0">
                <a:latin typeface="Berlin Sans FB" panose="020E0602020502020306" pitchFamily="34" charset="0"/>
              </a:rPr>
              <a:t>ounterclockwise</a:t>
            </a:r>
            <a:r>
              <a:rPr lang="en-US" sz="1800" dirty="0" smtClean="0">
                <a:latin typeface="Berlin Sans FB" panose="020E0602020502020306" pitchFamily="34" charset="0"/>
              </a:rPr>
              <a:t> – moving in the opposite direction as the hands on a clock</a:t>
            </a:r>
            <a:endParaRPr lang="en-US" sz="1800" b="1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cubic unit</a:t>
            </a:r>
            <a:r>
              <a:rPr lang="en-US" sz="1800" dirty="0">
                <a:latin typeface="Berlin Sans FB" panose="020E0602020502020306" pitchFamily="34" charset="0"/>
              </a:rPr>
              <a:t> – a cube that measures 1 unit tall, 1 unit wide and 1 unit long; used to describe the volume of a 3-dimensional </a:t>
            </a:r>
            <a:r>
              <a:rPr lang="en-US" sz="1800" dirty="0" smtClean="0">
                <a:latin typeface="Berlin Sans FB" panose="020E0602020502020306" pitchFamily="34" charset="0"/>
              </a:rPr>
              <a:t>shape</a:t>
            </a:r>
            <a:endParaRPr lang="en-US" sz="1800" b="1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data</a:t>
            </a:r>
            <a:r>
              <a:rPr lang="en-US" sz="1800" dirty="0" smtClean="0">
                <a:latin typeface="Berlin Sans FB" panose="020E0602020502020306" pitchFamily="34" charset="0"/>
              </a:rPr>
              <a:t> </a:t>
            </a:r>
            <a:r>
              <a:rPr lang="en-US" sz="1800" dirty="0">
                <a:latin typeface="Berlin Sans FB" panose="020E0602020502020306" pitchFamily="34" charset="0"/>
              </a:rPr>
              <a:t>- a collection of facts that can be numbers, measurements, words, observations or </a:t>
            </a:r>
            <a:r>
              <a:rPr lang="en-US" sz="1800" dirty="0" smtClean="0">
                <a:latin typeface="Berlin Sans FB" panose="020E0602020502020306" pitchFamily="34" charset="0"/>
              </a:rPr>
              <a:t>descriptions</a:t>
            </a:r>
          </a:p>
        </p:txBody>
      </p:sp>
    </p:spTree>
    <p:extLst>
      <p:ext uri="{BB962C8B-B14F-4D97-AF65-F5344CB8AC3E}">
        <p14:creationId xmlns:p14="http://schemas.microsoft.com/office/powerpoint/2010/main" val="352258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ame 1"/>
          <p:cNvSpPr/>
          <p:nvPr/>
        </p:nvSpPr>
        <p:spPr>
          <a:xfrm>
            <a:off x="0" y="0"/>
            <a:ext cx="9144000" cy="6858000"/>
          </a:xfrm>
          <a:prstGeom prst="fram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erlin Sans FB" panose="020E0602020502020306" pitchFamily="34" charset="0"/>
              </a:rPr>
              <a:t>Measurement &amp; Data</a:t>
            </a:r>
            <a:r>
              <a:rPr lang="en-US" dirty="0" smtClean="0">
                <a:latin typeface="Berlin Sans FB" panose="020E0602020502020306" pitchFamily="34" charset="0"/>
              </a:rPr>
              <a:t> </a:t>
            </a:r>
            <a:r>
              <a:rPr lang="en-US" dirty="0" smtClean="0">
                <a:latin typeface="Berlin Sans FB" panose="020E0602020502020306" pitchFamily="34" charset="0"/>
              </a:rPr>
              <a:t>Vocabulary</a:t>
            </a:r>
            <a:endParaRPr lang="en-US" dirty="0">
              <a:latin typeface="Berlin Sans FB" panose="020E0602020502020306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0600" y="1066801"/>
            <a:ext cx="71628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700" b="1" dirty="0">
                <a:latin typeface="Berlin Sans FB" panose="020E0602020502020306" pitchFamily="34" charset="0"/>
              </a:rPr>
              <a:t>decimal point</a:t>
            </a:r>
            <a:r>
              <a:rPr lang="en-US" sz="1700" dirty="0">
                <a:latin typeface="Berlin Sans FB" panose="020E0602020502020306" pitchFamily="34" charset="0"/>
              </a:rPr>
              <a:t> </a:t>
            </a:r>
            <a:r>
              <a:rPr lang="en-US" sz="1600" dirty="0">
                <a:latin typeface="Berlin Sans FB" panose="020E0602020502020306" pitchFamily="34" charset="0"/>
              </a:rPr>
              <a:t>- a symbol </a:t>
            </a:r>
            <a:r>
              <a:rPr lang="en-US" sz="1600" dirty="0" smtClean="0">
                <a:latin typeface="Berlin Sans FB" panose="020E0602020502020306" pitchFamily="34" charset="0"/>
              </a:rPr>
              <a:t>(.)used </a:t>
            </a:r>
            <a:r>
              <a:rPr lang="en-US" sz="1600" dirty="0">
                <a:latin typeface="Berlin Sans FB" panose="020E0602020502020306" pitchFamily="34" charset="0"/>
              </a:rPr>
              <a:t>to separate whole numbers from parts of the whole (as in dollar amounts</a:t>
            </a:r>
            <a:r>
              <a:rPr lang="en-US" sz="1600" dirty="0" smtClean="0">
                <a:latin typeface="Berlin Sans FB" panose="020E0602020502020306" pitchFamily="34" charset="0"/>
              </a:rPr>
              <a:t>)</a:t>
            </a:r>
            <a:endParaRPr lang="en-US" sz="1700" b="1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700" b="1" dirty="0" smtClean="0">
                <a:latin typeface="Berlin Sans FB" panose="020E0602020502020306" pitchFamily="34" charset="0"/>
              </a:rPr>
              <a:t>digital </a:t>
            </a:r>
            <a:r>
              <a:rPr lang="en-US" sz="1700" b="1" dirty="0">
                <a:latin typeface="Berlin Sans FB" panose="020E0602020502020306" pitchFamily="34" charset="0"/>
              </a:rPr>
              <a:t>clock</a:t>
            </a:r>
            <a:r>
              <a:rPr lang="en-US" sz="1700" dirty="0">
                <a:latin typeface="Berlin Sans FB" panose="020E0602020502020306" pitchFamily="34" charset="0"/>
              </a:rPr>
              <a:t> </a:t>
            </a:r>
            <a:r>
              <a:rPr lang="en-US" sz="1700" dirty="0" smtClean="0">
                <a:latin typeface="Berlin Sans FB" panose="020E0602020502020306" pitchFamily="34" charset="0"/>
              </a:rPr>
              <a:t>- a clock that shows the time using numbers and not hands</a:t>
            </a:r>
            <a:endParaRPr lang="en-US" sz="1700" dirty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700" b="1" dirty="0" smtClean="0">
                <a:latin typeface="Berlin Sans FB" panose="020E0602020502020306" pitchFamily="34" charset="0"/>
              </a:rPr>
              <a:t>dime</a:t>
            </a:r>
            <a:r>
              <a:rPr lang="en-US" sz="1700" dirty="0" smtClean="0">
                <a:latin typeface="Berlin Sans FB" panose="020E0602020502020306" pitchFamily="34" charset="0"/>
              </a:rPr>
              <a:t> </a:t>
            </a:r>
            <a:r>
              <a:rPr lang="en-US" sz="1700" dirty="0">
                <a:latin typeface="Berlin Sans FB" panose="020E0602020502020306" pitchFamily="34" charset="0"/>
              </a:rPr>
              <a:t>- a U.S. coin worth ten </a:t>
            </a:r>
            <a:r>
              <a:rPr lang="en-US" sz="1700" dirty="0" smtClean="0">
                <a:latin typeface="Berlin Sans FB" panose="020E0602020502020306" pitchFamily="34" charset="0"/>
              </a:rPr>
              <a:t>cents</a:t>
            </a:r>
            <a:endParaRPr lang="en-US" sz="1700" b="1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700" b="1" dirty="0" smtClean="0">
                <a:latin typeface="Berlin Sans FB" panose="020E0602020502020306" pitchFamily="34" charset="0"/>
              </a:rPr>
              <a:t>dollar</a:t>
            </a:r>
            <a:r>
              <a:rPr lang="en-US" sz="1700" dirty="0" smtClean="0">
                <a:latin typeface="Berlin Sans FB" panose="020E0602020502020306" pitchFamily="34" charset="0"/>
              </a:rPr>
              <a:t> </a:t>
            </a:r>
            <a:r>
              <a:rPr lang="en-US" sz="1700" dirty="0">
                <a:latin typeface="Berlin Sans FB" panose="020E0602020502020306" pitchFamily="34" charset="0"/>
              </a:rPr>
              <a:t>- the amount of money equal to 100 cents; the symbol for a U.S. dollar is </a:t>
            </a:r>
            <a:r>
              <a:rPr lang="en-US" sz="1700" dirty="0" smtClean="0">
                <a:latin typeface="Berlin Sans FB" panose="020E0602020502020306" pitchFamily="34" charset="0"/>
              </a:rPr>
              <a:t>$</a:t>
            </a:r>
          </a:p>
          <a:p>
            <a:pPr marL="0" indent="0">
              <a:buNone/>
            </a:pPr>
            <a:r>
              <a:rPr lang="en-US" sz="1700" b="1" dirty="0">
                <a:latin typeface="Berlin Sans FB" panose="020E0602020502020306" pitchFamily="34" charset="0"/>
              </a:rPr>
              <a:t>foot</a:t>
            </a:r>
            <a:r>
              <a:rPr lang="en-US" sz="1700" dirty="0">
                <a:latin typeface="Berlin Sans FB" panose="020E0602020502020306" pitchFamily="34" charset="0"/>
              </a:rPr>
              <a:t> - a U.S. standard unit of measurement usually used to measure length, width or distance; there are 3 feet in a yard (</a:t>
            </a:r>
            <a:r>
              <a:rPr lang="en-US" sz="1700" dirty="0" err="1">
                <a:latin typeface="Berlin Sans FB" panose="020E0602020502020306" pitchFamily="34" charset="0"/>
              </a:rPr>
              <a:t>ft</a:t>
            </a:r>
            <a:r>
              <a:rPr lang="en-US" sz="1700" dirty="0" smtClean="0">
                <a:latin typeface="Berlin Sans FB" panose="020E0602020502020306" pitchFamily="34" charset="0"/>
              </a:rPr>
              <a:t>)</a:t>
            </a:r>
            <a:endParaRPr lang="en-US" sz="1700" dirty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700" b="1" dirty="0" smtClean="0">
                <a:latin typeface="Berlin Sans FB" panose="020E0602020502020306" pitchFamily="34" charset="0"/>
              </a:rPr>
              <a:t>half </a:t>
            </a:r>
            <a:r>
              <a:rPr lang="en-US" sz="1700" b="1" dirty="0">
                <a:latin typeface="Berlin Sans FB" panose="020E0602020502020306" pitchFamily="34" charset="0"/>
              </a:rPr>
              <a:t>past</a:t>
            </a:r>
            <a:r>
              <a:rPr lang="en-US" sz="1700" dirty="0">
                <a:latin typeface="Berlin Sans FB" panose="020E0602020502020306" pitchFamily="34" charset="0"/>
              </a:rPr>
              <a:t> - 30 minutes past an hour on the clock; when the minute hand points to the </a:t>
            </a:r>
            <a:r>
              <a:rPr lang="en-US" sz="1700" dirty="0" smtClean="0">
                <a:latin typeface="Berlin Sans FB" panose="020E0602020502020306" pitchFamily="34" charset="0"/>
              </a:rPr>
              <a:t>6</a:t>
            </a:r>
            <a:endParaRPr lang="en-US" sz="1700" b="1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700" b="1" dirty="0" smtClean="0">
                <a:latin typeface="Berlin Sans FB" panose="020E0602020502020306" pitchFamily="34" charset="0"/>
              </a:rPr>
              <a:t>height </a:t>
            </a:r>
            <a:r>
              <a:rPr lang="en-US" sz="1700" dirty="0">
                <a:latin typeface="Berlin Sans FB" panose="020E0602020502020306" pitchFamily="34" charset="0"/>
              </a:rPr>
              <a:t>– the distance from the top to the bottom of an </a:t>
            </a:r>
            <a:r>
              <a:rPr lang="en-US" sz="1700" dirty="0" smtClean="0">
                <a:latin typeface="Berlin Sans FB" panose="020E0602020502020306" pitchFamily="34" charset="0"/>
              </a:rPr>
              <a:t>object</a:t>
            </a:r>
          </a:p>
          <a:p>
            <a:pPr marL="0" indent="0">
              <a:buNone/>
            </a:pPr>
            <a:r>
              <a:rPr lang="en-US" sz="1700" b="1" dirty="0">
                <a:latin typeface="Berlin Sans FB" panose="020E0602020502020306" pitchFamily="34" charset="0"/>
              </a:rPr>
              <a:t>inch </a:t>
            </a:r>
            <a:r>
              <a:rPr lang="en-US" sz="1700" dirty="0">
                <a:latin typeface="Berlin Sans FB" panose="020E0602020502020306" pitchFamily="34" charset="0"/>
              </a:rPr>
              <a:t>– a small U.S. standard unit of measurement usually used to measure length, width or distance; there are 12 inches in one foot (in)</a:t>
            </a:r>
            <a:endParaRPr lang="en-US" sz="1700" b="1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700" b="1" dirty="0" smtClean="0">
                <a:latin typeface="Berlin Sans FB" panose="020E0602020502020306" pitchFamily="34" charset="0"/>
              </a:rPr>
              <a:t>length</a:t>
            </a:r>
            <a:r>
              <a:rPr lang="en-US" sz="1700" dirty="0" smtClean="0">
                <a:latin typeface="Berlin Sans FB" panose="020E0602020502020306" pitchFamily="34" charset="0"/>
              </a:rPr>
              <a:t> </a:t>
            </a:r>
            <a:r>
              <a:rPr lang="en-US" sz="1700" dirty="0">
                <a:latin typeface="Berlin Sans FB" panose="020E0602020502020306" pitchFamily="34" charset="0"/>
              </a:rPr>
              <a:t>– the distance from one side of an object to </a:t>
            </a:r>
            <a:r>
              <a:rPr lang="en-US" sz="1700" dirty="0" smtClean="0">
                <a:latin typeface="Berlin Sans FB" panose="020E0602020502020306" pitchFamily="34" charset="0"/>
              </a:rPr>
              <a:t>another</a:t>
            </a:r>
          </a:p>
          <a:p>
            <a:pPr marL="0" indent="0">
              <a:buNone/>
            </a:pPr>
            <a:r>
              <a:rPr lang="en-US" sz="1700" b="1" dirty="0">
                <a:latin typeface="Berlin Sans FB" panose="020E0602020502020306" pitchFamily="34" charset="0"/>
              </a:rPr>
              <a:t>line graph</a:t>
            </a:r>
            <a:r>
              <a:rPr lang="en-US" sz="1700" dirty="0">
                <a:latin typeface="Berlin Sans FB" panose="020E0602020502020306" pitchFamily="34" charset="0"/>
              </a:rPr>
              <a:t> – a graph that has points connected by lines to show changing </a:t>
            </a:r>
            <a:r>
              <a:rPr lang="en-US" sz="1700" dirty="0" smtClean="0">
                <a:latin typeface="Berlin Sans FB" panose="020E0602020502020306" pitchFamily="34" charset="0"/>
              </a:rPr>
              <a:t>values</a:t>
            </a:r>
          </a:p>
          <a:p>
            <a:pPr marL="0" indent="0">
              <a:buNone/>
            </a:pPr>
            <a:endParaRPr lang="en-US" sz="1900" dirty="0" smtClean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3533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ame 5"/>
          <p:cNvSpPr/>
          <p:nvPr/>
        </p:nvSpPr>
        <p:spPr>
          <a:xfrm>
            <a:off x="0" y="0"/>
            <a:ext cx="9144000" cy="6858000"/>
          </a:xfrm>
          <a:prstGeom prst="fram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erlin Sans FB" panose="020E0602020502020306" pitchFamily="34" charset="0"/>
              </a:rPr>
              <a:t>Measurement &amp; Data</a:t>
            </a:r>
            <a:r>
              <a:rPr lang="en-US" dirty="0" smtClean="0">
                <a:latin typeface="Berlin Sans FB" panose="020E0602020502020306" pitchFamily="34" charset="0"/>
              </a:rPr>
              <a:t> </a:t>
            </a:r>
            <a:r>
              <a:rPr lang="en-US" dirty="0" smtClean="0">
                <a:latin typeface="Berlin Sans FB" panose="020E0602020502020306" pitchFamily="34" charset="0"/>
              </a:rPr>
              <a:t>Vocabulary</a:t>
            </a:r>
            <a:endParaRPr lang="en-US" dirty="0">
              <a:latin typeface="Berlin Sans FB" panose="020E0602020502020306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181100"/>
            <a:ext cx="7239000" cy="4495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liter</a:t>
            </a:r>
            <a:r>
              <a:rPr lang="en-US" sz="1800" dirty="0">
                <a:latin typeface="Berlin Sans FB" panose="020E0602020502020306" pitchFamily="34" charset="0"/>
              </a:rPr>
              <a:t> - a unit of measurement in the metric system mostly used to measure the volume of liquids (L or l</a:t>
            </a:r>
            <a:r>
              <a:rPr lang="en-US" sz="1800" dirty="0" smtClean="0">
                <a:latin typeface="Berlin Sans FB" panose="020E0602020502020306" pitchFamily="34" charset="0"/>
              </a:rPr>
              <a:t>)</a:t>
            </a:r>
            <a:endParaRPr lang="en-US" sz="1800" b="1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measure</a:t>
            </a:r>
            <a:r>
              <a:rPr lang="en-US" sz="1800" dirty="0" smtClean="0">
                <a:latin typeface="Berlin Sans FB" panose="020E0602020502020306" pitchFamily="34" charset="0"/>
              </a:rPr>
              <a:t> </a:t>
            </a:r>
            <a:r>
              <a:rPr lang="en-US" sz="1800" dirty="0">
                <a:latin typeface="Berlin Sans FB" panose="020E0602020502020306" pitchFamily="34" charset="0"/>
              </a:rPr>
              <a:t>– to find the number that shows the size or amount of something</a:t>
            </a: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meter </a:t>
            </a:r>
            <a:r>
              <a:rPr lang="en-US" sz="1800" dirty="0">
                <a:latin typeface="Berlin Sans FB" panose="020E0602020502020306" pitchFamily="34" charset="0"/>
              </a:rPr>
              <a:t>– the standard unit of measurement in the metric system usually used to measure length, width or distance (m</a:t>
            </a:r>
            <a:r>
              <a:rPr lang="en-US" sz="1800" dirty="0" smtClean="0">
                <a:latin typeface="Berlin Sans FB" panose="020E0602020502020306" pitchFamily="34" charset="0"/>
              </a:rPr>
              <a:t>)</a:t>
            </a:r>
            <a:endParaRPr lang="en-US" sz="1800" b="1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nickel</a:t>
            </a:r>
            <a:r>
              <a:rPr lang="en-US" sz="1800" dirty="0" smtClean="0">
                <a:latin typeface="Berlin Sans FB" panose="020E0602020502020306" pitchFamily="34" charset="0"/>
              </a:rPr>
              <a:t> </a:t>
            </a:r>
            <a:r>
              <a:rPr lang="en-US" sz="1800" dirty="0">
                <a:latin typeface="Berlin Sans FB" panose="020E0602020502020306" pitchFamily="34" charset="0"/>
              </a:rPr>
              <a:t>- a U.S. coin worth 5 </a:t>
            </a:r>
            <a:r>
              <a:rPr lang="en-US" sz="1800" dirty="0" smtClean="0">
                <a:latin typeface="Berlin Sans FB" panose="020E0602020502020306" pitchFamily="34" charset="0"/>
              </a:rPr>
              <a:t>cents</a:t>
            </a:r>
            <a:endParaRPr lang="en-US" sz="1800" b="1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p.m</a:t>
            </a:r>
            <a:r>
              <a:rPr lang="en-US" sz="1800" b="1" dirty="0">
                <a:latin typeface="Berlin Sans FB" panose="020E0602020502020306" pitchFamily="34" charset="0"/>
              </a:rPr>
              <a:t>.</a:t>
            </a:r>
            <a:r>
              <a:rPr lang="en-US" sz="1800" dirty="0">
                <a:latin typeface="Berlin Sans FB" panose="020E0602020502020306" pitchFamily="34" charset="0"/>
              </a:rPr>
              <a:t> – the half of the day that is from the middle of the day to midnight; afternoon &amp; </a:t>
            </a:r>
            <a:r>
              <a:rPr lang="en-US" sz="1800" dirty="0" smtClean="0">
                <a:latin typeface="Berlin Sans FB" panose="020E0602020502020306" pitchFamily="34" charset="0"/>
              </a:rPr>
              <a:t>evening</a:t>
            </a: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parallel</a:t>
            </a:r>
            <a:r>
              <a:rPr lang="en-US" sz="1800" dirty="0">
                <a:latin typeface="Berlin Sans FB" panose="020E0602020502020306" pitchFamily="34" charset="0"/>
              </a:rPr>
              <a:t> – two lines next to each other that are always the same distance apart and never </a:t>
            </a:r>
            <a:r>
              <a:rPr lang="en-US" sz="1800" dirty="0" smtClean="0">
                <a:latin typeface="Berlin Sans FB" panose="020E0602020502020306" pitchFamily="34" charset="0"/>
              </a:rPr>
              <a:t>touch</a:t>
            </a:r>
            <a:endParaRPr lang="en-US" sz="1800" b="1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penny</a:t>
            </a:r>
            <a:r>
              <a:rPr lang="en-US" sz="1800" dirty="0" smtClean="0">
                <a:latin typeface="Berlin Sans FB" panose="020E0602020502020306" pitchFamily="34" charset="0"/>
              </a:rPr>
              <a:t> </a:t>
            </a:r>
            <a:r>
              <a:rPr lang="en-US" sz="1800" dirty="0">
                <a:latin typeface="Berlin Sans FB" panose="020E0602020502020306" pitchFamily="34" charset="0"/>
              </a:rPr>
              <a:t>– a U.S. coin worth 1 </a:t>
            </a:r>
            <a:r>
              <a:rPr lang="en-US" sz="1800" dirty="0" smtClean="0">
                <a:latin typeface="Berlin Sans FB" panose="020E0602020502020306" pitchFamily="34" charset="0"/>
              </a:rPr>
              <a:t>cent</a:t>
            </a: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perimeter</a:t>
            </a:r>
            <a:r>
              <a:rPr lang="en-US" sz="1800" dirty="0">
                <a:latin typeface="Berlin Sans FB" panose="020E0602020502020306" pitchFamily="34" charset="0"/>
              </a:rPr>
              <a:t> - the distance around the outside of a 2-dimensional </a:t>
            </a:r>
            <a:r>
              <a:rPr lang="en-US" sz="1800" dirty="0" smtClean="0">
                <a:latin typeface="Berlin Sans FB" panose="020E0602020502020306" pitchFamily="34" charset="0"/>
              </a:rPr>
              <a:t>shape</a:t>
            </a: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perpendicular</a:t>
            </a:r>
            <a:r>
              <a:rPr lang="en-US" sz="1800" dirty="0">
                <a:latin typeface="Berlin Sans FB" panose="020E0602020502020306" pitchFamily="34" charset="0"/>
              </a:rPr>
              <a:t> - two lines that cross each other </a:t>
            </a:r>
            <a:r>
              <a:rPr lang="en-US" sz="1800" dirty="0" smtClean="0">
                <a:latin typeface="Berlin Sans FB" panose="020E0602020502020306" pitchFamily="34" charset="0"/>
              </a:rPr>
              <a:t>with </a:t>
            </a:r>
            <a:r>
              <a:rPr lang="en-US" sz="1800" dirty="0">
                <a:latin typeface="Berlin Sans FB" panose="020E0602020502020306" pitchFamily="34" charset="0"/>
              </a:rPr>
              <a:t>a 90° (</a:t>
            </a:r>
            <a:r>
              <a:rPr lang="en-US" sz="1800" dirty="0" smtClean="0">
                <a:latin typeface="Berlin Sans FB" panose="020E0602020502020306" pitchFamily="34" charset="0"/>
              </a:rPr>
              <a:t>right) </a:t>
            </a:r>
            <a:r>
              <a:rPr lang="en-US" sz="1800" dirty="0">
                <a:latin typeface="Berlin Sans FB" panose="020E0602020502020306" pitchFamily="34" charset="0"/>
              </a:rPr>
              <a:t>angle</a:t>
            </a: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picture </a:t>
            </a:r>
            <a:r>
              <a:rPr lang="en-US" sz="1800" b="1" dirty="0">
                <a:latin typeface="Berlin Sans FB" panose="020E0602020502020306" pitchFamily="34" charset="0"/>
              </a:rPr>
              <a:t>graph</a:t>
            </a:r>
            <a:r>
              <a:rPr lang="en-US" sz="1800" dirty="0">
                <a:latin typeface="Berlin Sans FB" panose="020E0602020502020306" pitchFamily="34" charset="0"/>
              </a:rPr>
              <a:t> – a graph that uses pictures or symbols to show </a:t>
            </a:r>
            <a:r>
              <a:rPr lang="en-US" sz="1800" dirty="0" smtClean="0">
                <a:latin typeface="Berlin Sans FB" panose="020E0602020502020306" pitchFamily="34" charset="0"/>
              </a:rPr>
              <a:t>information</a:t>
            </a: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pound</a:t>
            </a:r>
            <a:r>
              <a:rPr lang="en-US" sz="1800" dirty="0">
                <a:latin typeface="Berlin Sans FB" panose="020E0602020502020306" pitchFamily="34" charset="0"/>
              </a:rPr>
              <a:t> – a U.S. standard unit of measurement used to measure </a:t>
            </a:r>
            <a:r>
              <a:rPr lang="en-US" sz="1800" dirty="0" smtClean="0">
                <a:latin typeface="Berlin Sans FB" panose="020E0602020502020306" pitchFamily="34" charset="0"/>
              </a:rPr>
              <a:t>weight</a:t>
            </a:r>
            <a:endParaRPr lang="en-US" sz="1800" b="1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60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ame 1"/>
          <p:cNvSpPr/>
          <p:nvPr/>
        </p:nvSpPr>
        <p:spPr>
          <a:xfrm>
            <a:off x="0" y="0"/>
            <a:ext cx="9144000" cy="6858000"/>
          </a:xfrm>
          <a:prstGeom prst="fram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erlin Sans FB" panose="020E0602020502020306" pitchFamily="34" charset="0"/>
              </a:rPr>
              <a:t>Measurement &amp; Data</a:t>
            </a:r>
            <a:r>
              <a:rPr lang="en-US" dirty="0" smtClean="0">
                <a:latin typeface="Berlin Sans FB" panose="020E0602020502020306" pitchFamily="34" charset="0"/>
              </a:rPr>
              <a:t> </a:t>
            </a:r>
            <a:r>
              <a:rPr lang="en-US" dirty="0" smtClean="0">
                <a:latin typeface="Berlin Sans FB" panose="020E0602020502020306" pitchFamily="34" charset="0"/>
              </a:rPr>
              <a:t>Vocabulary</a:t>
            </a:r>
            <a:endParaRPr lang="en-US" dirty="0">
              <a:latin typeface="Berlin Sans FB" panose="020E0602020502020306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0600" y="990600"/>
            <a:ext cx="7162800" cy="50593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quarter</a:t>
            </a:r>
            <a:r>
              <a:rPr lang="en-US" sz="1800" dirty="0">
                <a:latin typeface="Berlin Sans FB" panose="020E0602020502020306" pitchFamily="34" charset="0"/>
              </a:rPr>
              <a:t> – a U.S. coin worth 25 cents</a:t>
            </a:r>
            <a:endParaRPr lang="en-US" sz="1800" b="1" dirty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quarter </a:t>
            </a:r>
            <a:r>
              <a:rPr lang="en-US" sz="1800" b="1" dirty="0">
                <a:latin typeface="Berlin Sans FB" panose="020E0602020502020306" pitchFamily="34" charset="0"/>
              </a:rPr>
              <a:t>past</a:t>
            </a:r>
            <a:r>
              <a:rPr lang="en-US" sz="1800" dirty="0">
                <a:latin typeface="Berlin Sans FB" panose="020E0602020502020306" pitchFamily="34" charset="0"/>
              </a:rPr>
              <a:t> - 15 minutes past an hour on the clock; when the minute hand points to the 3</a:t>
            </a:r>
            <a:endParaRPr lang="en-US" sz="1800" b="1" dirty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quarter ‘til</a:t>
            </a:r>
            <a:r>
              <a:rPr lang="en-US" sz="1800" dirty="0">
                <a:latin typeface="Berlin Sans FB" panose="020E0602020502020306" pitchFamily="34" charset="0"/>
              </a:rPr>
              <a:t> – 15 minutes until the next hour on the clock; when the minute hand points to the </a:t>
            </a:r>
            <a:r>
              <a:rPr lang="en-US" sz="1800" dirty="0" smtClean="0">
                <a:latin typeface="Berlin Sans FB" panose="020E0602020502020306" pitchFamily="34" charset="0"/>
              </a:rPr>
              <a:t>9</a:t>
            </a:r>
            <a:endParaRPr lang="en-US" sz="1800" b="1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standard </a:t>
            </a:r>
            <a:r>
              <a:rPr lang="en-US" sz="1800" b="1" dirty="0">
                <a:latin typeface="Berlin Sans FB" panose="020E0602020502020306" pitchFamily="34" charset="0"/>
              </a:rPr>
              <a:t>length unit</a:t>
            </a:r>
            <a:r>
              <a:rPr lang="en-US" sz="1800" dirty="0">
                <a:latin typeface="Berlin Sans FB" panose="020E0602020502020306" pitchFamily="34" charset="0"/>
              </a:rPr>
              <a:t> – a known and accepted form of any measurement that there is 1 of</a:t>
            </a: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tally marks</a:t>
            </a:r>
            <a:r>
              <a:rPr lang="en-US" sz="1800" dirty="0">
                <a:latin typeface="Berlin Sans FB" panose="020E0602020502020306" pitchFamily="34" charset="0"/>
              </a:rPr>
              <a:t> – a way to keep count of objects or votes; every fifth mark is drawn across a set of four marks so that groups of five can be easily </a:t>
            </a:r>
            <a:r>
              <a:rPr lang="en-US" sz="1800" dirty="0" smtClean="0">
                <a:latin typeface="Berlin Sans FB" panose="020E0602020502020306" pitchFamily="34" charset="0"/>
              </a:rPr>
              <a:t>counted</a:t>
            </a:r>
            <a:endParaRPr lang="en-US" sz="1800" b="1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unit </a:t>
            </a:r>
            <a:r>
              <a:rPr lang="en-US" sz="1800" b="1" dirty="0">
                <a:latin typeface="Berlin Sans FB" panose="020E0602020502020306" pitchFamily="34" charset="0"/>
              </a:rPr>
              <a:t>square/square unit </a:t>
            </a:r>
            <a:r>
              <a:rPr lang="en-US" sz="1800" dirty="0">
                <a:latin typeface="Berlin Sans FB" panose="020E0602020502020306" pitchFamily="34" charset="0"/>
              </a:rPr>
              <a:t>– a square where all sides measure 1 unit; used to describe the area of a 2-dimensional </a:t>
            </a:r>
            <a:r>
              <a:rPr lang="en-US" sz="1800" dirty="0" smtClean="0">
                <a:latin typeface="Berlin Sans FB" panose="020E0602020502020306" pitchFamily="34" charset="0"/>
              </a:rPr>
              <a:t>shape</a:t>
            </a:r>
            <a:endParaRPr lang="en-US" sz="1800" b="1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volume</a:t>
            </a:r>
            <a:r>
              <a:rPr lang="en-US" sz="1800" dirty="0" smtClean="0">
                <a:latin typeface="Berlin Sans FB" panose="020E0602020502020306" pitchFamily="34" charset="0"/>
              </a:rPr>
              <a:t> </a:t>
            </a:r>
            <a:r>
              <a:rPr lang="en-US" sz="1800" dirty="0">
                <a:latin typeface="Berlin Sans FB" panose="020E0602020502020306" pitchFamily="34" charset="0"/>
              </a:rPr>
              <a:t>- a measurement of the number of cubic units it takes to fill a solid </a:t>
            </a:r>
            <a:r>
              <a:rPr lang="en-US" sz="1800" dirty="0" smtClean="0">
                <a:latin typeface="Berlin Sans FB" panose="020E0602020502020306" pitchFamily="34" charset="0"/>
              </a:rPr>
              <a:t>shape</a:t>
            </a:r>
            <a:endParaRPr lang="en-US" sz="1800" b="1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weight </a:t>
            </a:r>
            <a:r>
              <a:rPr lang="en-US" sz="1800" dirty="0">
                <a:latin typeface="Berlin Sans FB" panose="020E0602020502020306" pitchFamily="34" charset="0"/>
              </a:rPr>
              <a:t>– a measurement of how heavy something </a:t>
            </a:r>
            <a:r>
              <a:rPr lang="en-US" sz="1800" dirty="0" smtClean="0">
                <a:latin typeface="Berlin Sans FB" panose="020E0602020502020306" pitchFamily="34" charset="0"/>
              </a:rPr>
              <a:t>is</a:t>
            </a:r>
            <a:endParaRPr lang="en-US" sz="1800" b="1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width</a:t>
            </a:r>
            <a:r>
              <a:rPr lang="en-US" sz="1800" dirty="0" smtClean="0">
                <a:latin typeface="Berlin Sans FB" panose="020E0602020502020306" pitchFamily="34" charset="0"/>
              </a:rPr>
              <a:t> </a:t>
            </a:r>
            <a:r>
              <a:rPr lang="en-US" sz="1800" dirty="0">
                <a:latin typeface="Berlin Sans FB" panose="020E0602020502020306" pitchFamily="34" charset="0"/>
              </a:rPr>
              <a:t>– the distance across the shortest side of something from one edge to the </a:t>
            </a:r>
            <a:r>
              <a:rPr lang="en-US" sz="1800" dirty="0" smtClean="0">
                <a:latin typeface="Berlin Sans FB" panose="020E0602020502020306" pitchFamily="34" charset="0"/>
              </a:rPr>
              <a:t>other</a:t>
            </a: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yard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>
                <a:latin typeface="Berlin Sans FB" panose="020E0602020502020306" pitchFamily="34" charset="0"/>
              </a:rPr>
              <a:t>a U.S. standard unit of measurement usually used to measure length, width </a:t>
            </a:r>
            <a:r>
              <a:rPr lang="en-US" sz="1800" dirty="0" smtClean="0">
                <a:latin typeface="Berlin Sans FB" panose="020E0602020502020306" pitchFamily="34" charset="0"/>
              </a:rPr>
              <a:t>or distance (</a:t>
            </a:r>
            <a:r>
              <a:rPr lang="en-US" sz="1800" dirty="0" err="1">
                <a:latin typeface="Berlin Sans FB" panose="020E0602020502020306" pitchFamily="34" charset="0"/>
              </a:rPr>
              <a:t>yd</a:t>
            </a:r>
            <a:r>
              <a:rPr lang="en-US" sz="1800" dirty="0" smtClean="0">
                <a:latin typeface="Berlin Sans FB" panose="020E0602020502020306" pitchFamily="34" charset="0"/>
              </a:rPr>
              <a:t>)</a:t>
            </a:r>
            <a:endParaRPr lang="en-US" sz="1800" dirty="0" smtClean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00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TM01859862[[fn=Urban Pop]]</Template>
  <TotalTime>184</TotalTime>
  <Words>741</Words>
  <Application>Microsoft Office PowerPoint</Application>
  <PresentationFormat>On-screen Show (4:3)</PresentationFormat>
  <Paragraphs>52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Measurement &amp; Data Vocabulary</vt:lpstr>
      <vt:lpstr>Measurement &amp; Data Vocabulary</vt:lpstr>
      <vt:lpstr>Measurement &amp; Data Vocabulary</vt:lpstr>
      <vt:lpstr>Measurement &amp; Data Vocabulary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Geometry</dc:title>
  <dc:creator>Jill McEldowney</dc:creator>
  <cp:lastModifiedBy>Jill McEldowney</cp:lastModifiedBy>
  <cp:revision>18</cp:revision>
  <dcterms:created xsi:type="dcterms:W3CDTF">2015-07-26T18:02:49Z</dcterms:created>
  <dcterms:modified xsi:type="dcterms:W3CDTF">2015-07-26T21:23:00Z</dcterms:modified>
</cp:coreProperties>
</file>