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398" y="-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E5F551-D2C9-4BD2-9963-03765896AC04}" type="datetimeFigureOut">
              <a:rPr lang="en-US" smtClean="0"/>
              <a:t>7/26/2015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0F5D2B-E54E-4011-A28C-BEB76B1913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81313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0F5D2B-E54E-4011-A28C-BEB76B1913B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976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C297E-5419-4DB8-85C7-D6FB3BAEAB30}" type="datetimeFigureOut">
              <a:rPr lang="en-US" smtClean="0"/>
              <a:t>7/26/2015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E579C-29EA-48BA-8D08-AB8EBABCA3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5539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C297E-5419-4DB8-85C7-D6FB3BAEAB30}" type="datetimeFigureOut">
              <a:rPr lang="en-US" smtClean="0"/>
              <a:t>7/26/2015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E579C-29EA-48BA-8D08-AB8EBABCA3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268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C297E-5419-4DB8-85C7-D6FB3BAEAB30}" type="datetimeFigureOut">
              <a:rPr lang="en-US" smtClean="0"/>
              <a:t>7/26/2015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E579C-29EA-48BA-8D08-AB8EBABCA3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1314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C297E-5419-4DB8-85C7-D6FB3BAEAB30}" type="datetimeFigureOut">
              <a:rPr lang="en-US" smtClean="0"/>
              <a:t>7/26/2015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E579C-29EA-48BA-8D08-AB8EBABCA3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1113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C297E-5419-4DB8-85C7-D6FB3BAEAB30}" type="datetimeFigureOut">
              <a:rPr lang="en-US" smtClean="0"/>
              <a:t>7/26/2015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E579C-29EA-48BA-8D08-AB8EBABCA3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5014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C297E-5419-4DB8-85C7-D6FB3BAEAB30}" type="datetimeFigureOut">
              <a:rPr lang="en-US" smtClean="0"/>
              <a:t>7/26/2015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E579C-29EA-48BA-8D08-AB8EBABCA3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1597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C297E-5419-4DB8-85C7-D6FB3BAEAB30}" type="datetimeFigureOut">
              <a:rPr lang="en-US" smtClean="0"/>
              <a:t>7/26/2015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E579C-29EA-48BA-8D08-AB8EBABCA3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8041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C297E-5419-4DB8-85C7-D6FB3BAEAB30}" type="datetimeFigureOut">
              <a:rPr lang="en-US" smtClean="0"/>
              <a:t>7/26/2015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E579C-29EA-48BA-8D08-AB8EBABCA3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8080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C297E-5419-4DB8-85C7-D6FB3BAEAB30}" type="datetimeFigureOut">
              <a:rPr lang="en-US" smtClean="0"/>
              <a:t>7/26/2015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E579C-29EA-48BA-8D08-AB8EBABCA3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2045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C297E-5419-4DB8-85C7-D6FB3BAEAB30}" type="datetimeFigureOut">
              <a:rPr lang="en-US" smtClean="0"/>
              <a:t>7/26/2015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E579C-29EA-48BA-8D08-AB8EBABCA3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95348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C297E-5419-4DB8-85C7-D6FB3BAEAB30}" type="datetimeFigureOut">
              <a:rPr lang="en-US" smtClean="0"/>
              <a:t>7/26/2015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E579C-29EA-48BA-8D08-AB8EBABCA3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0317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BC297E-5419-4DB8-85C7-D6FB3BAEAB30}" type="datetimeFigureOut">
              <a:rPr lang="en-US" smtClean="0"/>
              <a:t>7/26/2015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7E579C-29EA-48BA-8D08-AB8EBABCA3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2559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ame 7"/>
          <p:cNvSpPr/>
          <p:nvPr/>
        </p:nvSpPr>
        <p:spPr>
          <a:xfrm>
            <a:off x="0" y="0"/>
            <a:ext cx="9144000" cy="6858000"/>
          </a:xfrm>
          <a:prstGeom prst="fram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715962"/>
          </a:xfrm>
        </p:spPr>
        <p:txBody>
          <a:bodyPr>
            <a:noAutofit/>
          </a:bodyPr>
          <a:lstStyle/>
          <a:p>
            <a:r>
              <a:rPr lang="en-US" sz="3100" dirty="0" smtClean="0">
                <a:latin typeface="Berlin Sans FB" panose="020E0602020502020306" pitchFamily="34" charset="0"/>
              </a:rPr>
              <a:t>Number &amp; Operations in Base Ten </a:t>
            </a:r>
            <a:r>
              <a:rPr lang="en-US" sz="3100" dirty="0" smtClean="0">
                <a:latin typeface="Berlin Sans FB" panose="020E0602020502020306" pitchFamily="34" charset="0"/>
              </a:rPr>
              <a:t>Vocabulary</a:t>
            </a:r>
            <a:endParaRPr lang="en-US" sz="3100" dirty="0">
              <a:latin typeface="Berlin Sans FB" panose="020E0602020502020306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90600" y="1295400"/>
            <a:ext cx="7162800" cy="50593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b="1" dirty="0">
                <a:latin typeface="Berlin Sans FB" panose="020E0602020502020306" pitchFamily="34" charset="0"/>
              </a:rPr>
              <a:t>c</a:t>
            </a:r>
            <a:r>
              <a:rPr lang="en-US" sz="1800" b="1" dirty="0" smtClean="0">
                <a:latin typeface="Berlin Sans FB" panose="020E0602020502020306" pitchFamily="34" charset="0"/>
              </a:rPr>
              <a:t>ardinal numbers </a:t>
            </a:r>
            <a:r>
              <a:rPr lang="en-US" sz="1800" dirty="0" smtClean="0">
                <a:latin typeface="Berlin Sans FB" panose="020E0602020502020306" pitchFamily="34" charset="0"/>
              </a:rPr>
              <a:t>- numbers </a:t>
            </a:r>
            <a:r>
              <a:rPr lang="en-US" sz="1800" dirty="0">
                <a:latin typeface="Berlin Sans FB" panose="020E0602020502020306" pitchFamily="34" charset="0"/>
              </a:rPr>
              <a:t>that tell how many of something </a:t>
            </a:r>
            <a:r>
              <a:rPr lang="en-US" sz="1800" dirty="0" smtClean="0">
                <a:latin typeface="Berlin Sans FB" panose="020E0602020502020306" pitchFamily="34" charset="0"/>
              </a:rPr>
              <a:t>there are (1</a:t>
            </a:r>
            <a:r>
              <a:rPr lang="en-US" sz="1800" dirty="0">
                <a:latin typeface="Berlin Sans FB" panose="020E0602020502020306" pitchFamily="34" charset="0"/>
              </a:rPr>
              <a:t>, 2, 3</a:t>
            </a:r>
            <a:r>
              <a:rPr lang="en-US" sz="1800" dirty="0" smtClean="0">
                <a:latin typeface="Berlin Sans FB" panose="020E0602020502020306" pitchFamily="34" charset="0"/>
              </a:rPr>
              <a:t>…)</a:t>
            </a:r>
            <a:endParaRPr lang="en-US" sz="1800" b="1" dirty="0" smtClean="0">
              <a:latin typeface="Berlin Sans FB" panose="020E0602020502020306" pitchFamily="34" charset="0"/>
            </a:endParaRPr>
          </a:p>
          <a:p>
            <a:pPr marL="0" indent="0">
              <a:buNone/>
            </a:pPr>
            <a:r>
              <a:rPr lang="en-US" sz="1800" b="1" dirty="0" smtClean="0">
                <a:latin typeface="Berlin Sans FB" panose="020E0602020502020306" pitchFamily="34" charset="0"/>
              </a:rPr>
              <a:t>digit</a:t>
            </a:r>
            <a:r>
              <a:rPr lang="en-US" sz="1800" b="1" dirty="0" smtClean="0">
                <a:latin typeface="Berlin Sans FB" panose="020E0602020502020306" pitchFamily="34" charset="0"/>
              </a:rPr>
              <a:t> </a:t>
            </a:r>
            <a:r>
              <a:rPr lang="en-US" sz="1800" dirty="0" smtClean="0">
                <a:latin typeface="Berlin Sans FB" panose="020E0602020502020306" pitchFamily="34" charset="0"/>
              </a:rPr>
              <a:t>- </a:t>
            </a:r>
            <a:r>
              <a:rPr lang="en-US" sz="1800" dirty="0">
                <a:latin typeface="Berlin Sans FB" panose="020E0602020502020306" pitchFamily="34" charset="0"/>
              </a:rPr>
              <a:t>any one of the numbers </a:t>
            </a:r>
            <a:r>
              <a:rPr lang="en-US" sz="1800" dirty="0" smtClean="0">
                <a:latin typeface="Berlin Sans FB" panose="020E0602020502020306" pitchFamily="34" charset="0"/>
              </a:rPr>
              <a:t>0,1,2,3,4,5,6,7,8,9</a:t>
            </a:r>
          </a:p>
          <a:p>
            <a:pPr marL="0" indent="0">
              <a:buNone/>
            </a:pPr>
            <a:r>
              <a:rPr lang="en-US" sz="1800" b="1" dirty="0" smtClean="0">
                <a:latin typeface="Berlin Sans FB" panose="020E0602020502020306" pitchFamily="34" charset="0"/>
              </a:rPr>
              <a:t>equal to </a:t>
            </a:r>
            <a:r>
              <a:rPr lang="en-US" sz="1800" dirty="0" smtClean="0">
                <a:latin typeface="Berlin Sans FB" panose="020E0602020502020306" pitchFamily="34" charset="0"/>
              </a:rPr>
              <a:t>- </a:t>
            </a:r>
            <a:r>
              <a:rPr lang="en-US" sz="1800" dirty="0">
                <a:latin typeface="Berlin Sans FB" panose="020E0602020502020306" pitchFamily="34" charset="0"/>
              </a:rPr>
              <a:t>something that has exactly the same amount or value as something </a:t>
            </a:r>
            <a:r>
              <a:rPr lang="en-US" sz="1800" dirty="0" smtClean="0">
                <a:latin typeface="Berlin Sans FB" panose="020E0602020502020306" pitchFamily="34" charset="0"/>
              </a:rPr>
              <a:t>else (=)</a:t>
            </a:r>
          </a:p>
          <a:p>
            <a:pPr marL="0" indent="0">
              <a:buNone/>
            </a:pPr>
            <a:r>
              <a:rPr lang="en-US" sz="1800" b="1" dirty="0">
                <a:latin typeface="Berlin Sans FB" panose="020E0602020502020306" pitchFamily="34" charset="0"/>
              </a:rPr>
              <a:t>greater than</a:t>
            </a:r>
            <a:r>
              <a:rPr lang="en-US" sz="1800" dirty="0">
                <a:latin typeface="Berlin Sans FB" panose="020E0602020502020306" pitchFamily="34" charset="0"/>
              </a:rPr>
              <a:t> - describes a number that is bigger than another number </a:t>
            </a:r>
            <a:r>
              <a:rPr lang="en-US" sz="1800" dirty="0" smtClean="0">
                <a:latin typeface="Berlin Sans FB" panose="020E0602020502020306" pitchFamily="34" charset="0"/>
              </a:rPr>
              <a:t>(&gt;)</a:t>
            </a:r>
          </a:p>
          <a:p>
            <a:pPr marL="0" indent="0">
              <a:buNone/>
            </a:pPr>
            <a:r>
              <a:rPr lang="en-US" sz="1800" b="1" dirty="0">
                <a:latin typeface="Berlin Sans FB" panose="020E0602020502020306" pitchFamily="34" charset="0"/>
              </a:rPr>
              <a:t>hundreds place</a:t>
            </a:r>
            <a:r>
              <a:rPr lang="en-US" sz="1800" dirty="0">
                <a:latin typeface="Berlin Sans FB" panose="020E0602020502020306" pitchFamily="34" charset="0"/>
              </a:rPr>
              <a:t> - the digit third from the right in any number; stands for the value of that place – which is </a:t>
            </a:r>
            <a:r>
              <a:rPr lang="en-US" sz="1800" dirty="0" smtClean="0">
                <a:latin typeface="Berlin Sans FB" panose="020E0602020502020306" pitchFamily="34" charset="0"/>
              </a:rPr>
              <a:t>100</a:t>
            </a:r>
          </a:p>
          <a:p>
            <a:pPr marL="0" indent="0">
              <a:buNone/>
            </a:pPr>
            <a:r>
              <a:rPr lang="en-US" sz="1800" b="1" dirty="0" smtClean="0">
                <a:latin typeface="Berlin Sans FB" panose="020E0602020502020306" pitchFamily="34" charset="0"/>
              </a:rPr>
              <a:t>less than </a:t>
            </a:r>
            <a:r>
              <a:rPr lang="en-US" sz="1800" dirty="0" smtClean="0">
                <a:latin typeface="Berlin Sans FB" panose="020E0602020502020306" pitchFamily="34" charset="0"/>
              </a:rPr>
              <a:t>- </a:t>
            </a:r>
            <a:r>
              <a:rPr lang="en-US" sz="1800" dirty="0">
                <a:latin typeface="Berlin Sans FB" panose="020E0602020502020306" pitchFamily="34" charset="0"/>
              </a:rPr>
              <a:t>describes a number that is smaller than another </a:t>
            </a:r>
            <a:r>
              <a:rPr lang="en-US" sz="1800" dirty="0" smtClean="0">
                <a:latin typeface="Berlin Sans FB" panose="020E0602020502020306" pitchFamily="34" charset="0"/>
              </a:rPr>
              <a:t>number (&lt;)</a:t>
            </a:r>
          </a:p>
          <a:p>
            <a:pPr marL="0" indent="0">
              <a:buNone/>
            </a:pPr>
            <a:r>
              <a:rPr lang="en-US" sz="1800" b="1" dirty="0" smtClean="0">
                <a:latin typeface="Berlin Sans FB" panose="020E0602020502020306" pitchFamily="34" charset="0"/>
              </a:rPr>
              <a:t>n</a:t>
            </a:r>
            <a:r>
              <a:rPr lang="en-US" sz="1800" b="1" dirty="0" smtClean="0">
                <a:latin typeface="Berlin Sans FB" panose="020E0602020502020306" pitchFamily="34" charset="0"/>
              </a:rPr>
              <a:t>umeral</a:t>
            </a:r>
            <a:r>
              <a:rPr lang="en-US" sz="1800" dirty="0" smtClean="0">
                <a:latin typeface="Berlin Sans FB" panose="020E0602020502020306" pitchFamily="34" charset="0"/>
              </a:rPr>
              <a:t> - </a:t>
            </a:r>
            <a:r>
              <a:rPr lang="en-US" sz="1800" dirty="0">
                <a:latin typeface="Berlin Sans FB" panose="020E0602020502020306" pitchFamily="34" charset="0"/>
              </a:rPr>
              <a:t>the symbol used to stand for any </a:t>
            </a:r>
            <a:r>
              <a:rPr lang="en-US" sz="1800" dirty="0" smtClean="0">
                <a:latin typeface="Berlin Sans FB" panose="020E0602020502020306" pitchFamily="34" charset="0"/>
              </a:rPr>
              <a:t>number</a:t>
            </a:r>
          </a:p>
          <a:p>
            <a:pPr marL="0" indent="0">
              <a:buNone/>
            </a:pPr>
            <a:r>
              <a:rPr lang="en-US" sz="1800" b="1" dirty="0">
                <a:latin typeface="Berlin Sans FB" panose="020E0602020502020306" pitchFamily="34" charset="0"/>
              </a:rPr>
              <a:t>o</a:t>
            </a:r>
            <a:r>
              <a:rPr lang="en-US" sz="1800" b="1" dirty="0" smtClean="0">
                <a:latin typeface="Berlin Sans FB" panose="020E0602020502020306" pitchFamily="34" charset="0"/>
              </a:rPr>
              <a:t>nes place </a:t>
            </a:r>
            <a:r>
              <a:rPr lang="en-US" sz="1800" dirty="0" smtClean="0">
                <a:latin typeface="Berlin Sans FB" panose="020E0602020502020306" pitchFamily="34" charset="0"/>
              </a:rPr>
              <a:t>- </a:t>
            </a:r>
            <a:r>
              <a:rPr lang="en-US" sz="1800" dirty="0">
                <a:latin typeface="Berlin Sans FB" panose="020E0602020502020306" pitchFamily="34" charset="0"/>
              </a:rPr>
              <a:t>the last digit, farthest to the right in any number; stands for the value of that place – which is </a:t>
            </a:r>
            <a:r>
              <a:rPr lang="en-US" sz="1800" dirty="0" smtClean="0">
                <a:latin typeface="Berlin Sans FB" panose="020E0602020502020306" pitchFamily="34" charset="0"/>
              </a:rPr>
              <a:t>1</a:t>
            </a:r>
          </a:p>
          <a:p>
            <a:pPr marL="0" indent="0">
              <a:buNone/>
            </a:pPr>
            <a:endParaRPr lang="en-US" sz="1800" dirty="0" smtClean="0">
              <a:latin typeface="Berlin Sans FB" panose="020E0602020502020306" pitchFamily="34" charset="0"/>
            </a:endParaRPr>
          </a:p>
          <a:p>
            <a:pPr marL="0" indent="0">
              <a:buNone/>
            </a:pPr>
            <a:endParaRPr lang="en-US" sz="1800" b="1" dirty="0">
              <a:latin typeface="Berlin Sans FB" panose="020E0602020502020306" pitchFamily="34" charset="0"/>
            </a:endParaRPr>
          </a:p>
          <a:p>
            <a:pPr marL="0" indent="0">
              <a:buNone/>
            </a:pPr>
            <a:endParaRPr lang="en-US" sz="1800" dirty="0" smtClean="0">
              <a:latin typeface="Berlin Sans FB" panose="020E0602020502020306" pitchFamily="34" charset="0"/>
            </a:endParaRPr>
          </a:p>
          <a:p>
            <a:pPr marL="0" indent="0">
              <a:buNone/>
            </a:pPr>
            <a:endParaRPr lang="en-US" sz="1800" dirty="0">
              <a:latin typeface="Berlin Sans FB" panose="020E0602020502020306" pitchFamily="34" charset="0"/>
            </a:endParaRPr>
          </a:p>
          <a:p>
            <a:pPr marL="0" indent="0">
              <a:buNone/>
            </a:pPr>
            <a:endParaRPr lang="en-US" sz="1800" dirty="0" smtClean="0">
              <a:latin typeface="Berlin Sans FB" panose="020E0602020502020306" pitchFamily="34" charset="0"/>
            </a:endParaRPr>
          </a:p>
          <a:p>
            <a:pPr marL="0" indent="0">
              <a:buNone/>
            </a:pPr>
            <a:endParaRPr lang="en-US" sz="1800" dirty="0">
              <a:latin typeface="Berlin Sans FB" panose="020E0602020502020306" pitchFamily="34" charset="0"/>
            </a:endParaRPr>
          </a:p>
          <a:p>
            <a:pPr marL="0" indent="0">
              <a:buNone/>
            </a:pPr>
            <a:endParaRPr lang="en-US" sz="1800" dirty="0" smtClean="0">
              <a:latin typeface="Berlin Sans FB" panose="020E0602020502020306" pitchFamily="34" charset="0"/>
            </a:endParaRPr>
          </a:p>
          <a:p>
            <a:pPr marL="0" indent="0">
              <a:buNone/>
            </a:pPr>
            <a:endParaRPr lang="en-US" sz="1800" dirty="0">
              <a:latin typeface="Berlin Sans FB" panose="020E0602020502020306" pitchFamily="34" charset="0"/>
            </a:endParaRPr>
          </a:p>
          <a:p>
            <a:pPr marL="0" indent="0">
              <a:buNone/>
            </a:pPr>
            <a:endParaRPr lang="en-US" sz="1800" dirty="0" smtClean="0">
              <a:solidFill>
                <a:schemeClr val="tx1"/>
              </a:solidFill>
              <a:latin typeface="Berlin Sans FB" panose="020E0602020502020306" pitchFamily="34" charset="0"/>
            </a:endParaRPr>
          </a:p>
          <a:p>
            <a:pPr marL="0" indent="0">
              <a:buNone/>
            </a:pPr>
            <a:endParaRPr lang="en-US" sz="1800" dirty="0" smtClean="0">
              <a:solidFill>
                <a:schemeClr val="tx1"/>
              </a:solidFill>
              <a:latin typeface="Berlin Sans FB" panose="020E0602020502020306" pitchFamily="34" charset="0"/>
            </a:endParaRPr>
          </a:p>
          <a:p>
            <a:pPr marL="0" indent="0">
              <a:buNone/>
            </a:pPr>
            <a:endParaRPr lang="en-US" sz="1800" dirty="0" smtClean="0">
              <a:solidFill>
                <a:schemeClr val="tx1"/>
              </a:solidFill>
              <a:latin typeface="Berlin Sans FB" panose="020E0602020502020306" pitchFamily="34" charset="0"/>
            </a:endParaRPr>
          </a:p>
          <a:p>
            <a:pPr marL="0" indent="0">
              <a:buNone/>
            </a:pPr>
            <a:endParaRPr lang="en-US" sz="1800" dirty="0" smtClean="0">
              <a:solidFill>
                <a:schemeClr val="tx1"/>
              </a:solidFill>
              <a:latin typeface="Berlin Sans FB" panose="020E0602020502020306" pitchFamily="34" charset="0"/>
            </a:endParaRPr>
          </a:p>
          <a:p>
            <a:pPr marL="0" indent="0">
              <a:buNone/>
            </a:pPr>
            <a:endParaRPr lang="en-US" sz="1800" dirty="0" smtClean="0">
              <a:solidFill>
                <a:schemeClr val="tx1"/>
              </a:solidFill>
              <a:latin typeface="Berlin Sans FB" panose="020E0602020502020306" pitchFamily="34" charset="0"/>
            </a:endParaRPr>
          </a:p>
          <a:p>
            <a:pPr marL="0" indent="0"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522585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0"/>
            <a:ext cx="9144000" cy="6858000"/>
          </a:xfrm>
          <a:prstGeom prst="fram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sz="3400" dirty="0" smtClean="0">
                <a:latin typeface="Berlin Sans FB" panose="020E0602020502020306" pitchFamily="34" charset="0"/>
              </a:rPr>
              <a:t>Number &amp; Operations in Base Ten </a:t>
            </a:r>
            <a:r>
              <a:rPr lang="en-US" sz="3400" dirty="0" smtClean="0">
                <a:latin typeface="Berlin Sans FB" panose="020E0602020502020306" pitchFamily="34" charset="0"/>
              </a:rPr>
              <a:t>Vocabulary</a:t>
            </a:r>
            <a:endParaRPr lang="en-US" sz="3400" dirty="0">
              <a:latin typeface="Berlin Sans FB" panose="020E0602020502020306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90600" y="1371600"/>
            <a:ext cx="716280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b="1" dirty="0">
                <a:latin typeface="Berlin Sans FB" panose="020E0602020502020306" pitchFamily="34" charset="0"/>
              </a:rPr>
              <a:t>ordinal numbers </a:t>
            </a:r>
            <a:r>
              <a:rPr lang="en-US" sz="1800" dirty="0">
                <a:latin typeface="Berlin Sans FB" panose="020E0602020502020306" pitchFamily="34" charset="0"/>
              </a:rPr>
              <a:t>- whole numbers that tell the position of something in a list (1</a:t>
            </a:r>
            <a:r>
              <a:rPr lang="en-US" sz="1800" baseline="30000" dirty="0">
                <a:latin typeface="Berlin Sans FB" panose="020E0602020502020306" pitchFamily="34" charset="0"/>
              </a:rPr>
              <a:t>st</a:t>
            </a:r>
            <a:r>
              <a:rPr lang="en-US" sz="1800" dirty="0">
                <a:latin typeface="Berlin Sans FB" panose="020E0602020502020306" pitchFamily="34" charset="0"/>
              </a:rPr>
              <a:t>, 2</a:t>
            </a:r>
            <a:r>
              <a:rPr lang="en-US" sz="1800" baseline="30000" dirty="0">
                <a:latin typeface="Berlin Sans FB" panose="020E0602020502020306" pitchFamily="34" charset="0"/>
              </a:rPr>
              <a:t>nd</a:t>
            </a:r>
            <a:r>
              <a:rPr lang="en-US" sz="1800" dirty="0">
                <a:latin typeface="Berlin Sans FB" panose="020E0602020502020306" pitchFamily="34" charset="0"/>
              </a:rPr>
              <a:t>, 3</a:t>
            </a:r>
            <a:r>
              <a:rPr lang="en-US" sz="1800" baseline="30000" dirty="0">
                <a:latin typeface="Berlin Sans FB" panose="020E0602020502020306" pitchFamily="34" charset="0"/>
              </a:rPr>
              <a:t>rd</a:t>
            </a:r>
            <a:r>
              <a:rPr lang="en-US" sz="1800" dirty="0">
                <a:latin typeface="Berlin Sans FB" panose="020E0602020502020306" pitchFamily="34" charset="0"/>
              </a:rPr>
              <a:t>…)</a:t>
            </a:r>
          </a:p>
          <a:p>
            <a:pPr marL="0" indent="0">
              <a:buNone/>
            </a:pPr>
            <a:r>
              <a:rPr lang="en-US" sz="1800" b="1" dirty="0">
                <a:latin typeface="Berlin Sans FB" panose="020E0602020502020306" pitchFamily="34" charset="0"/>
              </a:rPr>
              <a:t>place value </a:t>
            </a:r>
            <a:r>
              <a:rPr lang="en-US" sz="1800" dirty="0">
                <a:latin typeface="Berlin Sans FB" panose="020E0602020502020306" pitchFamily="34" charset="0"/>
              </a:rPr>
              <a:t>- refers to the value of where a digit is in a </a:t>
            </a:r>
            <a:r>
              <a:rPr lang="en-US" sz="1800" dirty="0" smtClean="0">
                <a:latin typeface="Berlin Sans FB" panose="020E0602020502020306" pitchFamily="34" charset="0"/>
              </a:rPr>
              <a:t>number</a:t>
            </a:r>
            <a:endParaRPr lang="en-US" sz="1800" b="1" dirty="0" smtClean="0">
              <a:latin typeface="Berlin Sans FB" panose="020E0602020502020306" pitchFamily="34" charset="0"/>
            </a:endParaRPr>
          </a:p>
          <a:p>
            <a:pPr marL="0" indent="0">
              <a:buNone/>
            </a:pPr>
            <a:r>
              <a:rPr lang="en-US" sz="1800" b="1" dirty="0" smtClean="0">
                <a:latin typeface="Berlin Sans FB" panose="020E0602020502020306" pitchFamily="34" charset="0"/>
              </a:rPr>
              <a:t>regroup</a:t>
            </a:r>
            <a:r>
              <a:rPr lang="en-US" sz="1800" dirty="0" smtClean="0">
                <a:latin typeface="Berlin Sans FB" panose="020E0602020502020306" pitchFamily="34" charset="0"/>
              </a:rPr>
              <a:t> </a:t>
            </a:r>
            <a:r>
              <a:rPr lang="en-US" sz="1800" dirty="0">
                <a:latin typeface="Berlin Sans FB" panose="020E0602020502020306" pitchFamily="34" charset="0"/>
              </a:rPr>
              <a:t>- to trade amounts that are equal in an addition or subtraction problem (ex: ten ones can be traded for one ten</a:t>
            </a:r>
            <a:r>
              <a:rPr lang="en-US" sz="1800" dirty="0" smtClean="0">
                <a:latin typeface="Berlin Sans FB" panose="020E0602020502020306" pitchFamily="34" charset="0"/>
              </a:rPr>
              <a:t>)</a:t>
            </a:r>
          </a:p>
          <a:p>
            <a:pPr marL="0" indent="0">
              <a:buNone/>
            </a:pPr>
            <a:r>
              <a:rPr lang="en-US" sz="1800" b="1" dirty="0">
                <a:latin typeface="Berlin Sans FB" panose="020E0602020502020306" pitchFamily="34" charset="0"/>
              </a:rPr>
              <a:t>r</a:t>
            </a:r>
            <a:r>
              <a:rPr lang="en-US" sz="1800" b="1" dirty="0" smtClean="0">
                <a:latin typeface="Berlin Sans FB" panose="020E0602020502020306" pitchFamily="34" charset="0"/>
              </a:rPr>
              <a:t>ound</a:t>
            </a:r>
            <a:r>
              <a:rPr lang="en-US" sz="1800" dirty="0" smtClean="0">
                <a:latin typeface="Berlin Sans FB" panose="020E0602020502020306" pitchFamily="34" charset="0"/>
              </a:rPr>
              <a:t> - </a:t>
            </a:r>
            <a:r>
              <a:rPr lang="en-US" sz="1800" dirty="0">
                <a:latin typeface="Berlin Sans FB" panose="020E0602020502020306" pitchFamily="34" charset="0"/>
              </a:rPr>
              <a:t>to make a number more simple, but still keep its value close to what it really </a:t>
            </a:r>
            <a:r>
              <a:rPr lang="en-US" sz="1800" dirty="0" smtClean="0">
                <a:latin typeface="Berlin Sans FB" panose="020E0602020502020306" pitchFamily="34" charset="0"/>
              </a:rPr>
              <a:t>is</a:t>
            </a:r>
            <a:endParaRPr lang="en-US" sz="1800" dirty="0">
              <a:latin typeface="Berlin Sans FB" panose="020E0602020502020306" pitchFamily="34" charset="0"/>
            </a:endParaRPr>
          </a:p>
          <a:p>
            <a:pPr marL="0" indent="0">
              <a:buNone/>
            </a:pPr>
            <a:r>
              <a:rPr lang="en-US" sz="1800" b="1" dirty="0">
                <a:latin typeface="Berlin Sans FB" panose="020E0602020502020306" pitchFamily="34" charset="0"/>
              </a:rPr>
              <a:t>skip count </a:t>
            </a:r>
            <a:r>
              <a:rPr lang="en-US" sz="1800" dirty="0">
                <a:latin typeface="Berlin Sans FB" panose="020E0602020502020306" pitchFamily="34" charset="0"/>
              </a:rPr>
              <a:t>- counting by numbers other than the number 1</a:t>
            </a:r>
          </a:p>
          <a:p>
            <a:pPr marL="0" indent="0">
              <a:buNone/>
            </a:pPr>
            <a:r>
              <a:rPr lang="en-US" sz="1800" b="1" dirty="0">
                <a:latin typeface="Berlin Sans FB" panose="020E0602020502020306" pitchFamily="34" charset="0"/>
              </a:rPr>
              <a:t>tens place </a:t>
            </a:r>
            <a:r>
              <a:rPr lang="en-US" sz="1800" dirty="0">
                <a:latin typeface="Berlin Sans FB" panose="020E0602020502020306" pitchFamily="34" charset="0"/>
              </a:rPr>
              <a:t>- the digit that is second from the right in any number; stands for the value of that place – which is 10</a:t>
            </a:r>
          </a:p>
          <a:p>
            <a:pPr marL="0" indent="0">
              <a:buNone/>
            </a:pPr>
            <a:r>
              <a:rPr lang="en-US" sz="1800" b="1" dirty="0">
                <a:latin typeface="Berlin Sans FB" panose="020E0602020502020306" pitchFamily="34" charset="0"/>
              </a:rPr>
              <a:t>thousands place</a:t>
            </a:r>
            <a:r>
              <a:rPr lang="en-US" sz="1800" dirty="0">
                <a:latin typeface="Berlin Sans FB" panose="020E0602020502020306" pitchFamily="34" charset="0"/>
              </a:rPr>
              <a:t> - the digit fourth from the right in any number; stands for the value of that place – which is 1,000</a:t>
            </a:r>
          </a:p>
          <a:p>
            <a:pPr marL="0" indent="0">
              <a:buNone/>
            </a:pPr>
            <a:endParaRPr lang="en-US" sz="1700" b="1" dirty="0" smtClean="0">
              <a:latin typeface="Berlin Sans FB" panose="020E06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5339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TM01859862[[fn=Urban Pop]]</Template>
  <TotalTime>194</TotalTime>
  <Words>287</Words>
  <Application>Microsoft Office PowerPoint</Application>
  <PresentationFormat>On-screen Show (4:3)</PresentationFormat>
  <Paragraphs>30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Number &amp; Operations in Base Ten Vocabulary</vt:lpstr>
      <vt:lpstr>Number &amp; Operations in Base Ten Vocabulary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Geometry</dc:title>
  <dc:creator>Jill McEldowney</dc:creator>
  <cp:lastModifiedBy>Jill McEldowney</cp:lastModifiedBy>
  <cp:revision>17</cp:revision>
  <dcterms:created xsi:type="dcterms:W3CDTF">2015-07-26T18:02:49Z</dcterms:created>
  <dcterms:modified xsi:type="dcterms:W3CDTF">2015-07-27T01:45:02Z</dcterms:modified>
</cp:coreProperties>
</file>