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5F551-D2C9-4BD2-9963-03765896AC04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F5D2B-E54E-4011-A28C-BEB76B191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3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F5D2B-E54E-4011-A28C-BEB76B1913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7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5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6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3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11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0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5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0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0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0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34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3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5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Autofit/>
          </a:bodyPr>
          <a:lstStyle/>
          <a:p>
            <a:r>
              <a:rPr lang="en-US" sz="3100" dirty="0" smtClean="0">
                <a:latin typeface="Berlin Sans FB" panose="020E0602020502020306" pitchFamily="34" charset="0"/>
              </a:rPr>
              <a:t>Number &amp; Operations in Base Ten </a:t>
            </a:r>
            <a:r>
              <a:rPr lang="en-US" sz="3100" dirty="0" smtClean="0">
                <a:latin typeface="Berlin Sans FB" panose="020E0602020502020306" pitchFamily="34" charset="0"/>
              </a:rPr>
              <a:t>Vocabulary</a:t>
            </a:r>
            <a:endParaRPr lang="en-US" sz="3100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295400"/>
            <a:ext cx="71628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c</a:t>
            </a:r>
            <a:r>
              <a:rPr lang="en-US" sz="1800" b="1" dirty="0" smtClean="0">
                <a:latin typeface="Berlin Sans FB" panose="020E0602020502020306" pitchFamily="34" charset="0"/>
              </a:rPr>
              <a:t>ardinal numbers </a:t>
            </a:r>
            <a:r>
              <a:rPr lang="en-US" sz="1800" dirty="0" smtClean="0">
                <a:latin typeface="Berlin Sans FB" panose="020E0602020502020306" pitchFamily="34" charset="0"/>
              </a:rPr>
              <a:t>- numbers </a:t>
            </a:r>
            <a:r>
              <a:rPr lang="en-US" sz="1800" dirty="0">
                <a:latin typeface="Berlin Sans FB" panose="020E0602020502020306" pitchFamily="34" charset="0"/>
              </a:rPr>
              <a:t>that tell how many of something </a:t>
            </a:r>
            <a:r>
              <a:rPr lang="en-US" sz="1800" dirty="0" smtClean="0">
                <a:latin typeface="Berlin Sans FB" panose="020E0602020502020306" pitchFamily="34" charset="0"/>
              </a:rPr>
              <a:t>there are (1</a:t>
            </a:r>
            <a:r>
              <a:rPr lang="en-US" sz="1800" dirty="0">
                <a:latin typeface="Berlin Sans FB" panose="020E0602020502020306" pitchFamily="34" charset="0"/>
              </a:rPr>
              <a:t>, 2, 3</a:t>
            </a:r>
            <a:r>
              <a:rPr lang="en-US" sz="1800" dirty="0" smtClean="0">
                <a:latin typeface="Berlin Sans FB" panose="020E0602020502020306" pitchFamily="34" charset="0"/>
              </a:rPr>
              <a:t>…)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digit</a:t>
            </a:r>
            <a:r>
              <a:rPr lang="en-US" sz="1800" b="1" dirty="0" smtClean="0">
                <a:latin typeface="Berlin Sans FB" panose="020E0602020502020306" pitchFamily="34" charset="0"/>
              </a:rPr>
              <a:t>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>
                <a:latin typeface="Berlin Sans FB" panose="020E0602020502020306" pitchFamily="34" charset="0"/>
              </a:rPr>
              <a:t>any one of the numbers </a:t>
            </a:r>
            <a:r>
              <a:rPr lang="en-US" sz="1800" dirty="0" smtClean="0">
                <a:latin typeface="Berlin Sans FB" panose="020E0602020502020306" pitchFamily="34" charset="0"/>
              </a:rPr>
              <a:t>0,1,2,3,4,5,6,7,8,9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equal to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>
                <a:latin typeface="Berlin Sans FB" panose="020E0602020502020306" pitchFamily="34" charset="0"/>
              </a:rPr>
              <a:t>something that has exactly the same amount or value as something </a:t>
            </a:r>
            <a:r>
              <a:rPr lang="en-US" sz="1800" dirty="0" smtClean="0">
                <a:latin typeface="Berlin Sans FB" panose="020E0602020502020306" pitchFamily="34" charset="0"/>
              </a:rPr>
              <a:t>else (=)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greater than</a:t>
            </a:r>
            <a:r>
              <a:rPr lang="en-US" sz="1800" dirty="0">
                <a:latin typeface="Berlin Sans FB" panose="020E0602020502020306" pitchFamily="34" charset="0"/>
              </a:rPr>
              <a:t> - describes a number that is bigger than another number </a:t>
            </a:r>
            <a:r>
              <a:rPr lang="en-US" sz="1800" dirty="0" smtClean="0">
                <a:latin typeface="Berlin Sans FB" panose="020E0602020502020306" pitchFamily="34" charset="0"/>
              </a:rPr>
              <a:t>(&gt;)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hundreds place</a:t>
            </a:r>
            <a:r>
              <a:rPr lang="en-US" sz="1800" dirty="0">
                <a:latin typeface="Berlin Sans FB" panose="020E0602020502020306" pitchFamily="34" charset="0"/>
              </a:rPr>
              <a:t> - the digit third from the right in any number; stands for the value of that place – which is </a:t>
            </a:r>
            <a:r>
              <a:rPr lang="en-US" sz="1800" dirty="0" smtClean="0">
                <a:latin typeface="Berlin Sans FB" panose="020E0602020502020306" pitchFamily="34" charset="0"/>
              </a:rPr>
              <a:t>100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less than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>
                <a:latin typeface="Berlin Sans FB" panose="020E0602020502020306" pitchFamily="34" charset="0"/>
              </a:rPr>
              <a:t>describes a number that is smaller than another </a:t>
            </a:r>
            <a:r>
              <a:rPr lang="en-US" sz="1800" dirty="0" smtClean="0">
                <a:latin typeface="Berlin Sans FB" panose="020E0602020502020306" pitchFamily="34" charset="0"/>
              </a:rPr>
              <a:t>number (&lt;)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n</a:t>
            </a:r>
            <a:r>
              <a:rPr lang="en-US" sz="1800" b="1" dirty="0" smtClean="0">
                <a:latin typeface="Berlin Sans FB" panose="020E0602020502020306" pitchFamily="34" charset="0"/>
              </a:rPr>
              <a:t>umeral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the symbol used to stand for any </a:t>
            </a:r>
            <a:r>
              <a:rPr lang="en-US" sz="1800" dirty="0" smtClean="0">
                <a:latin typeface="Berlin Sans FB" panose="020E0602020502020306" pitchFamily="34" charset="0"/>
              </a:rPr>
              <a:t>number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o</a:t>
            </a:r>
            <a:r>
              <a:rPr lang="en-US" sz="1800" b="1" dirty="0" smtClean="0">
                <a:latin typeface="Berlin Sans FB" panose="020E0602020502020306" pitchFamily="34" charset="0"/>
              </a:rPr>
              <a:t>nes place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>
                <a:latin typeface="Berlin Sans FB" panose="020E0602020502020306" pitchFamily="34" charset="0"/>
              </a:rPr>
              <a:t>the last digit, farthest to the right in any number; stands for the value of that place – which is </a:t>
            </a:r>
            <a:r>
              <a:rPr lang="en-US" sz="1800" dirty="0" smtClean="0">
                <a:latin typeface="Berlin Sans FB" panose="020E0602020502020306" pitchFamily="34" charset="0"/>
              </a:rPr>
              <a:t>1</a:t>
            </a:r>
          </a:p>
          <a:p>
            <a:pPr marL="0" indent="0">
              <a:buNone/>
            </a:pP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b="1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2258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400" dirty="0" smtClean="0">
                <a:latin typeface="Berlin Sans FB" panose="020E0602020502020306" pitchFamily="34" charset="0"/>
              </a:rPr>
              <a:t>Number &amp; Operations in Base Ten </a:t>
            </a:r>
            <a:r>
              <a:rPr lang="en-US" sz="3400" dirty="0" smtClean="0">
                <a:latin typeface="Berlin Sans FB" panose="020E0602020502020306" pitchFamily="34" charset="0"/>
              </a:rPr>
              <a:t>Vocabulary</a:t>
            </a:r>
            <a:endParaRPr lang="en-US" sz="3400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371600"/>
            <a:ext cx="71628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ordinal numbers </a:t>
            </a:r>
            <a:r>
              <a:rPr lang="en-US" sz="1800" dirty="0">
                <a:latin typeface="Berlin Sans FB" panose="020E0602020502020306" pitchFamily="34" charset="0"/>
              </a:rPr>
              <a:t>- whole numbers that tell the position of something in a list (1</a:t>
            </a:r>
            <a:r>
              <a:rPr lang="en-US" sz="1800" baseline="30000" dirty="0">
                <a:latin typeface="Berlin Sans FB" panose="020E0602020502020306" pitchFamily="34" charset="0"/>
              </a:rPr>
              <a:t>st</a:t>
            </a:r>
            <a:r>
              <a:rPr lang="en-US" sz="1800" dirty="0">
                <a:latin typeface="Berlin Sans FB" panose="020E0602020502020306" pitchFamily="34" charset="0"/>
              </a:rPr>
              <a:t>, 2</a:t>
            </a:r>
            <a:r>
              <a:rPr lang="en-US" sz="1800" baseline="30000" dirty="0">
                <a:latin typeface="Berlin Sans FB" panose="020E0602020502020306" pitchFamily="34" charset="0"/>
              </a:rPr>
              <a:t>nd</a:t>
            </a:r>
            <a:r>
              <a:rPr lang="en-US" sz="1800" dirty="0">
                <a:latin typeface="Berlin Sans FB" panose="020E0602020502020306" pitchFamily="34" charset="0"/>
              </a:rPr>
              <a:t>, 3</a:t>
            </a:r>
            <a:r>
              <a:rPr lang="en-US" sz="1800" baseline="30000" dirty="0">
                <a:latin typeface="Berlin Sans FB" panose="020E0602020502020306" pitchFamily="34" charset="0"/>
              </a:rPr>
              <a:t>rd</a:t>
            </a:r>
            <a:r>
              <a:rPr lang="en-US" sz="1800" dirty="0">
                <a:latin typeface="Berlin Sans FB" panose="020E0602020502020306" pitchFamily="34" charset="0"/>
              </a:rPr>
              <a:t>…)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place value </a:t>
            </a:r>
            <a:r>
              <a:rPr lang="en-US" sz="1800" dirty="0">
                <a:latin typeface="Berlin Sans FB" panose="020E0602020502020306" pitchFamily="34" charset="0"/>
              </a:rPr>
              <a:t>- refers to the value of where a digit is in a </a:t>
            </a:r>
            <a:r>
              <a:rPr lang="en-US" sz="1800" dirty="0" smtClean="0">
                <a:latin typeface="Berlin Sans FB" panose="020E0602020502020306" pitchFamily="34" charset="0"/>
              </a:rPr>
              <a:t>number</a:t>
            </a: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regroup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800" dirty="0">
                <a:latin typeface="Berlin Sans FB" panose="020E0602020502020306" pitchFamily="34" charset="0"/>
              </a:rPr>
              <a:t>- to trade amounts that are equal in an addition or subtraction problem (ex: ten ones can be traded for one ten</a:t>
            </a:r>
            <a:r>
              <a:rPr lang="en-US" sz="1800" dirty="0" smtClean="0">
                <a:latin typeface="Berlin Sans FB" panose="020E0602020502020306" pitchFamily="34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r</a:t>
            </a:r>
            <a:r>
              <a:rPr lang="en-US" sz="1800" b="1" dirty="0" smtClean="0">
                <a:latin typeface="Berlin Sans FB" panose="020E0602020502020306" pitchFamily="34" charset="0"/>
              </a:rPr>
              <a:t>ound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>
                <a:latin typeface="Berlin Sans FB" panose="020E0602020502020306" pitchFamily="34" charset="0"/>
              </a:rPr>
              <a:t>to make a number more simple, but still keep its value close to what it really </a:t>
            </a:r>
            <a:r>
              <a:rPr lang="en-US" sz="1800" dirty="0" smtClean="0">
                <a:latin typeface="Berlin Sans FB" panose="020E0602020502020306" pitchFamily="34" charset="0"/>
              </a:rPr>
              <a:t>is</a:t>
            </a:r>
            <a:endParaRPr lang="en-US" sz="1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skip count </a:t>
            </a:r>
            <a:r>
              <a:rPr lang="en-US" sz="1800" dirty="0">
                <a:latin typeface="Berlin Sans FB" panose="020E0602020502020306" pitchFamily="34" charset="0"/>
              </a:rPr>
              <a:t>- counting by numbers other than the number 1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tens place </a:t>
            </a:r>
            <a:r>
              <a:rPr lang="en-US" sz="1800" dirty="0">
                <a:latin typeface="Berlin Sans FB" panose="020E0602020502020306" pitchFamily="34" charset="0"/>
              </a:rPr>
              <a:t>- the digit that is second from the right in any number; stands for the value of that place – which is 10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thousands place</a:t>
            </a:r>
            <a:r>
              <a:rPr lang="en-US" sz="1800" dirty="0">
                <a:latin typeface="Berlin Sans FB" panose="020E0602020502020306" pitchFamily="34" charset="0"/>
              </a:rPr>
              <a:t> - the digit fourth from the right in any number; stands for the value of that place – which is 1,000</a:t>
            </a:r>
          </a:p>
          <a:p>
            <a:pPr marL="0" indent="0">
              <a:buNone/>
            </a:pPr>
            <a:endParaRPr lang="en-US" sz="1700" b="1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33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194</TotalTime>
  <Words>287</Words>
  <Application>Microsoft Office PowerPoint</Application>
  <PresentationFormat>On-screen Show (4:3)</PresentationFormat>
  <Paragraphs>30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Number &amp; Operations in Base Ten Vocabulary</vt:lpstr>
      <vt:lpstr>Number &amp; Operations in Base Ten Vocabulary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Jill McEldowney</dc:creator>
  <cp:lastModifiedBy>Jill McEldowney</cp:lastModifiedBy>
  <cp:revision>17</cp:revision>
  <dcterms:created xsi:type="dcterms:W3CDTF">2015-07-26T18:02:49Z</dcterms:created>
  <dcterms:modified xsi:type="dcterms:W3CDTF">2015-07-27T01:45:02Z</dcterms:modified>
</cp:coreProperties>
</file>