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5F551-D2C9-4BD2-9963-03765896AC04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F5D2B-E54E-4011-A28C-BEB76B191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3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F5D2B-E54E-4011-A28C-BEB76B1913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7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5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3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1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0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0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0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0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3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3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5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Autofit/>
          </a:bodyPr>
          <a:lstStyle/>
          <a:p>
            <a:r>
              <a:rPr lang="en-US" sz="3400" dirty="0" smtClean="0">
                <a:latin typeface="Berlin Sans FB" panose="020E0602020502020306" pitchFamily="34" charset="0"/>
              </a:rPr>
              <a:t>Operations &amp; Algebraic Thinking Vocabulary</a:t>
            </a:r>
            <a:endParaRPr lang="en-US" sz="3400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990600"/>
            <a:ext cx="7162800" cy="5059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add/addition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to put together two or more numbers to find out how many there are all </a:t>
            </a:r>
            <a:r>
              <a:rPr lang="en-US" sz="1800" dirty="0" smtClean="0">
                <a:latin typeface="Berlin Sans FB" panose="020E0602020502020306" pitchFamily="34" charset="0"/>
              </a:rPr>
              <a:t>together (+)  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a</a:t>
            </a:r>
            <a:r>
              <a:rPr lang="en-US" sz="1800" b="1" dirty="0" smtClean="0">
                <a:latin typeface="Berlin Sans FB" panose="020E0602020502020306" pitchFamily="34" charset="0"/>
              </a:rPr>
              <a:t>ddend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a number that is added in an addition </a:t>
            </a:r>
            <a:r>
              <a:rPr lang="en-US" sz="1800" dirty="0" smtClean="0">
                <a:latin typeface="Berlin Sans FB" panose="020E0602020502020306" pitchFamily="34" charset="0"/>
              </a:rPr>
              <a:t>problem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a</a:t>
            </a:r>
            <a:r>
              <a:rPr lang="en-US" sz="1800" b="1" dirty="0" smtClean="0">
                <a:latin typeface="Berlin Sans FB" panose="020E0602020502020306" pitchFamily="34" charset="0"/>
              </a:rPr>
              <a:t>rray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objects that are arranged in rows and columns; helps with solving  multiplication </a:t>
            </a:r>
            <a:r>
              <a:rPr lang="en-US" sz="1800" dirty="0" smtClean="0">
                <a:latin typeface="Berlin Sans FB" panose="020E0602020502020306" pitchFamily="34" charset="0"/>
              </a:rPr>
              <a:t>problems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Associative property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tells us that it doesn’t matter how numbers are grouped when they are added or </a:t>
            </a:r>
            <a:r>
              <a:rPr lang="en-US" sz="1800" dirty="0" smtClean="0">
                <a:latin typeface="Berlin Sans FB" panose="020E0602020502020306" pitchFamily="34" charset="0"/>
              </a:rPr>
              <a:t>multiplied; (</a:t>
            </a:r>
            <a:r>
              <a:rPr lang="en-US" sz="1800" dirty="0">
                <a:latin typeface="Berlin Sans FB" panose="020E0602020502020306" pitchFamily="34" charset="0"/>
              </a:rPr>
              <a:t>2 + 3) + 4 = 2 + (3 + 4</a:t>
            </a:r>
            <a:r>
              <a:rPr lang="en-US" sz="1800" dirty="0" smtClean="0">
                <a:latin typeface="Berlin Sans FB" panose="020E0602020502020306" pitchFamily="34" charset="0"/>
              </a:rPr>
              <a:t>) and (</a:t>
            </a:r>
            <a:r>
              <a:rPr lang="en-US" sz="1800" dirty="0">
                <a:latin typeface="Berlin Sans FB" panose="020E0602020502020306" pitchFamily="34" charset="0"/>
              </a:rPr>
              <a:t>2 x 3) x 4 = 2 x (3 x 4</a:t>
            </a:r>
            <a:r>
              <a:rPr lang="en-US" sz="1800" dirty="0" smtClean="0">
                <a:latin typeface="Berlin Sans FB" panose="020E0602020502020306" pitchFamily="34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Commutative property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tells us that </a:t>
            </a:r>
            <a:r>
              <a:rPr lang="en-US" sz="1800" dirty="0" smtClean="0">
                <a:latin typeface="Berlin Sans FB" panose="020E0602020502020306" pitchFamily="34" charset="0"/>
              </a:rPr>
              <a:t>you </a:t>
            </a:r>
            <a:r>
              <a:rPr lang="en-US" sz="1800" dirty="0">
                <a:latin typeface="Berlin Sans FB" panose="020E0602020502020306" pitchFamily="34" charset="0"/>
              </a:rPr>
              <a:t>can switch the numbers around and still get the same answer when you add or </a:t>
            </a:r>
            <a:r>
              <a:rPr lang="en-US" sz="1800" dirty="0" smtClean="0">
                <a:latin typeface="Berlin Sans FB" panose="020E0602020502020306" pitchFamily="34" charset="0"/>
              </a:rPr>
              <a:t>multiply;  (</a:t>
            </a:r>
            <a:r>
              <a:rPr lang="en-US" sz="1800" dirty="0">
                <a:latin typeface="Berlin Sans FB" panose="020E0602020502020306" pitchFamily="34" charset="0"/>
              </a:rPr>
              <a:t>2 + 3) = (3 + 2</a:t>
            </a:r>
            <a:r>
              <a:rPr lang="en-US" sz="1800" dirty="0" smtClean="0">
                <a:latin typeface="Berlin Sans FB" panose="020E0602020502020306" pitchFamily="34" charset="0"/>
              </a:rPr>
              <a:t>) and (</a:t>
            </a:r>
            <a:r>
              <a:rPr lang="en-US" sz="1800" dirty="0">
                <a:latin typeface="Berlin Sans FB" panose="020E0602020502020306" pitchFamily="34" charset="0"/>
              </a:rPr>
              <a:t>2 x 3) = (3 x 2</a:t>
            </a:r>
            <a:r>
              <a:rPr lang="en-US" sz="1800" dirty="0" smtClean="0">
                <a:latin typeface="Berlin Sans FB" panose="020E0602020502020306" pitchFamily="34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</a:t>
            </a:r>
            <a:r>
              <a:rPr lang="en-US" sz="1800" b="1" dirty="0" smtClean="0">
                <a:latin typeface="Berlin Sans FB" panose="020E0602020502020306" pitchFamily="34" charset="0"/>
              </a:rPr>
              <a:t>ounting on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a mental math strategy for an addition problem </a:t>
            </a:r>
            <a:r>
              <a:rPr lang="en-US" sz="1800" dirty="0" smtClean="0">
                <a:latin typeface="Berlin Sans FB" panose="020E0602020502020306" pitchFamily="34" charset="0"/>
              </a:rPr>
              <a:t>where </a:t>
            </a:r>
            <a:r>
              <a:rPr lang="en-US" sz="1800" dirty="0">
                <a:latin typeface="Berlin Sans FB" panose="020E0602020502020306" pitchFamily="34" charset="0"/>
              </a:rPr>
              <a:t>you start with the highest number and then “count up” the value of the lower </a:t>
            </a:r>
            <a:r>
              <a:rPr lang="en-US" sz="1800" dirty="0" smtClean="0">
                <a:latin typeface="Berlin Sans FB" panose="020E0602020502020306" pitchFamily="34" charset="0"/>
              </a:rPr>
              <a:t>number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difference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the answer to a subtraction </a:t>
            </a:r>
            <a:r>
              <a:rPr lang="en-US" sz="1800" dirty="0" smtClean="0">
                <a:latin typeface="Berlin Sans FB" panose="020E0602020502020306" pitchFamily="34" charset="0"/>
              </a:rPr>
              <a:t>problem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Distributive property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tells us that multiplying a number by a group of numbers added together is the same as doing each multiplication </a:t>
            </a:r>
            <a:r>
              <a:rPr lang="en-US" sz="1800" dirty="0" smtClean="0">
                <a:latin typeface="Berlin Sans FB" panose="020E0602020502020306" pitchFamily="34" charset="0"/>
              </a:rPr>
              <a:t>separately; 4 </a:t>
            </a:r>
            <a:r>
              <a:rPr lang="en-US" sz="1800" dirty="0">
                <a:latin typeface="Berlin Sans FB" panose="020E0602020502020306" pitchFamily="34" charset="0"/>
              </a:rPr>
              <a:t>x (2 + 3) = 4 x 2 + 4 x </a:t>
            </a:r>
            <a:r>
              <a:rPr lang="en-US" sz="1800" dirty="0" smtClean="0">
                <a:latin typeface="Berlin Sans FB" panose="020E0602020502020306" pitchFamily="34" charset="0"/>
              </a:rPr>
              <a:t>3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divide/division</a:t>
            </a:r>
            <a:r>
              <a:rPr lang="en-US" sz="1800" dirty="0">
                <a:latin typeface="Berlin Sans FB" panose="020E0602020502020306" pitchFamily="34" charset="0"/>
              </a:rPr>
              <a:t> - to split </a:t>
            </a:r>
            <a:r>
              <a:rPr lang="en-US" sz="1800" dirty="0" smtClean="0">
                <a:latin typeface="Berlin Sans FB" panose="020E0602020502020306" pitchFamily="34" charset="0"/>
              </a:rPr>
              <a:t>a number into equal </a:t>
            </a:r>
            <a:r>
              <a:rPr lang="en-US" sz="1800" dirty="0">
                <a:latin typeface="Berlin Sans FB" panose="020E0602020502020306" pitchFamily="34" charset="0"/>
              </a:rPr>
              <a:t>parts or groups (÷)</a:t>
            </a:r>
          </a:p>
          <a:p>
            <a:pPr marL="0" indent="0">
              <a:buNone/>
            </a:pP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2258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Berlin Sans FB" panose="020E0602020502020306" pitchFamily="34" charset="0"/>
              </a:rPr>
              <a:t>Operations &amp; Algebraic Thinking Vocabulary</a:t>
            </a:r>
            <a:endParaRPr lang="en-US" sz="3400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066801"/>
            <a:ext cx="7162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latin typeface="Berlin Sans FB" panose="020E0602020502020306" pitchFamily="34" charset="0"/>
              </a:rPr>
              <a:t>dividend</a:t>
            </a:r>
            <a:r>
              <a:rPr lang="en-US" sz="1600" dirty="0">
                <a:latin typeface="Berlin Sans FB" panose="020E0602020502020306" pitchFamily="34" charset="0"/>
              </a:rPr>
              <a:t> - the number in a division problem that you want to divide into </a:t>
            </a:r>
            <a:r>
              <a:rPr lang="en-US" sz="1600" dirty="0" smtClean="0">
                <a:latin typeface="Berlin Sans FB" panose="020E0602020502020306" pitchFamily="34" charset="0"/>
              </a:rPr>
              <a:t>groups</a:t>
            </a:r>
            <a:endParaRPr lang="en-US" sz="17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Berlin Sans FB" panose="020E0602020502020306" pitchFamily="34" charset="0"/>
              </a:rPr>
              <a:t>divisor</a:t>
            </a:r>
            <a:r>
              <a:rPr lang="en-US" sz="1700" dirty="0" smtClean="0">
                <a:latin typeface="Berlin Sans FB" panose="020E0602020502020306" pitchFamily="34" charset="0"/>
              </a:rPr>
              <a:t> </a:t>
            </a:r>
            <a:r>
              <a:rPr lang="en-US" sz="1700" dirty="0">
                <a:latin typeface="Berlin Sans FB" panose="020E0602020502020306" pitchFamily="34" charset="0"/>
              </a:rPr>
              <a:t>- the number in a division problem that you are dividing by</a:t>
            </a:r>
          </a:p>
          <a:p>
            <a:pPr marL="0" indent="0">
              <a:buNone/>
            </a:pPr>
            <a:r>
              <a:rPr lang="en-US" sz="1700" b="1" dirty="0">
                <a:latin typeface="Berlin Sans FB" panose="020E0602020502020306" pitchFamily="34" charset="0"/>
              </a:rPr>
              <a:t>equal</a:t>
            </a:r>
            <a:r>
              <a:rPr lang="en-US" sz="1700" dirty="0">
                <a:latin typeface="Berlin Sans FB" panose="020E0602020502020306" pitchFamily="34" charset="0"/>
              </a:rPr>
              <a:t> - having the same value (=)</a:t>
            </a:r>
          </a:p>
          <a:p>
            <a:pPr marL="0" indent="0">
              <a:buNone/>
            </a:pPr>
            <a:r>
              <a:rPr lang="en-US" sz="1700" b="1" dirty="0">
                <a:latin typeface="Berlin Sans FB" panose="020E0602020502020306" pitchFamily="34" charset="0"/>
              </a:rPr>
              <a:t>equation</a:t>
            </a:r>
            <a:r>
              <a:rPr lang="en-US" sz="1700" dirty="0">
                <a:latin typeface="Berlin Sans FB" panose="020E0602020502020306" pitchFamily="34" charset="0"/>
              </a:rPr>
              <a:t> - a number sentence that shows two things are equal </a:t>
            </a:r>
            <a:endParaRPr lang="en-US" sz="17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700" b="1" dirty="0">
                <a:latin typeface="Berlin Sans FB" panose="020E0602020502020306" pitchFamily="34" charset="0"/>
              </a:rPr>
              <a:t>e</a:t>
            </a:r>
            <a:r>
              <a:rPr lang="en-US" sz="1700" b="1" dirty="0" smtClean="0">
                <a:latin typeface="Berlin Sans FB" panose="020E0602020502020306" pitchFamily="34" charset="0"/>
              </a:rPr>
              <a:t>stimate/estimation</a:t>
            </a:r>
            <a:r>
              <a:rPr lang="en-US" sz="1700" dirty="0" smtClean="0">
                <a:latin typeface="Berlin Sans FB" panose="020E0602020502020306" pitchFamily="34" charset="0"/>
              </a:rPr>
              <a:t> - </a:t>
            </a:r>
            <a:r>
              <a:rPr lang="en-US" sz="1700" dirty="0">
                <a:latin typeface="Berlin Sans FB" panose="020E0602020502020306" pitchFamily="34" charset="0"/>
              </a:rPr>
              <a:t>to be able to quickly figure out an answer that is close to the real answer  </a:t>
            </a:r>
          </a:p>
          <a:p>
            <a:pPr marL="0" indent="0">
              <a:buNone/>
            </a:pPr>
            <a:r>
              <a:rPr lang="en-US" sz="1700" b="1" dirty="0">
                <a:latin typeface="Berlin Sans FB" panose="020E0602020502020306" pitchFamily="34" charset="0"/>
              </a:rPr>
              <a:t>even</a:t>
            </a:r>
            <a:r>
              <a:rPr lang="en-US" sz="1700" dirty="0">
                <a:latin typeface="Berlin Sans FB" panose="020E0602020502020306" pitchFamily="34" charset="0"/>
              </a:rPr>
              <a:t> - any whole number that can be divided into two equal groups; they end in 0,2,4,6 or </a:t>
            </a:r>
            <a:r>
              <a:rPr lang="en-US" sz="1700" dirty="0" smtClean="0">
                <a:latin typeface="Berlin Sans FB" panose="020E0602020502020306" pitchFamily="34" charset="0"/>
              </a:rPr>
              <a:t>8</a:t>
            </a:r>
          </a:p>
          <a:p>
            <a:pPr marL="0" indent="0">
              <a:buNone/>
            </a:pPr>
            <a:r>
              <a:rPr lang="en-US" sz="1700" b="1" dirty="0">
                <a:latin typeface="Berlin Sans FB" panose="020E0602020502020306" pitchFamily="34" charset="0"/>
              </a:rPr>
              <a:t>f</a:t>
            </a:r>
            <a:r>
              <a:rPr lang="en-US" sz="1700" b="1" dirty="0" smtClean="0">
                <a:latin typeface="Berlin Sans FB" panose="020E0602020502020306" pitchFamily="34" charset="0"/>
              </a:rPr>
              <a:t>act family </a:t>
            </a:r>
            <a:r>
              <a:rPr lang="en-US" sz="1700" dirty="0" smtClean="0">
                <a:latin typeface="Berlin Sans FB" panose="020E0602020502020306" pitchFamily="34" charset="0"/>
              </a:rPr>
              <a:t>- </a:t>
            </a:r>
            <a:r>
              <a:rPr lang="en-US" sz="1700" dirty="0">
                <a:latin typeface="Berlin Sans FB" panose="020E0602020502020306" pitchFamily="34" charset="0"/>
              </a:rPr>
              <a:t>addition and subtraction facts that are related and have the same three numbers in them </a:t>
            </a:r>
            <a:r>
              <a:rPr lang="en-US" sz="1700" dirty="0" smtClean="0">
                <a:latin typeface="Berlin Sans FB" panose="020E0602020502020306" pitchFamily="34" charset="0"/>
              </a:rPr>
              <a:t>(</a:t>
            </a:r>
            <a:r>
              <a:rPr lang="en-US" sz="1700" dirty="0">
                <a:latin typeface="Berlin Sans FB" panose="020E0602020502020306" pitchFamily="34" charset="0"/>
              </a:rPr>
              <a:t>can also be multiplication and division facts</a:t>
            </a:r>
            <a:r>
              <a:rPr lang="en-US" sz="1700" dirty="0" smtClean="0">
                <a:latin typeface="Berlin Sans FB" panose="020E0602020502020306" pitchFamily="34" charset="0"/>
              </a:rPr>
              <a:t>)</a:t>
            </a:r>
          </a:p>
          <a:p>
            <a:pPr marL="0" indent="0">
              <a:buNone/>
            </a:pPr>
            <a:r>
              <a:rPr lang="en-US" sz="1700" b="1" dirty="0" smtClean="0">
                <a:latin typeface="Berlin Sans FB" panose="020E0602020502020306" pitchFamily="34" charset="0"/>
              </a:rPr>
              <a:t>factor</a:t>
            </a:r>
            <a:r>
              <a:rPr lang="en-US" sz="1700" dirty="0" smtClean="0">
                <a:latin typeface="Berlin Sans FB" panose="020E0602020502020306" pitchFamily="34" charset="0"/>
              </a:rPr>
              <a:t> - </a:t>
            </a:r>
            <a:r>
              <a:rPr lang="en-US" sz="1700" dirty="0">
                <a:latin typeface="Berlin Sans FB" panose="020E0602020502020306" pitchFamily="34" charset="0"/>
              </a:rPr>
              <a:t>one of the numbers that you are multiplying in </a:t>
            </a:r>
            <a:r>
              <a:rPr lang="en-US" sz="1700" dirty="0" smtClean="0">
                <a:latin typeface="Berlin Sans FB" panose="020E0602020502020306" pitchFamily="34" charset="0"/>
              </a:rPr>
              <a:t>a multiplication </a:t>
            </a:r>
            <a:r>
              <a:rPr lang="en-US" sz="1700" dirty="0">
                <a:latin typeface="Berlin Sans FB" panose="020E0602020502020306" pitchFamily="34" charset="0"/>
              </a:rPr>
              <a:t>problem</a:t>
            </a:r>
          </a:p>
          <a:p>
            <a:pPr marL="0" indent="0">
              <a:buNone/>
            </a:pPr>
            <a:r>
              <a:rPr lang="en-US" sz="1700" b="1" dirty="0">
                <a:latin typeface="Berlin Sans FB" panose="020E0602020502020306" pitchFamily="34" charset="0"/>
              </a:rPr>
              <a:t>make a ten</a:t>
            </a:r>
            <a:r>
              <a:rPr lang="en-US" sz="1700" dirty="0">
                <a:latin typeface="Berlin Sans FB" panose="020E0602020502020306" pitchFamily="34" charset="0"/>
              </a:rPr>
              <a:t> - a mental math strategy for an addition problem where thinking in groups of ten helps the process of </a:t>
            </a:r>
            <a:r>
              <a:rPr lang="en-US" sz="1700" dirty="0" smtClean="0">
                <a:latin typeface="Berlin Sans FB" panose="020E0602020502020306" pitchFamily="34" charset="0"/>
              </a:rPr>
              <a:t>addition</a:t>
            </a:r>
            <a:endParaRPr lang="en-US" sz="17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Berlin Sans FB" panose="020E0602020502020306" pitchFamily="34" charset="0"/>
              </a:rPr>
              <a:t>math </a:t>
            </a:r>
            <a:r>
              <a:rPr lang="en-US" sz="1700" b="1" dirty="0">
                <a:latin typeface="Berlin Sans FB" panose="020E0602020502020306" pitchFamily="34" charset="0"/>
              </a:rPr>
              <a:t>operation </a:t>
            </a:r>
            <a:r>
              <a:rPr lang="en-US" sz="1700" dirty="0">
                <a:latin typeface="Berlin Sans FB" panose="020E0602020502020306" pitchFamily="34" charset="0"/>
              </a:rPr>
              <a:t>- a process carried out on numbers; the most common are addition, subtraction, multiplication and </a:t>
            </a:r>
            <a:r>
              <a:rPr lang="en-US" sz="1700" dirty="0" smtClean="0">
                <a:latin typeface="Berlin Sans FB" panose="020E0602020502020306" pitchFamily="34" charset="0"/>
              </a:rPr>
              <a:t>division</a:t>
            </a:r>
          </a:p>
          <a:p>
            <a:pPr marL="0" indent="0">
              <a:buNone/>
            </a:pPr>
            <a:endParaRPr lang="en-US" sz="1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3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Berlin Sans FB" panose="020E0602020502020306" pitchFamily="34" charset="0"/>
              </a:rPr>
              <a:t>Operations &amp; Algebraic Thinking Vocabulary</a:t>
            </a:r>
            <a:endParaRPr lang="en-US" sz="3400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219200"/>
            <a:ext cx="7239000" cy="449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math strategy </a:t>
            </a:r>
            <a:r>
              <a:rPr lang="en-US" sz="1800" dirty="0">
                <a:latin typeface="Berlin Sans FB" panose="020E0602020502020306" pitchFamily="34" charset="0"/>
              </a:rPr>
              <a:t>- a plan or way to solve a </a:t>
            </a:r>
            <a:r>
              <a:rPr lang="en-US" sz="1800" dirty="0" smtClean="0">
                <a:latin typeface="Berlin Sans FB" panose="020E0602020502020306" pitchFamily="34" charset="0"/>
              </a:rPr>
              <a:t>problem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mental </a:t>
            </a:r>
            <a:r>
              <a:rPr lang="en-US" sz="1800" b="1" dirty="0">
                <a:latin typeface="Berlin Sans FB" panose="020E0602020502020306" pitchFamily="34" charset="0"/>
              </a:rPr>
              <a:t>math </a:t>
            </a:r>
            <a:r>
              <a:rPr lang="en-US" sz="1800" dirty="0">
                <a:latin typeface="Berlin Sans FB" panose="020E0602020502020306" pitchFamily="34" charset="0"/>
              </a:rPr>
              <a:t>- math work that is done in one’s head without the use of pencil and paper or other tools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multiply/multiplication</a:t>
            </a:r>
            <a:r>
              <a:rPr lang="en-US" sz="1800" dirty="0">
                <a:latin typeface="Berlin Sans FB" panose="020E0602020502020306" pitchFamily="34" charset="0"/>
              </a:rPr>
              <a:t> - repeated addition (x</a:t>
            </a:r>
            <a:r>
              <a:rPr lang="en-US" sz="1800" dirty="0" smtClean="0">
                <a:latin typeface="Berlin Sans FB" panose="020E0602020502020306" pitchFamily="34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number line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a line marked with numbers used as a tool to add, subtract or compare </a:t>
            </a:r>
            <a:r>
              <a:rPr lang="en-US" sz="1800" dirty="0" smtClean="0">
                <a:latin typeface="Berlin Sans FB" panose="020E0602020502020306" pitchFamily="34" charset="0"/>
              </a:rPr>
              <a:t>values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n</a:t>
            </a:r>
            <a:r>
              <a:rPr lang="en-US" sz="1800" b="1" dirty="0" smtClean="0">
                <a:latin typeface="Berlin Sans FB" panose="020E0602020502020306" pitchFamily="34" charset="0"/>
              </a:rPr>
              <a:t>umber pattern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a sequence of numbers that follow a </a:t>
            </a:r>
            <a:r>
              <a:rPr lang="en-US" sz="1800" dirty="0" smtClean="0">
                <a:latin typeface="Berlin Sans FB" panose="020E0602020502020306" pitchFamily="34" charset="0"/>
              </a:rPr>
              <a:t>rule</a:t>
            </a: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number sentence </a:t>
            </a:r>
            <a:r>
              <a:rPr lang="en-US" sz="1800" dirty="0">
                <a:latin typeface="Berlin Sans FB" panose="020E0602020502020306" pitchFamily="34" charset="0"/>
              </a:rPr>
              <a:t>- any equation that shows operations with </a:t>
            </a:r>
            <a:r>
              <a:rPr lang="en-US" sz="1800" dirty="0" smtClean="0">
                <a:latin typeface="Berlin Sans FB" panose="020E0602020502020306" pitchFamily="34" charset="0"/>
              </a:rPr>
              <a:t>numbers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odd </a:t>
            </a:r>
            <a:r>
              <a:rPr lang="en-US" sz="1800" dirty="0">
                <a:latin typeface="Berlin Sans FB" panose="020E0602020502020306" pitchFamily="34" charset="0"/>
              </a:rPr>
              <a:t>- any whole number that can’t be divided into two equal groups; they end in 1,3,5,7 or 9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product</a:t>
            </a:r>
            <a:r>
              <a:rPr lang="en-US" sz="1800" dirty="0">
                <a:latin typeface="Berlin Sans FB" panose="020E0602020502020306" pitchFamily="34" charset="0"/>
              </a:rPr>
              <a:t> - the answer to a multiplication </a:t>
            </a:r>
            <a:r>
              <a:rPr lang="en-US" sz="1800" dirty="0" smtClean="0">
                <a:latin typeface="Berlin Sans FB" panose="020E0602020502020306" pitchFamily="34" charset="0"/>
              </a:rPr>
              <a:t>problem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q</a:t>
            </a:r>
            <a:r>
              <a:rPr lang="en-US" sz="1800" b="1" dirty="0" smtClean="0">
                <a:latin typeface="Berlin Sans FB" panose="020E0602020502020306" pitchFamily="34" charset="0"/>
              </a:rPr>
              <a:t>uotient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the answer to a division </a:t>
            </a:r>
            <a:r>
              <a:rPr lang="en-US" sz="1800" dirty="0" smtClean="0">
                <a:latin typeface="Berlin Sans FB" panose="020E0602020502020306" pitchFamily="34" charset="0"/>
              </a:rPr>
              <a:t>problem</a:t>
            </a: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subtract/subtraction</a:t>
            </a:r>
            <a:r>
              <a:rPr lang="en-US" sz="1800" dirty="0">
                <a:latin typeface="Berlin Sans FB" panose="020E0602020502020306" pitchFamily="34" charset="0"/>
              </a:rPr>
              <a:t> - to take away one number from another to find out how many are </a:t>
            </a:r>
            <a:r>
              <a:rPr lang="en-US" sz="1800" dirty="0" smtClean="0">
                <a:latin typeface="Berlin Sans FB" panose="020E0602020502020306" pitchFamily="34" charset="0"/>
              </a:rPr>
              <a:t>left (-)  </a:t>
            </a: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sum</a:t>
            </a:r>
            <a:r>
              <a:rPr lang="en-US" sz="1800" dirty="0">
                <a:latin typeface="Berlin Sans FB" panose="020E0602020502020306" pitchFamily="34" charset="0"/>
              </a:rPr>
              <a:t> - the answer to an addition problem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symbol</a:t>
            </a:r>
            <a:r>
              <a:rPr lang="en-US" sz="1800" dirty="0">
                <a:latin typeface="Berlin Sans FB" panose="020E0602020502020306" pitchFamily="34" charset="0"/>
              </a:rPr>
              <a:t> - a mark or picture that stands for a math </a:t>
            </a:r>
            <a:r>
              <a:rPr lang="en-US" sz="1800" dirty="0" smtClean="0">
                <a:latin typeface="Berlin Sans FB" panose="020E0602020502020306" pitchFamily="34" charset="0"/>
              </a:rPr>
              <a:t>idea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w</a:t>
            </a:r>
            <a:r>
              <a:rPr lang="en-US" sz="1800" b="1" dirty="0" smtClean="0">
                <a:latin typeface="Berlin Sans FB" panose="020E0602020502020306" pitchFamily="34" charset="0"/>
              </a:rPr>
              <a:t>hole number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a number with no fractional </a:t>
            </a:r>
            <a:r>
              <a:rPr lang="en-US" sz="1800" dirty="0" smtClean="0">
                <a:latin typeface="Berlin Sans FB" panose="020E0602020502020306" pitchFamily="34" charset="0"/>
              </a:rPr>
              <a:t>part</a:t>
            </a: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60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170</TotalTime>
  <Words>580</Words>
  <Application>Microsoft Office PowerPoint</Application>
  <PresentationFormat>On-screen Show (4:3)</PresentationFormat>
  <Paragraphs>42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Operations &amp; Algebraic Thinking Vocabulary</vt:lpstr>
      <vt:lpstr>Operations &amp; Algebraic Thinking Vocabulary</vt:lpstr>
      <vt:lpstr>Operations &amp; Algebraic Thinking Vocabulary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Jill McEldowney</dc:creator>
  <cp:lastModifiedBy>Jill McEldowney</cp:lastModifiedBy>
  <cp:revision>14</cp:revision>
  <dcterms:created xsi:type="dcterms:W3CDTF">2015-07-26T18:02:49Z</dcterms:created>
  <dcterms:modified xsi:type="dcterms:W3CDTF">2015-07-27T01:16:15Z</dcterms:modified>
</cp:coreProperties>
</file>