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83" r:id="rId4"/>
    <p:sldId id="284" r:id="rId5"/>
    <p:sldId id="265" r:id="rId6"/>
    <p:sldId id="285" r:id="rId7"/>
    <p:sldId id="286" r:id="rId8"/>
    <p:sldId id="278" r:id="rId9"/>
    <p:sldId id="287" r:id="rId10"/>
    <p:sldId id="288" r:id="rId11"/>
    <p:sldId id="267" r:id="rId12"/>
    <p:sldId id="289" r:id="rId13"/>
    <p:sldId id="290" r:id="rId14"/>
    <p:sldId id="257" r:id="rId15"/>
    <p:sldId id="291" r:id="rId16"/>
    <p:sldId id="292" r:id="rId17"/>
    <p:sldId id="279" r:id="rId18"/>
    <p:sldId id="293" r:id="rId19"/>
    <p:sldId id="294" r:id="rId20"/>
    <p:sldId id="262" r:id="rId21"/>
    <p:sldId id="295" r:id="rId22"/>
    <p:sldId id="296" r:id="rId23"/>
    <p:sldId id="269" r:id="rId24"/>
    <p:sldId id="297" r:id="rId25"/>
    <p:sldId id="298" r:id="rId26"/>
    <p:sldId id="268" r:id="rId27"/>
    <p:sldId id="299" r:id="rId28"/>
    <p:sldId id="300" r:id="rId29"/>
    <p:sldId id="270" r:id="rId30"/>
    <p:sldId id="301" r:id="rId31"/>
    <p:sldId id="302" r:id="rId32"/>
    <p:sldId id="263" r:id="rId33"/>
    <p:sldId id="303" r:id="rId34"/>
    <p:sldId id="304" r:id="rId35"/>
    <p:sldId id="271" r:id="rId36"/>
    <p:sldId id="305" r:id="rId37"/>
    <p:sldId id="306" r:id="rId38"/>
    <p:sldId id="272" r:id="rId39"/>
    <p:sldId id="307" r:id="rId40"/>
    <p:sldId id="308" r:id="rId41"/>
    <p:sldId id="264" r:id="rId42"/>
    <p:sldId id="309" r:id="rId43"/>
    <p:sldId id="310" r:id="rId44"/>
    <p:sldId id="273" r:id="rId45"/>
    <p:sldId id="311" r:id="rId46"/>
    <p:sldId id="317" r:id="rId47"/>
    <p:sldId id="280" r:id="rId48"/>
    <p:sldId id="313" r:id="rId49"/>
    <p:sldId id="318" r:id="rId50"/>
    <p:sldId id="259" r:id="rId51"/>
    <p:sldId id="315" r:id="rId52"/>
    <p:sldId id="314" r:id="rId53"/>
    <p:sldId id="274" r:id="rId54"/>
    <p:sldId id="319" r:id="rId55"/>
    <p:sldId id="312" r:id="rId56"/>
    <p:sldId id="275" r:id="rId57"/>
    <p:sldId id="320" r:id="rId58"/>
    <p:sldId id="316" r:id="rId59"/>
    <p:sldId id="260" r:id="rId60"/>
    <p:sldId id="321" r:id="rId61"/>
    <p:sldId id="322" r:id="rId62"/>
    <p:sldId id="276" r:id="rId63"/>
    <p:sldId id="323" r:id="rId64"/>
    <p:sldId id="324" r:id="rId65"/>
    <p:sldId id="281" r:id="rId66"/>
    <p:sldId id="325" r:id="rId67"/>
    <p:sldId id="326" r:id="rId68"/>
    <p:sldId id="261" r:id="rId69"/>
    <p:sldId id="327" r:id="rId70"/>
    <p:sldId id="328" r:id="rId71"/>
    <p:sldId id="277" r:id="rId72"/>
    <p:sldId id="329" r:id="rId73"/>
    <p:sldId id="331" r:id="rId74"/>
    <p:sldId id="282" r:id="rId75"/>
    <p:sldId id="330" r:id="rId76"/>
    <p:sldId id="332" r:id="rId77"/>
    <p:sldId id="333" r:id="rId78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491"/>
    <a:srgbClr val="33C7C0"/>
    <a:srgbClr val="A654A6"/>
    <a:srgbClr val="85D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0" y="-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5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1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6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1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0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5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4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2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A523-18A5-4926-91F3-7A94864A22F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5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chalkboardcolorfulframes\PNG\Rainbow Chalkboard Frame_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781"/>
            <a:ext cx="9179719" cy="683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6689" y="1676400"/>
            <a:ext cx="5980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Prefixes, Suffixes &amp; </a:t>
            </a:r>
          </a:p>
          <a:p>
            <a:pPr algn="ctr"/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Root Words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289" y="5334000"/>
            <a:ext cx="6757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A PowerPoint Game</a:t>
            </a:r>
          </a:p>
          <a:p>
            <a:pPr algn="ctr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by The Curriculum Corner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9" name="Picture 3" descr="E:\Users\Cathy.DESKTOP-HHOG9KH\Dropbox\Clip Art\Fall\Apple Picking Kids Dark\CL691\PNG\APPLE FUN TIME-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61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70879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Hmmm…</a:t>
            </a:r>
          </a:p>
          <a:p>
            <a:pPr algn="ctr"/>
            <a:r>
              <a:rPr lang="en-US" sz="6600" b="1" dirty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ou need to try again!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1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34758"/>
              </p:ext>
            </p:extLst>
          </p:nvPr>
        </p:nvGraphicFramePr>
        <p:xfrm>
          <a:off x="2438400" y="2743200"/>
          <a:ext cx="5334000" cy="3594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already broken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not capable of being broken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capable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 of being broken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4478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Something that is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breakable</a:t>
            </a:r>
            <a:r>
              <a:rPr lang="en-US" sz="3600" b="1" i="1" u="sng" dirty="0" smtClean="0">
                <a:solidFill>
                  <a:srgbClr val="E61491"/>
                </a:solidFill>
                <a:latin typeface="KG Miss Kindergarte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 is… 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Right on!!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That was correct!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Not correct.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one more time.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3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519613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treated well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treated quickly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treated badly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Something that is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mistreated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  is… 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6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Double WOW!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are right!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Not quite.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again!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09513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kind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without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 friends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not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 nice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Something that is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unfriendly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  is… 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194679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Magnificent!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are exactly right!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828800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Nope. Sorry.</a:t>
            </a:r>
          </a:p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If at first you don’t succeed, try, try again</a:t>
            </a:r>
            <a:r>
              <a:rPr lang="en-US" sz="6600" b="1" dirty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!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46295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full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 of power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lacking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 power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taking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 power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Someone who is   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powerful</a:t>
            </a:r>
            <a:r>
              <a:rPr lang="en-US" sz="3600" b="1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 is… 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8447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colorful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baseline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colorless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coloring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1600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If something is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full of color 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you could use the word…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Terrific!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You’re right on!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Sorry.       That’s not right.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again!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3716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355915"/>
              </p:ext>
            </p:extLst>
          </p:nvPr>
        </p:nvGraphicFramePr>
        <p:xfrm>
          <a:off x="2438400" y="3251199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checking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baseline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uncheck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recheck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12954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If something needs to be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checked again </a:t>
            </a:r>
            <a:r>
              <a:rPr lang="en-US" sz="3600" b="1" i="1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we could use the word…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Y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ou got it!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Keep going!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4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Not quite right.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a different answer.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25792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happily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happiness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unhappy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1600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If someone is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not happy 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we could use the word…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Correct!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ROCK!!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No, sorry.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again!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46735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caring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careful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careless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1600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If someone is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without care 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we could use the word…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Wonderful!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are so right!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0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are so right! Keep up the great work!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8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In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correct.</a:t>
            </a:r>
          </a:p>
          <a:p>
            <a:pPr algn="ctr"/>
            <a:r>
              <a:rPr lang="en-US" sz="60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(See the prefix in that word? </a:t>
            </a:r>
            <a:r>
              <a:rPr lang="en-US" sz="6000" b="1" dirty="0" smtClean="0">
                <a:solidFill>
                  <a:srgbClr val="85D228"/>
                </a:solidFill>
                <a:latin typeface="KG Miss Kindergarten" panose="02000000000000000000" pitchFamily="2" charset="0"/>
                <a:sym typeface="Wingdings" panose="05000000000000000000" pitchFamily="2" charset="2"/>
                <a:hlinkClick r:id="rId3" action="ppaction://hlinksldjump"/>
              </a:rPr>
              <a:t>) </a:t>
            </a:r>
            <a:endParaRPr lang="en-US" sz="60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174219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de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anti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semi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Which of these prefixes means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against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?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Great job!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are doing so well!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Nope. </a:t>
            </a:r>
          </a:p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Keep trying!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418913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sub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super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semi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Which of these prefixes means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half</a:t>
            </a:r>
            <a:r>
              <a:rPr lang="en-US" sz="3600" b="1" i="1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?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133600"/>
            <a:ext cx="7162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Amaz</a:t>
            </a:r>
            <a:r>
              <a:rPr lang="en-US" sz="6600" b="1" i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ingly</a:t>
            </a:r>
          </a:p>
          <a:p>
            <a:pPr algn="ctr"/>
            <a:r>
              <a:rPr lang="en-US" sz="6600" b="1" dirty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c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orrect answer! </a:t>
            </a:r>
            <a:r>
              <a:rPr lang="en-US" sz="40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See </a:t>
            </a:r>
            <a:r>
              <a:rPr lang="en-US" sz="40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that? Two suffixes in the word</a:t>
            </a:r>
            <a:r>
              <a:rPr lang="en-US" sz="40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E61491"/>
                </a:solidFill>
                <a:latin typeface="KG Miss Kindergarten" panose="02000000000000000000" pitchFamily="2" charset="0"/>
              </a:rPr>
              <a:t>amaz</a:t>
            </a:r>
            <a:r>
              <a:rPr lang="en-US" sz="4000" b="1" i="1" u="sng" dirty="0" smtClean="0">
                <a:solidFill>
                  <a:srgbClr val="7030A0"/>
                </a:solidFill>
                <a:latin typeface="KG Miss Kindergarten" panose="02000000000000000000" pitchFamily="2" charset="0"/>
              </a:rPr>
              <a:t>ing</a:t>
            </a:r>
            <a:r>
              <a:rPr lang="en-US" sz="4000" b="1" i="1" u="sng" dirty="0" smtClean="0">
                <a:solidFill>
                  <a:srgbClr val="33C7C0"/>
                </a:solidFill>
                <a:latin typeface="KG Miss Kindergarten" panose="02000000000000000000" pitchFamily="2" charset="0"/>
              </a:rPr>
              <a:t>ly</a:t>
            </a:r>
            <a:r>
              <a:rPr lang="en-US" sz="4000" b="1" i="1" dirty="0" smtClean="0">
                <a:solidFill>
                  <a:srgbClr val="33C7C0"/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E61491"/>
                </a:solidFill>
                <a:latin typeface="KG Miss Kindergarten" panose="02000000000000000000" pitchFamily="2" charset="0"/>
              </a:rPr>
              <a:t>!!</a:t>
            </a:r>
            <a:endParaRPr lang="en-US" sz="4000" b="1" i="1" u="sng" dirty="0" smtClean="0">
              <a:solidFill>
                <a:srgbClr val="E61491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3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70879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Well shucks.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a different answer!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0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51536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dis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mid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under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Which of these prefixes means the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opposite of 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?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7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Prefix Perfecto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!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are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right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Not right.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again!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Not 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correct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.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one more time.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8144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able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err="1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ful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 </a:t>
                      </a:r>
                      <a:r>
                        <a:rPr lang="en-US" sz="4000" b="0" dirty="0" err="1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est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Which of these suffixes means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most</a:t>
            </a:r>
            <a:r>
              <a:rPr lang="en-US" sz="3600" i="1" dirty="0" smtClean="0">
                <a:solidFill>
                  <a:srgbClr val="E61491"/>
                </a:solidFill>
                <a:latin typeface="KG Miss Kindergarte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?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6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752600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Suffix Sensational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!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are correct!!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Not right.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again!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546410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err="1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est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phobia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cycle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Which of these suffixes means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a fear of</a:t>
            </a:r>
            <a:r>
              <a:rPr lang="en-US" sz="3600" b="1" i="1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?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Well done!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That’s it!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Not 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quite right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.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Go back and try again.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6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47833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less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ness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y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Which of these suffixes means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without</a:t>
            </a:r>
            <a:r>
              <a:rPr lang="en-US" sz="3600" b="1" i="1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?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Rock on!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That’s correct!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That’s not the right answer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.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again!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911354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very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 honest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the most honest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not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 honest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Someone who is  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dishonest</a:t>
            </a:r>
            <a:r>
              <a:rPr lang="en-US" sz="3600" b="1" i="1" dirty="0" smtClean="0">
                <a:solidFill>
                  <a:srgbClr val="E61491"/>
                </a:solidFill>
                <a:latin typeface="KG Miss Kindergarte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is…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43972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comfort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table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able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The suffix in the word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comfortable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  is…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70879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Correct!! You are a suffix master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!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7472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828800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Nope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. If at  first you don’t succeed…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try, try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again!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1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347223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or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in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invent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The suffix in the word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inventor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  is…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Crazy Amazing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!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are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correct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864816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Sorry. That’s not the answer.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something else.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314140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hum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ous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humor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The suffix in the word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humorous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  is…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Wow!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That’s so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right!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Not 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correct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.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need to try again.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501197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paint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ed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un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The prefix in the word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unpainted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  is…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3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Terrific!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got it right!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7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Smart thinking!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are right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8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Hmmmm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..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.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one more time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4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651310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agree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ment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dis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The prefix in the word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disagreement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  is…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What a kid!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are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right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No. 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Sorry. </a:t>
            </a:r>
          </a:p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Go back and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again!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355202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err="1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ed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de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frost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The prefix in the word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defrosted</a:t>
            </a:r>
            <a:r>
              <a:rPr lang="en-US" sz="3600" b="1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 is…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Smart! Smart! Smart!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That is correct!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Incorrect.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again!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190289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read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ing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err="1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mis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The root in the word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misreading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  is…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Terrificl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!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are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quite correct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8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Oops!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again!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That’s not 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right.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will need to </a:t>
            </a:r>
            <a:r>
              <a:rPr lang="en-US" sz="6600" b="1" dirty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ry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again!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344252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sport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port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trans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The root in the word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transport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  is…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Yee Haw!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are right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70879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Sad to say, but that’s not right.</a:t>
            </a:r>
            <a:endParaRPr lang="en-US" sz="6600" b="1" dirty="0" smtClean="0">
              <a:solidFill>
                <a:srgbClr val="E61491"/>
              </a:solidFill>
              <a:latin typeface="KG Miss Kindergarten" panose="02000000000000000000" pitchFamily="2" charset="0"/>
              <a:hlinkClick r:id="rId3" action="ppaction://hlinksldjump"/>
            </a:endParaRP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again!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55571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disagree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agree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err="1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ment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The root in the word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disagreement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  is…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4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371600"/>
            <a:ext cx="7162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Woo </a:t>
            </a:r>
            <a:r>
              <a:rPr lang="en-US" sz="6600" b="1" dirty="0" err="1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Hoo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!</a:t>
            </a:r>
          </a:p>
          <a:p>
            <a:pPr algn="ctr"/>
            <a:r>
              <a:rPr lang="en-US" sz="6600" b="1" dirty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T</a:t>
            </a:r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hat was the last question and y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ou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got it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right!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Not right.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Try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something different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53142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Way to go!</a:t>
            </a:r>
          </a:p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Great practice!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5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64632"/>
              </p:ext>
            </p:extLst>
          </p:nvPr>
        </p:nvGraphicFramePr>
        <p:xfrm>
          <a:off x="2438400" y="3078480"/>
          <a:ext cx="5334000" cy="292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a.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scared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b.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4" action="ppaction://hlinksldjump"/>
                        </a:rPr>
                        <a:t>without fear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bg1"/>
                          </a:solidFill>
                          <a:latin typeface="KG Miss Kindergarten" panose="02000000000000000000" pitchFamily="2" charset="0"/>
                        </a:rPr>
                        <a:t>c.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4000" b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full</a:t>
                      </a:r>
                      <a:r>
                        <a:rPr lang="en-US" sz="4000" b="0" baseline="0" dirty="0" smtClean="0">
                          <a:solidFill>
                            <a:srgbClr val="FF33CC"/>
                          </a:solidFill>
                          <a:latin typeface="KG Miss Kindergarten" panose="02000000000000000000" pitchFamily="2" charset="0"/>
                          <a:hlinkClick r:id="rId3" action="ppaction://hlinksldjump"/>
                        </a:rPr>
                        <a:t> of fear</a:t>
                      </a:r>
                      <a:endParaRPr lang="en-US" sz="4000" b="0" dirty="0">
                        <a:solidFill>
                          <a:srgbClr val="FF33CC"/>
                        </a:solidFill>
                        <a:latin typeface="KG Miss Kindergarten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5D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Someone who is    </a:t>
            </a:r>
            <a:r>
              <a:rPr lang="en-US" sz="3600" b="1" i="1" u="sng" dirty="0" smtClean="0">
                <a:solidFill>
                  <a:srgbClr val="A654A6"/>
                </a:solidFill>
                <a:latin typeface="KG Miss Kindergarten" panose="02000000000000000000" pitchFamily="2" charset="0"/>
              </a:rPr>
              <a:t>fearless</a:t>
            </a:r>
            <a:r>
              <a:rPr lang="en-US" sz="3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 is… </a:t>
            </a:r>
            <a:endParaRPr lang="en-US" sz="3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61491"/>
                </a:solidFill>
                <a:latin typeface="KG Miss Kindergarten" panose="02000000000000000000" pitchFamily="2" charset="0"/>
                <a:hlinkClick r:id="rId3" action="ppaction://hlinksldjump"/>
              </a:rPr>
              <a:t>Wow!</a:t>
            </a:r>
          </a:p>
          <a:p>
            <a:pPr algn="ctr"/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  <a:hlinkClick r:id="rId3" action="ppaction://hlinksldjump"/>
              </a:rPr>
              <a:t>You’re a smart cookie!</a:t>
            </a:r>
            <a:endParaRPr lang="en-US" sz="6600" b="1" dirty="0">
              <a:solidFill>
                <a:srgbClr val="85D228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91F8C"/>
      </a:hlink>
      <a:folHlink>
        <a:srgbClr val="FE1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882</Words>
  <Application>Microsoft Office PowerPoint</Application>
  <PresentationFormat>Custom</PresentationFormat>
  <Paragraphs>205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61</cp:revision>
  <dcterms:created xsi:type="dcterms:W3CDTF">2017-08-28T13:54:31Z</dcterms:created>
  <dcterms:modified xsi:type="dcterms:W3CDTF">2017-09-01T17:00:25Z</dcterms:modified>
</cp:coreProperties>
</file>