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8" r:id="rId4"/>
    <p:sldId id="261" r:id="rId5"/>
    <p:sldId id="262" r:id="rId6"/>
    <p:sldId id="263" r:id="rId7"/>
    <p:sldId id="264" r:id="rId8"/>
    <p:sldId id="267" r:id="rId9"/>
    <p:sldId id="266" r:id="rId10"/>
    <p:sldId id="279" r:id="rId11"/>
    <p:sldId id="259" r:id="rId12"/>
    <p:sldId id="269" r:id="rId13"/>
    <p:sldId id="268" r:id="rId14"/>
    <p:sldId id="265" r:id="rId15"/>
    <p:sldId id="270" r:id="rId16"/>
    <p:sldId id="280" r:id="rId17"/>
    <p:sldId id="26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491"/>
    <a:srgbClr val="85D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36" y="-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5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1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1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0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5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4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2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1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A523-18A5-4926-91F3-7A94864A22F8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1F18-4FEB-4AE9-88E0-1432948C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Cathy.DESKTOP-HHOG9KH\Dropbox\Clip Art\Tags, banner, frames\chalkboardcolorfulframes\PNG\Rainbow Chalkboard Frame_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781"/>
            <a:ext cx="9179719" cy="68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6689" y="1676400"/>
            <a:ext cx="5980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Prefixes, Suffixes &amp; </a:t>
            </a:r>
          </a:p>
          <a:p>
            <a:pPr algn="ctr"/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Root Words</a:t>
            </a:r>
            <a:endParaRPr 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289" y="5334000"/>
            <a:ext cx="6757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An instructional PowerPoint by The Curriculum Corner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9" name="Picture 3" descr="E:\Users\Cathy.DESKTOP-HHOG9KH\Dropbox\Clip Art\Fall\Apple Picking Kids Dark\CL691\PNG\APPLE FUN TIME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61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7012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What is a  </a:t>
            </a:r>
            <a:r>
              <a:rPr lang="en-US" sz="9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prefix</a:t>
            </a:r>
            <a:r>
              <a:rPr lang="en-US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?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371600"/>
            <a:ext cx="6705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A </a:t>
            </a:r>
            <a:r>
              <a:rPr lang="en-US" sz="54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prefix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 is a letter or letters added to the beginning of a root word to change its meaning.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347549"/>
            <a:ext cx="701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Example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With the prefix: </a:t>
            </a:r>
            <a:r>
              <a:rPr lang="en-US" sz="60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un</a:t>
            </a:r>
            <a:endParaRPr lang="en-US" sz="60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You can make these words…</a:t>
            </a:r>
            <a:endParaRPr lang="en-US" sz="66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endParaRPr lang="en-US" sz="6600" u="sng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32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>
                <a:solidFill>
                  <a:srgbClr val="85D228"/>
                </a:solidFill>
                <a:latin typeface="KG Miss Kindergarten" panose="02000000000000000000" pitchFamily="2" charset="0"/>
              </a:rPr>
              <a:t>u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n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fortunate</a:t>
            </a:r>
          </a:p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un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afraid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un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tie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un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done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347549"/>
            <a:ext cx="701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Example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With the prefix: </a:t>
            </a:r>
            <a:r>
              <a:rPr lang="en-US" sz="60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re</a:t>
            </a:r>
            <a:endParaRPr lang="en-US" sz="60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You can make these words…</a:t>
            </a:r>
            <a:endParaRPr lang="en-US" sz="66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endParaRPr lang="en-US" sz="6600" u="sng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1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32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re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do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re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try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re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write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re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play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8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7012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What is a  </a:t>
            </a:r>
            <a:r>
              <a:rPr lang="en-US" sz="9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suf</a:t>
            </a:r>
            <a:r>
              <a:rPr lang="en-US" sz="9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fix</a:t>
            </a:r>
            <a:r>
              <a:rPr lang="en-US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?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143000"/>
            <a:ext cx="6705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A </a:t>
            </a:r>
            <a:r>
              <a:rPr lang="en-US" sz="58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suf</a:t>
            </a:r>
            <a:r>
              <a:rPr lang="en-US" sz="58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fix</a:t>
            </a:r>
            <a:r>
              <a:rPr lang="en-US" sz="5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 is a letter or letters added to the end of a root word to change its meaning.</a:t>
            </a:r>
            <a:endParaRPr lang="en-US" sz="58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219200"/>
            <a:ext cx="701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Example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With the suffix: </a:t>
            </a:r>
            <a:r>
              <a:rPr lang="en-US" sz="6000" b="1" u="sng" dirty="0" err="1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ful</a:t>
            </a:r>
            <a:endParaRPr lang="en-US" sz="60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You can make these words…</a:t>
            </a:r>
            <a:endParaRPr lang="en-US" sz="66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endParaRPr lang="en-US" sz="6600" u="sng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32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wonder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ful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beauti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ful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success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ful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cheer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ful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71685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What is a  </a:t>
            </a:r>
            <a:r>
              <a:rPr lang="en-US" sz="9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root word</a:t>
            </a:r>
            <a:r>
              <a:rPr lang="en-US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?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219200"/>
            <a:ext cx="701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Example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With the suffix: </a:t>
            </a:r>
            <a:r>
              <a:rPr lang="en-US" sz="6000" b="1" u="sng" dirty="0" err="1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ly</a:t>
            </a:r>
            <a:endParaRPr lang="en-US" sz="60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You can make these words…</a:t>
            </a:r>
            <a:endParaRPr lang="en-US" sz="66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endParaRPr lang="en-US" sz="6600" u="sng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32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night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ly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strange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ly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absolute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ly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usual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ly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853148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Let’s brainstorm</a:t>
            </a:r>
          </a:p>
          <a:p>
            <a:pPr algn="ctr"/>
            <a:r>
              <a:rPr lang="en-US" sz="8000" b="1" dirty="0">
                <a:solidFill>
                  <a:srgbClr val="E61491"/>
                </a:solidFill>
                <a:latin typeface="KG Miss Kindergarten" panose="02000000000000000000" pitchFamily="2" charset="0"/>
              </a:rPr>
              <a:t>s</a:t>
            </a:r>
            <a:r>
              <a:rPr lang="en-US" sz="8000" b="1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ome words!</a:t>
            </a:r>
            <a:endParaRPr lang="en-US" sz="8000" b="1" dirty="0">
              <a:solidFill>
                <a:srgbClr val="E61491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295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How many words can we think of that have the prefix: </a:t>
            </a:r>
            <a:r>
              <a:rPr lang="en-US" sz="3200" b="1" dirty="0" err="1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mis</a:t>
            </a:r>
            <a:r>
              <a:rPr lang="en-US" sz="3200" b="1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?</a:t>
            </a:r>
            <a:endParaRPr lang="en-US" sz="3200" b="1" dirty="0">
              <a:solidFill>
                <a:srgbClr val="E61491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1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284982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How many words can we think of that have the suffix: </a:t>
            </a:r>
            <a:r>
              <a:rPr lang="en-US" sz="32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able</a:t>
            </a:r>
            <a:r>
              <a:rPr lang="en-US" sz="3200" b="1" dirty="0" smtClean="0">
                <a:solidFill>
                  <a:srgbClr val="E61491"/>
                </a:solidFill>
                <a:latin typeface="KG Miss Kindergarten" panose="02000000000000000000" pitchFamily="2" charset="0"/>
              </a:rPr>
              <a:t>?</a:t>
            </a:r>
            <a:endParaRPr lang="en-US" sz="3200" b="1" dirty="0">
              <a:solidFill>
                <a:srgbClr val="E61491"/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306354"/>
            <a:ext cx="6324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A </a:t>
            </a:r>
            <a:r>
              <a:rPr lang="en-US" sz="6600" b="1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root word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 is a word that can be used to form new words.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347549"/>
            <a:ext cx="701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Example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With the root word: </a:t>
            </a:r>
            <a:r>
              <a:rPr lang="en-US" sz="60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happ</a:t>
            </a:r>
            <a:r>
              <a:rPr lang="en-US" sz="60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y</a:t>
            </a: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You can make these words…</a:t>
            </a:r>
            <a:endParaRPr lang="en-US" sz="66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endParaRPr lang="en-US" sz="6600" u="sng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093416"/>
            <a:ext cx="632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un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happ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y</a:t>
            </a:r>
          </a:p>
          <a:p>
            <a:pPr algn="ctr"/>
            <a:r>
              <a:rPr lang="en-US" sz="6600" b="1" u="sng" dirty="0">
                <a:solidFill>
                  <a:srgbClr val="85D228"/>
                </a:solidFill>
                <a:latin typeface="KG Miss Kindergarten" panose="02000000000000000000" pitchFamily="2" charset="0"/>
              </a:rPr>
              <a:t>h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appi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ness</a:t>
            </a:r>
          </a:p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happi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ly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347549"/>
            <a:ext cx="701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Example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With the root word: </a:t>
            </a:r>
            <a:r>
              <a:rPr lang="en-US" sz="60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joy</a:t>
            </a:r>
            <a:endParaRPr lang="en-US" sz="60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You can make these words…</a:t>
            </a:r>
            <a:endParaRPr lang="en-US" sz="66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endParaRPr lang="en-US" sz="6600" u="sng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093416"/>
            <a:ext cx="632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en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joy</a:t>
            </a:r>
            <a:endParaRPr lang="en-US" sz="66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joy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ful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joy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ous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347549"/>
            <a:ext cx="701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Example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:</a:t>
            </a:r>
          </a:p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With the root word: </a:t>
            </a:r>
            <a:r>
              <a:rPr lang="en-US" sz="60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like</a:t>
            </a:r>
            <a:endParaRPr lang="en-US" sz="60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You can make these words…</a:t>
            </a:r>
            <a:endParaRPr lang="en-US" sz="66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endParaRPr lang="en-US" sz="6600" u="sng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093416"/>
            <a:ext cx="632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dis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like</a:t>
            </a:r>
            <a:endParaRPr lang="en-US" sz="6600" b="1" u="sng" dirty="0" smtClean="0">
              <a:solidFill>
                <a:srgbClr val="85D228"/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like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able</a:t>
            </a:r>
            <a:endParaRPr lang="en-US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  <a:p>
            <a:pPr algn="ctr"/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un</a:t>
            </a:r>
            <a:r>
              <a:rPr lang="en-US" sz="6600" b="1" u="sng" dirty="0" smtClean="0">
                <a:solidFill>
                  <a:srgbClr val="85D228"/>
                </a:solidFill>
                <a:latin typeface="KG Miss Kindergarten" panose="02000000000000000000" pitchFamily="2" charset="0"/>
              </a:rPr>
              <a:t>like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G Miss Kindergarten" panose="02000000000000000000" pitchFamily="2" charset="0"/>
              </a:rPr>
              <a:t>ly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236</Words>
  <Application>Microsoft Office PowerPoint</Application>
  <PresentationFormat>Custom</PresentationFormat>
  <Paragraphs>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</cp:revision>
  <dcterms:created xsi:type="dcterms:W3CDTF">2017-08-28T13:54:31Z</dcterms:created>
  <dcterms:modified xsi:type="dcterms:W3CDTF">2017-08-28T16:57:54Z</dcterms:modified>
</cp:coreProperties>
</file>