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6" r:id="rId6"/>
    <p:sldId id="267" r:id="rId7"/>
    <p:sldId id="268" r:id="rId8"/>
    <p:sldId id="269" r:id="rId9"/>
    <p:sldId id="270" r:id="rId10"/>
    <p:sldId id="271" r:id="rId11"/>
    <p:sldId id="261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68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3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4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3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9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5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3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5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3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A406B-AB42-4A33-83CE-EC28011BBC4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E7F99-F779-44BB-978C-A043346A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47F194-0AF1-4C57-AFB1-0814FBF80108}"/>
              </a:ext>
            </a:extLst>
          </p:cNvPr>
          <p:cNvSpPr/>
          <p:nvPr/>
        </p:nvSpPr>
        <p:spPr>
          <a:xfrm>
            <a:off x="841628" y="773602"/>
            <a:ext cx="7351586" cy="5443686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A9E33E-93DB-44AF-929E-B48B4AFD3F7D}"/>
              </a:ext>
            </a:extLst>
          </p:cNvPr>
          <p:cNvSpPr txBox="1"/>
          <p:nvPr/>
        </p:nvSpPr>
        <p:spPr>
          <a:xfrm>
            <a:off x="1166845" y="1602619"/>
            <a:ext cx="67011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KG Second Chances Solid" panose="02000000000000000000" pitchFamily="2" charset="0"/>
              </a:rPr>
              <a:t>Let’s write</a:t>
            </a:r>
          </a:p>
          <a:p>
            <a:pPr algn="ctr"/>
            <a:r>
              <a:rPr lang="en-US" sz="6000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KG Second Chances Solid" panose="02000000000000000000" pitchFamily="2" charset="0"/>
              </a:rPr>
              <a:t>about the African Savanna!</a:t>
            </a:r>
          </a:p>
        </p:txBody>
      </p:sp>
    </p:spTree>
    <p:extLst>
      <p:ext uri="{BB962C8B-B14F-4D97-AF65-F5344CB8AC3E}">
        <p14:creationId xmlns:p14="http://schemas.microsoft.com/office/powerpoint/2010/main" val="337582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1D00F3-92EB-421C-999C-4672FA969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572027"/>
              </p:ext>
            </p:extLst>
          </p:nvPr>
        </p:nvGraphicFramePr>
        <p:xfrm>
          <a:off x="5989162" y="569120"/>
          <a:ext cx="2633663" cy="57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63">
                  <a:extLst>
                    <a:ext uri="{9D8B030D-6E8A-4147-A177-3AD203B41FA5}">
                      <a16:colId xmlns:a16="http://schemas.microsoft.com/office/drawing/2014/main" val="4248233441"/>
                    </a:ext>
                  </a:extLst>
                </a:gridCol>
              </a:tblGrid>
              <a:tr h="7149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rilledCheese BTN" panose="020B0604060402040206" pitchFamily="34" charset="0"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908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25144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4956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7697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33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0801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99959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54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F0721A-CA4E-4829-9D4A-67D6D8264C19}"/>
              </a:ext>
            </a:extLst>
          </p:cNvPr>
          <p:cNvSpPr/>
          <p:nvPr/>
        </p:nvSpPr>
        <p:spPr>
          <a:xfrm>
            <a:off x="695325" y="615805"/>
            <a:ext cx="7853363" cy="550877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87B8B-892A-4AB4-BA0F-0CCC67A84F0E}"/>
              </a:ext>
            </a:extLst>
          </p:cNvPr>
          <p:cNvSpPr txBox="1"/>
          <p:nvPr/>
        </p:nvSpPr>
        <p:spPr>
          <a:xfrm>
            <a:off x="855674" y="821449"/>
            <a:ext cx="734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28575">
                  <a:noFill/>
                </a:ln>
                <a:solidFill>
                  <a:schemeClr val="accent2">
                    <a:lumMod val="75000"/>
                  </a:schemeClr>
                </a:solidFill>
                <a:latin typeface="GrilledCheese BTN" panose="020B0604060402040206" pitchFamily="34" charset="0"/>
              </a:rPr>
              <a:t>Pick a favorite picture we looked at. Write a really great paragraph telling what you see.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0F0E2B-CD8A-438E-965B-FCDFD020A66B}"/>
              </a:ext>
            </a:extLst>
          </p:cNvPr>
          <p:cNvSpPr txBox="1"/>
          <p:nvPr/>
        </p:nvSpPr>
        <p:spPr>
          <a:xfrm>
            <a:off x="1042988" y="1981200"/>
            <a:ext cx="72723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answer 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80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F0721A-CA4E-4829-9D4A-67D6D8264C19}"/>
              </a:ext>
            </a:extLst>
          </p:cNvPr>
          <p:cNvSpPr/>
          <p:nvPr/>
        </p:nvSpPr>
        <p:spPr>
          <a:xfrm>
            <a:off x="695325" y="615805"/>
            <a:ext cx="7853363" cy="550877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87B8B-892A-4AB4-BA0F-0CCC67A84F0E}"/>
              </a:ext>
            </a:extLst>
          </p:cNvPr>
          <p:cNvSpPr txBox="1"/>
          <p:nvPr/>
        </p:nvSpPr>
        <p:spPr>
          <a:xfrm>
            <a:off x="645317" y="733425"/>
            <a:ext cx="79533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n w="28575">
                  <a:noFill/>
                </a:ln>
                <a:solidFill>
                  <a:schemeClr val="accent2">
                    <a:lumMod val="75000"/>
                  </a:schemeClr>
                </a:solidFill>
                <a:latin typeface="GrilledCheese BTN" panose="020B0604060402040206" pitchFamily="34" charset="0"/>
              </a:rPr>
              <a:t>Can you edit your paragraph to make it even better? What words could you add to help the reader visualize what you are writing about better?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10A2D-20E3-41A1-945E-CE5B61C473DB}"/>
              </a:ext>
            </a:extLst>
          </p:cNvPr>
          <p:cNvSpPr txBox="1"/>
          <p:nvPr/>
        </p:nvSpPr>
        <p:spPr>
          <a:xfrm>
            <a:off x="891471" y="2143707"/>
            <a:ext cx="7272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answer 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59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47F194-0AF1-4C57-AFB1-0814FBF80108}"/>
              </a:ext>
            </a:extLst>
          </p:cNvPr>
          <p:cNvSpPr/>
          <p:nvPr/>
        </p:nvSpPr>
        <p:spPr>
          <a:xfrm>
            <a:off x="841628" y="773602"/>
            <a:ext cx="7351586" cy="5443686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A9E33E-93DB-44AF-929E-B48B4AFD3F7D}"/>
              </a:ext>
            </a:extLst>
          </p:cNvPr>
          <p:cNvSpPr txBox="1"/>
          <p:nvPr/>
        </p:nvSpPr>
        <p:spPr>
          <a:xfrm>
            <a:off x="1177064" y="1375986"/>
            <a:ext cx="6701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GrilledCheese BTN" panose="020B0604060402040206" pitchFamily="34" charset="0"/>
              </a:rPr>
              <a:t>Writing 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C9042-5885-4503-8BF7-B6F572F8D477}"/>
              </a:ext>
            </a:extLst>
          </p:cNvPr>
          <p:cNvSpPr txBox="1"/>
          <p:nvPr/>
        </p:nvSpPr>
        <p:spPr>
          <a:xfrm>
            <a:off x="1221424" y="2780974"/>
            <a:ext cx="6701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GrilledCheese BTN" panose="020B0604060402040206" pitchFamily="34" charset="0"/>
              </a:rPr>
              <a:t>Authors use vivid adjectives to make their writing better.</a:t>
            </a:r>
          </a:p>
        </p:txBody>
      </p:sp>
    </p:spTree>
    <p:extLst>
      <p:ext uri="{BB962C8B-B14F-4D97-AF65-F5344CB8AC3E}">
        <p14:creationId xmlns:p14="http://schemas.microsoft.com/office/powerpoint/2010/main" val="370630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47F194-0AF1-4C57-AFB1-0814FBF80108}"/>
              </a:ext>
            </a:extLst>
          </p:cNvPr>
          <p:cNvSpPr/>
          <p:nvPr/>
        </p:nvSpPr>
        <p:spPr>
          <a:xfrm>
            <a:off x="841628" y="773602"/>
            <a:ext cx="7351586" cy="5443686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A9E33E-93DB-44AF-929E-B48B4AFD3F7D}"/>
              </a:ext>
            </a:extLst>
          </p:cNvPr>
          <p:cNvSpPr txBox="1"/>
          <p:nvPr/>
        </p:nvSpPr>
        <p:spPr>
          <a:xfrm>
            <a:off x="1319939" y="1047374"/>
            <a:ext cx="67011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GrilledCheese BTN" panose="020B0604060402040206" pitchFamily="34" charset="0"/>
              </a:rPr>
              <a:t>Look at the pictures from the African Savanna. Make a list of adjectives you could use to describe what you see.</a:t>
            </a:r>
          </a:p>
        </p:txBody>
      </p:sp>
    </p:spTree>
    <p:extLst>
      <p:ext uri="{BB962C8B-B14F-4D97-AF65-F5344CB8AC3E}">
        <p14:creationId xmlns:p14="http://schemas.microsoft.com/office/powerpoint/2010/main" val="331623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1D00F3-92EB-421C-999C-4672FA969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896252"/>
              </p:ext>
            </p:extLst>
          </p:nvPr>
        </p:nvGraphicFramePr>
        <p:xfrm>
          <a:off x="659925" y="495301"/>
          <a:ext cx="2633663" cy="57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63">
                  <a:extLst>
                    <a:ext uri="{9D8B030D-6E8A-4147-A177-3AD203B41FA5}">
                      <a16:colId xmlns:a16="http://schemas.microsoft.com/office/drawing/2014/main" val="4248233441"/>
                    </a:ext>
                  </a:extLst>
                </a:gridCol>
              </a:tblGrid>
              <a:tr h="7149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rilledCheese BTN" panose="020B0604060402040206" pitchFamily="34" charset="0"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908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25144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4956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7697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33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0801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99959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06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1D00F3-92EB-421C-999C-4672FA969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881001"/>
              </p:ext>
            </p:extLst>
          </p:nvPr>
        </p:nvGraphicFramePr>
        <p:xfrm>
          <a:off x="5936775" y="485776"/>
          <a:ext cx="2633663" cy="57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63">
                  <a:extLst>
                    <a:ext uri="{9D8B030D-6E8A-4147-A177-3AD203B41FA5}">
                      <a16:colId xmlns:a16="http://schemas.microsoft.com/office/drawing/2014/main" val="4248233441"/>
                    </a:ext>
                  </a:extLst>
                </a:gridCol>
              </a:tblGrid>
              <a:tr h="7149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rilledCheese BTN" panose="020B0604060402040206" pitchFamily="34" charset="0"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908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25144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4956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7697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33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0801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99959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618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1D00F3-92EB-421C-999C-4672FA969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90763"/>
              </p:ext>
            </p:extLst>
          </p:nvPr>
        </p:nvGraphicFramePr>
        <p:xfrm>
          <a:off x="955200" y="414338"/>
          <a:ext cx="2633663" cy="57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63">
                  <a:extLst>
                    <a:ext uri="{9D8B030D-6E8A-4147-A177-3AD203B41FA5}">
                      <a16:colId xmlns:a16="http://schemas.microsoft.com/office/drawing/2014/main" val="4248233441"/>
                    </a:ext>
                  </a:extLst>
                </a:gridCol>
              </a:tblGrid>
              <a:tr h="7149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rilledCheese BTN" panose="020B0604060402040206" pitchFamily="34" charset="0"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908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25144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4956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7697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33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0801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99959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6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1D00F3-92EB-421C-999C-4672FA969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8405"/>
              </p:ext>
            </p:extLst>
          </p:nvPr>
        </p:nvGraphicFramePr>
        <p:xfrm>
          <a:off x="6700838" y="481013"/>
          <a:ext cx="2252662" cy="57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662">
                  <a:extLst>
                    <a:ext uri="{9D8B030D-6E8A-4147-A177-3AD203B41FA5}">
                      <a16:colId xmlns:a16="http://schemas.microsoft.com/office/drawing/2014/main" val="4248233441"/>
                    </a:ext>
                  </a:extLst>
                </a:gridCol>
              </a:tblGrid>
              <a:tr h="7149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rilledCheese BTN" panose="020B0604060402040206" pitchFamily="34" charset="0"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908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25144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4956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7697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33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0801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99959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07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1D00F3-92EB-421C-999C-4672FA969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8901"/>
              </p:ext>
            </p:extLst>
          </p:nvPr>
        </p:nvGraphicFramePr>
        <p:xfrm>
          <a:off x="432455" y="433388"/>
          <a:ext cx="2633663" cy="57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63">
                  <a:extLst>
                    <a:ext uri="{9D8B030D-6E8A-4147-A177-3AD203B41FA5}">
                      <a16:colId xmlns:a16="http://schemas.microsoft.com/office/drawing/2014/main" val="4248233441"/>
                    </a:ext>
                  </a:extLst>
                </a:gridCol>
              </a:tblGrid>
              <a:tr h="7149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rilledCheese BTN" panose="020B0604060402040206" pitchFamily="34" charset="0"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908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25144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4956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7697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33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0801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99959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44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E9A6DC-504A-4321-862B-470B4CA2540E}"/>
              </a:ext>
            </a:extLst>
          </p:cNvPr>
          <p:cNvSpPr txBox="1"/>
          <p:nvPr/>
        </p:nvSpPr>
        <p:spPr>
          <a:xfrm>
            <a:off x="3066118" y="6293225"/>
            <a:ext cx="292304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</a:rPr>
              <a:t>©www.thecurriculumcorner.com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1D00F3-92EB-421C-999C-4672FA969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51159"/>
              </p:ext>
            </p:extLst>
          </p:nvPr>
        </p:nvGraphicFramePr>
        <p:xfrm>
          <a:off x="3394730" y="433388"/>
          <a:ext cx="2633663" cy="57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663">
                  <a:extLst>
                    <a:ext uri="{9D8B030D-6E8A-4147-A177-3AD203B41FA5}">
                      <a16:colId xmlns:a16="http://schemas.microsoft.com/office/drawing/2014/main" val="4248233441"/>
                    </a:ext>
                  </a:extLst>
                </a:gridCol>
              </a:tblGrid>
              <a:tr h="7149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rilledCheese BTN" panose="020B0604060402040206" pitchFamily="34" charset="0"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908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25144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4956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7697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33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08018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99959"/>
                  </a:ext>
                </a:extLst>
              </a:tr>
              <a:tr h="7149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2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982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173</Words>
  <Application>Microsoft Office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GrilledCheese BTN</vt:lpstr>
      <vt:lpstr>KG Second Chances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2</cp:revision>
  <dcterms:created xsi:type="dcterms:W3CDTF">2020-09-21T17:21:33Z</dcterms:created>
  <dcterms:modified xsi:type="dcterms:W3CDTF">2020-09-21T18:07:58Z</dcterms:modified>
</cp:coreProperties>
</file>