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7" r:id="rId5"/>
    <p:sldId id="259" r:id="rId6"/>
    <p:sldId id="292" r:id="rId7"/>
    <p:sldId id="282" r:id="rId8"/>
    <p:sldId id="260" r:id="rId9"/>
    <p:sldId id="293" r:id="rId10"/>
    <p:sldId id="291" r:id="rId11"/>
    <p:sldId id="261" r:id="rId12"/>
    <p:sldId id="294" r:id="rId13"/>
    <p:sldId id="289" r:id="rId14"/>
    <p:sldId id="262" r:id="rId15"/>
    <p:sldId id="295" r:id="rId16"/>
    <p:sldId id="283" r:id="rId17"/>
    <p:sldId id="263" r:id="rId18"/>
    <p:sldId id="296" r:id="rId19"/>
    <p:sldId id="290" r:id="rId20"/>
    <p:sldId id="264" r:id="rId21"/>
    <p:sldId id="297" r:id="rId22"/>
    <p:sldId id="279" r:id="rId23"/>
    <p:sldId id="266" r:id="rId24"/>
    <p:sldId id="298" r:id="rId25"/>
    <p:sldId id="288" r:id="rId26"/>
    <p:sldId id="267" r:id="rId27"/>
    <p:sldId id="301" r:id="rId28"/>
    <p:sldId id="268" r:id="rId29"/>
    <p:sldId id="302" r:id="rId30"/>
    <p:sldId id="299" r:id="rId31"/>
    <p:sldId id="281" r:id="rId32"/>
    <p:sldId id="303" r:id="rId33"/>
    <p:sldId id="300" r:id="rId34"/>
    <p:sldId id="284" r:id="rId35"/>
    <p:sldId id="304" r:id="rId36"/>
    <p:sldId id="309" r:id="rId37"/>
    <p:sldId id="285" r:id="rId38"/>
    <p:sldId id="305" r:id="rId39"/>
    <p:sldId id="310" r:id="rId40"/>
    <p:sldId id="286" r:id="rId41"/>
    <p:sldId id="306" r:id="rId42"/>
    <p:sldId id="311" r:id="rId43"/>
    <p:sldId id="280" r:id="rId44"/>
    <p:sldId id="307" r:id="rId45"/>
    <p:sldId id="312" r:id="rId46"/>
    <p:sldId id="269" r:id="rId47"/>
    <p:sldId id="308" r:id="rId48"/>
    <p:sldId id="315" r:id="rId49"/>
    <p:sldId id="270" r:id="rId50"/>
    <p:sldId id="313" r:id="rId51"/>
    <p:sldId id="316" r:id="rId52"/>
    <p:sldId id="276" r:id="rId53"/>
    <p:sldId id="314" r:id="rId54"/>
    <p:sldId id="317" r:id="rId55"/>
    <p:sldId id="277" r:id="rId56"/>
    <p:sldId id="318" r:id="rId57"/>
    <p:sldId id="320" r:id="rId58"/>
    <p:sldId id="278" r:id="rId59"/>
    <p:sldId id="319" r:id="rId60"/>
    <p:sldId id="321" r:id="rId61"/>
    <p:sldId id="271" r:id="rId62"/>
    <p:sldId id="322" r:id="rId63"/>
    <p:sldId id="274" r:id="rId64"/>
    <p:sldId id="272" r:id="rId65"/>
    <p:sldId id="325" r:id="rId66"/>
    <p:sldId id="324" r:id="rId67"/>
    <p:sldId id="273" r:id="rId68"/>
    <p:sldId id="326" r:id="rId69"/>
    <p:sldId id="323" r:id="rId70"/>
    <p:sldId id="327" r:id="rId71"/>
    <p:sldId id="328" r:id="rId72"/>
    <p:sldId id="329" r:id="rId73"/>
    <p:sldId id="275" r:id="rId7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529" y="4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6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7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2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3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3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7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4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0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2B1FD-154D-4D4B-9C80-AA6E2CD0F8BA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4257E-55E7-471B-8067-1B6F5D37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3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A99DDE-E323-4BB1-994B-8FA778454540}"/>
              </a:ext>
            </a:extLst>
          </p:cNvPr>
          <p:cNvSpPr txBox="1"/>
          <p:nvPr/>
        </p:nvSpPr>
        <p:spPr>
          <a:xfrm>
            <a:off x="2392851" y="2014539"/>
            <a:ext cx="52002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Suffix Practice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CF2A31-5A76-472C-A203-4A9B07E7AE6F}"/>
              </a:ext>
            </a:extLst>
          </p:cNvPr>
          <p:cNvSpPr txBox="1"/>
          <p:nvPr/>
        </p:nvSpPr>
        <p:spPr>
          <a:xfrm>
            <a:off x="1733550" y="3421915"/>
            <a:ext cx="67008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A free PowerPoint review game from</a:t>
            </a:r>
          </a:p>
          <a:p>
            <a:pPr algn="ctr"/>
            <a:r>
              <a:rPr lang="en-US" sz="3600" dirty="0">
                <a:ln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The Curriculum Corner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027879F8-65F6-4A9C-A068-C9489A75C7E3}"/>
              </a:ext>
            </a:extLst>
          </p:cNvPr>
          <p:cNvSpPr txBox="1"/>
          <p:nvPr/>
        </p:nvSpPr>
        <p:spPr>
          <a:xfrm>
            <a:off x="1695450" y="5797364"/>
            <a:ext cx="6497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FFFF"/>
                </a:solidFill>
                <a:latin typeface="KG A Year Without Rain" panose="02000000000000000000" pitchFamily="2" charset="0"/>
              </a:rPr>
              <a:t>Click here to get started.</a:t>
            </a:r>
          </a:p>
        </p:txBody>
      </p:sp>
    </p:spTree>
    <p:extLst>
      <p:ext uri="{BB962C8B-B14F-4D97-AF65-F5344CB8AC3E}">
        <p14:creationId xmlns:p14="http://schemas.microsoft.com/office/powerpoint/2010/main" val="280152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BD6318-DF6B-4F0A-9ACA-3F411063E72C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Way to Go!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592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512E33-2770-4944-9CD2-68823CD591AA}"/>
              </a:ext>
            </a:extLst>
          </p:cNvPr>
          <p:cNvSpPr txBox="1"/>
          <p:nvPr/>
        </p:nvSpPr>
        <p:spPr>
          <a:xfrm>
            <a:off x="1701211" y="1538027"/>
            <a:ext cx="6741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Choose the suffix that means the condition of being.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F102A98-59AF-41A4-AE1D-EFFBAB0544D9}"/>
              </a:ext>
            </a:extLst>
          </p:cNvPr>
          <p:cNvSpPr txBox="1"/>
          <p:nvPr/>
        </p:nvSpPr>
        <p:spPr>
          <a:xfrm>
            <a:off x="3671862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-ship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7F42AC47-8376-4833-B083-F95A0A1621C3}"/>
              </a:ext>
            </a:extLst>
          </p:cNvPr>
          <p:cNvSpPr txBox="1"/>
          <p:nvPr/>
        </p:nvSpPr>
        <p:spPr>
          <a:xfrm>
            <a:off x="3671862" y="44346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-</a:t>
            </a:r>
            <a:r>
              <a:rPr lang="en-US" sz="4400" dirty="0" err="1">
                <a:solidFill>
                  <a:schemeClr val="bg1"/>
                </a:solidFill>
                <a:latin typeface="KG A Year Without Rain" panose="02000000000000000000" pitchFamily="2" charset="0"/>
              </a:rPr>
              <a:t>ible</a:t>
            </a:r>
            <a:endParaRPr lang="en-US" sz="4400" dirty="0">
              <a:solidFill>
                <a:schemeClr val="bg1"/>
              </a:solidFill>
              <a:latin typeface="KG A Year Without Rain" panose="02000000000000000000" pitchFamily="2" charset="0"/>
            </a:endParaRP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435BE23-70E7-46AE-B1C8-EE303376F8A0}"/>
              </a:ext>
            </a:extLst>
          </p:cNvPr>
          <p:cNvSpPr txBox="1"/>
          <p:nvPr/>
        </p:nvSpPr>
        <p:spPr>
          <a:xfrm>
            <a:off x="3671862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-ness</a:t>
            </a:r>
          </a:p>
        </p:txBody>
      </p:sp>
    </p:spTree>
    <p:extLst>
      <p:ext uri="{BB962C8B-B14F-4D97-AF65-F5344CB8AC3E}">
        <p14:creationId xmlns:p14="http://schemas.microsoft.com/office/powerpoint/2010/main" val="4050873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838378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E5AD18-4E0F-4E9F-8E14-4F97F769D005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Spectacular!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3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512E33-2770-4944-9CD2-68823CD591AA}"/>
              </a:ext>
            </a:extLst>
          </p:cNvPr>
          <p:cNvSpPr txBox="1"/>
          <p:nvPr/>
        </p:nvSpPr>
        <p:spPr>
          <a:xfrm>
            <a:off x="1701211" y="1538027"/>
            <a:ext cx="6741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Choose the suffix that means to shape.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F102A98-59AF-41A4-AE1D-EFFBAB0544D9}"/>
              </a:ext>
            </a:extLst>
          </p:cNvPr>
          <p:cNvSpPr txBox="1"/>
          <p:nvPr/>
        </p:nvSpPr>
        <p:spPr>
          <a:xfrm>
            <a:off x="3671862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-ship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7F42AC47-8376-4833-B083-F95A0A1621C3}"/>
              </a:ext>
            </a:extLst>
          </p:cNvPr>
          <p:cNvSpPr txBox="1"/>
          <p:nvPr/>
        </p:nvSpPr>
        <p:spPr>
          <a:xfrm>
            <a:off x="3671862" y="44346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-</a:t>
            </a:r>
            <a:r>
              <a:rPr lang="en-US" sz="4400" dirty="0" err="1">
                <a:solidFill>
                  <a:schemeClr val="bg1"/>
                </a:solidFill>
                <a:latin typeface="KG A Year Without Rain" panose="02000000000000000000" pitchFamily="2" charset="0"/>
              </a:rPr>
              <a:t>ible</a:t>
            </a:r>
            <a:endParaRPr lang="en-US" sz="4400" dirty="0">
              <a:solidFill>
                <a:schemeClr val="bg1"/>
              </a:solidFill>
              <a:latin typeface="KG A Year Without Rain" panose="02000000000000000000" pitchFamily="2" charset="0"/>
            </a:endParaRP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435BE23-70E7-46AE-B1C8-EE303376F8A0}"/>
              </a:ext>
            </a:extLst>
          </p:cNvPr>
          <p:cNvSpPr txBox="1"/>
          <p:nvPr/>
        </p:nvSpPr>
        <p:spPr>
          <a:xfrm>
            <a:off x="3671862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-ness</a:t>
            </a:r>
          </a:p>
        </p:txBody>
      </p:sp>
    </p:spTree>
    <p:extLst>
      <p:ext uri="{BB962C8B-B14F-4D97-AF65-F5344CB8AC3E}">
        <p14:creationId xmlns:p14="http://schemas.microsoft.com/office/powerpoint/2010/main" val="760693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861867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A67034-469F-4D1B-82DC-90ACE4353289}"/>
              </a:ext>
            </a:extLst>
          </p:cNvPr>
          <p:cNvSpPr txBox="1"/>
          <p:nvPr/>
        </p:nvSpPr>
        <p:spPr>
          <a:xfrm>
            <a:off x="1678780" y="1493104"/>
            <a:ext cx="67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Superb thinking!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49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512E33-2770-4944-9CD2-68823CD591AA}"/>
              </a:ext>
            </a:extLst>
          </p:cNvPr>
          <p:cNvSpPr txBox="1"/>
          <p:nvPr/>
        </p:nvSpPr>
        <p:spPr>
          <a:xfrm>
            <a:off x="1701211" y="1538027"/>
            <a:ext cx="6741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Choose the suffix that means to capable of.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F102A98-59AF-41A4-AE1D-EFFBAB0544D9}"/>
              </a:ext>
            </a:extLst>
          </p:cNvPr>
          <p:cNvSpPr txBox="1"/>
          <p:nvPr/>
        </p:nvSpPr>
        <p:spPr>
          <a:xfrm>
            <a:off x="3671862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-ship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7F42AC47-8376-4833-B083-F95A0A1621C3}"/>
              </a:ext>
            </a:extLst>
          </p:cNvPr>
          <p:cNvSpPr txBox="1"/>
          <p:nvPr/>
        </p:nvSpPr>
        <p:spPr>
          <a:xfrm>
            <a:off x="3671862" y="44346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-</a:t>
            </a:r>
            <a:r>
              <a:rPr lang="en-US" sz="4400" dirty="0" err="1">
                <a:solidFill>
                  <a:schemeClr val="bg1"/>
                </a:solidFill>
                <a:latin typeface="KG A Year Without Rain" panose="02000000000000000000" pitchFamily="2" charset="0"/>
              </a:rPr>
              <a:t>ible</a:t>
            </a:r>
            <a:endParaRPr lang="en-US" sz="4400" dirty="0">
              <a:solidFill>
                <a:schemeClr val="bg1"/>
              </a:solidFill>
              <a:latin typeface="KG A Year Without Rain" panose="02000000000000000000" pitchFamily="2" charset="0"/>
            </a:endParaRP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435BE23-70E7-46AE-B1C8-EE303376F8A0}"/>
              </a:ext>
            </a:extLst>
          </p:cNvPr>
          <p:cNvSpPr txBox="1"/>
          <p:nvPr/>
        </p:nvSpPr>
        <p:spPr>
          <a:xfrm>
            <a:off x="3671862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-ness</a:t>
            </a:r>
          </a:p>
        </p:txBody>
      </p:sp>
    </p:spTree>
    <p:extLst>
      <p:ext uri="{BB962C8B-B14F-4D97-AF65-F5344CB8AC3E}">
        <p14:creationId xmlns:p14="http://schemas.microsoft.com/office/powerpoint/2010/main" val="2740684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899112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BDF01-2E25-4C36-B700-BD313DE6696D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You rock!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6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512E33-2770-4944-9CD2-68823CD591AA}"/>
              </a:ext>
            </a:extLst>
          </p:cNvPr>
          <p:cNvSpPr txBox="1"/>
          <p:nvPr/>
        </p:nvSpPr>
        <p:spPr>
          <a:xfrm>
            <a:off x="1780618" y="1538027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Choose the suffix that means without.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F102A98-59AF-41A4-AE1D-EFFBAB0544D9}"/>
              </a:ext>
            </a:extLst>
          </p:cNvPr>
          <p:cNvSpPr txBox="1"/>
          <p:nvPr/>
        </p:nvSpPr>
        <p:spPr>
          <a:xfrm>
            <a:off x="3671862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-</a:t>
            </a:r>
            <a:r>
              <a:rPr lang="en-US" sz="4400" dirty="0" err="1">
                <a:solidFill>
                  <a:schemeClr val="bg1"/>
                </a:solidFill>
                <a:latin typeface="KG A Year Without Rain" panose="02000000000000000000" pitchFamily="2" charset="0"/>
              </a:rPr>
              <a:t>ful</a:t>
            </a:r>
            <a:endParaRPr lang="en-US" sz="4400" dirty="0">
              <a:solidFill>
                <a:schemeClr val="bg1"/>
              </a:solidFill>
              <a:latin typeface="KG A Year Without Rain" panose="02000000000000000000" pitchFamily="2" charset="0"/>
            </a:endParaRP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7F42AC47-8376-4833-B083-F95A0A1621C3}"/>
              </a:ext>
            </a:extLst>
          </p:cNvPr>
          <p:cNvSpPr txBox="1"/>
          <p:nvPr/>
        </p:nvSpPr>
        <p:spPr>
          <a:xfrm>
            <a:off x="3671862" y="44346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-less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435BE23-70E7-46AE-B1C8-EE303376F8A0}"/>
              </a:ext>
            </a:extLst>
          </p:cNvPr>
          <p:cNvSpPr txBox="1"/>
          <p:nvPr/>
        </p:nvSpPr>
        <p:spPr>
          <a:xfrm>
            <a:off x="3671862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-able</a:t>
            </a:r>
          </a:p>
        </p:txBody>
      </p:sp>
    </p:spTree>
    <p:extLst>
      <p:ext uri="{BB962C8B-B14F-4D97-AF65-F5344CB8AC3E}">
        <p14:creationId xmlns:p14="http://schemas.microsoft.com/office/powerpoint/2010/main" val="3566628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someone that jumped off the top of the slide at recess?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careful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breakable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reckless</a:t>
            </a:r>
          </a:p>
        </p:txBody>
      </p:sp>
    </p:spTree>
    <p:extLst>
      <p:ext uri="{BB962C8B-B14F-4D97-AF65-F5344CB8AC3E}">
        <p14:creationId xmlns:p14="http://schemas.microsoft.com/office/powerpoint/2010/main" val="897860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081337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AF15BF-301D-47F5-AEC9-DAE28858A1A5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Fabulous!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243798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something you really don’t want to do?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dreadful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thoughtless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enjoyable</a:t>
            </a:r>
          </a:p>
        </p:txBody>
      </p:sp>
    </p:spTree>
    <p:extLst>
      <p:ext uri="{BB962C8B-B14F-4D97-AF65-F5344CB8AC3E}">
        <p14:creationId xmlns:p14="http://schemas.microsoft.com/office/powerpoint/2010/main" val="3252212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13539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33DAFC-638F-4F9A-8E37-9F1575A13727}"/>
              </a:ext>
            </a:extLst>
          </p:cNvPr>
          <p:cNvSpPr txBox="1"/>
          <p:nvPr/>
        </p:nvSpPr>
        <p:spPr>
          <a:xfrm>
            <a:off x="1566863" y="1921729"/>
            <a:ext cx="670083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Wow!</a:t>
            </a:r>
            <a:endParaRPr lang="en-US" sz="344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106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someone who is very good at making a craft?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careless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skillful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usable</a:t>
            </a:r>
          </a:p>
        </p:txBody>
      </p:sp>
    </p:spTree>
    <p:extLst>
      <p:ext uri="{BB962C8B-B14F-4D97-AF65-F5344CB8AC3E}">
        <p14:creationId xmlns:p14="http://schemas.microsoft.com/office/powerpoint/2010/main" val="3245638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906698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AB9705-BFCE-4201-AF4C-32EB501CBBAB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Marvelous!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5E6D3AD-826B-4BCC-8469-92222E176D3D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283993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something that is worth a lot of money?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wasteful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valuable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worthless</a:t>
            </a:r>
          </a:p>
        </p:txBody>
      </p:sp>
    </p:spTree>
    <p:extLst>
      <p:ext uri="{BB962C8B-B14F-4D97-AF65-F5344CB8AC3E}">
        <p14:creationId xmlns:p14="http://schemas.microsoft.com/office/powerpoint/2010/main" val="2303575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705351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9519557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3C21AB-5D0A-42B2-9771-239471FE788C}"/>
              </a:ext>
            </a:extLst>
          </p:cNvPr>
          <p:cNvSpPr txBox="1"/>
          <p:nvPr/>
        </p:nvSpPr>
        <p:spPr>
          <a:xfrm>
            <a:off x="1581151" y="2155092"/>
            <a:ext cx="67008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Amazing!</a:t>
            </a:r>
            <a:endParaRPr lang="en-US" sz="23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120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something that might hurt somebody?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tireless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comfortable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3600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dangerous</a:t>
            </a:r>
          </a:p>
        </p:txBody>
      </p:sp>
    </p:spTree>
    <p:extLst>
      <p:ext uri="{BB962C8B-B14F-4D97-AF65-F5344CB8AC3E}">
        <p14:creationId xmlns:p14="http://schemas.microsoft.com/office/powerpoint/2010/main" val="36043852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387993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8A942C-8363-4343-AADF-3D1A0DEB35AD}"/>
              </a:ext>
            </a:extLst>
          </p:cNvPr>
          <p:cNvSpPr txBox="1"/>
          <p:nvPr/>
        </p:nvSpPr>
        <p:spPr>
          <a:xfrm>
            <a:off x="1790701" y="1412142"/>
            <a:ext cx="67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Rocking Thinking!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6106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someone who likes to do things for others?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harmful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helpful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3600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dependable</a:t>
            </a:r>
          </a:p>
        </p:txBody>
      </p:sp>
    </p:spTree>
    <p:extLst>
      <p:ext uri="{BB962C8B-B14F-4D97-AF65-F5344CB8AC3E}">
        <p14:creationId xmlns:p14="http://schemas.microsoft.com/office/powerpoint/2010/main" val="686285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577823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714A1D-87C1-4DF6-B678-68C2B85E807E}"/>
              </a:ext>
            </a:extLst>
          </p:cNvPr>
          <p:cNvSpPr txBox="1"/>
          <p:nvPr/>
        </p:nvSpPr>
        <p:spPr>
          <a:xfrm>
            <a:off x="1757363" y="19979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Spectacular!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5877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something you are allowed to do at school?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sensible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permissible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4095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unreasonable</a:t>
            </a:r>
          </a:p>
        </p:txBody>
      </p:sp>
    </p:spTree>
    <p:extLst>
      <p:ext uri="{BB962C8B-B14F-4D97-AF65-F5344CB8AC3E}">
        <p14:creationId xmlns:p14="http://schemas.microsoft.com/office/powerpoint/2010/main" val="9072464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428115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1BE819-8DB0-4E88-BBE2-576C00758748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Awesome!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415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5CF600-3300-4F62-A364-DD723E297674}"/>
              </a:ext>
            </a:extLst>
          </p:cNvPr>
          <p:cNvSpPr txBox="1"/>
          <p:nvPr/>
        </p:nvSpPr>
        <p:spPr>
          <a:xfrm>
            <a:off x="1785938" y="1983642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Wonderful!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819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someone who might be afraid to give a speech?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7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bashful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resentful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4095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skillful</a:t>
            </a:r>
          </a:p>
        </p:txBody>
      </p:sp>
    </p:spTree>
    <p:extLst>
      <p:ext uri="{BB962C8B-B14F-4D97-AF65-F5344CB8AC3E}">
        <p14:creationId xmlns:p14="http://schemas.microsoft.com/office/powerpoint/2010/main" val="1947309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21079802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F3ED07-7CE7-40E2-A711-D2656731D48C}"/>
              </a:ext>
            </a:extLst>
          </p:cNvPr>
          <p:cNvSpPr txBox="1"/>
          <p:nvPr/>
        </p:nvSpPr>
        <p:spPr>
          <a:xfrm>
            <a:off x="1843088" y="2317017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You’ve got it!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746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telling about someone who is looking forward to something?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6" y="3286699"/>
            <a:ext cx="3473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eagerness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forcible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4095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visible</a:t>
            </a:r>
          </a:p>
        </p:txBody>
      </p:sp>
    </p:spTree>
    <p:extLst>
      <p:ext uri="{BB962C8B-B14F-4D97-AF65-F5344CB8AC3E}">
        <p14:creationId xmlns:p14="http://schemas.microsoft.com/office/powerpoint/2010/main" val="20552815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42923540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92AE8-067C-4E87-8C60-2D7153426F12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Brilliant!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118BC48-B36F-42EF-9A7C-108DFAFE6917}"/>
              </a:ext>
            </a:extLst>
          </p:cNvPr>
          <p:cNvSpPr txBox="1"/>
          <p:nvPr/>
        </p:nvSpPr>
        <p:spPr>
          <a:xfrm>
            <a:off x="737910" y="4614863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2861978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301E4F-8D62-4521-9B63-E4EFD8B24D32}"/>
              </a:ext>
            </a:extLst>
          </p:cNvPr>
          <p:cNvSpPr txBox="1"/>
          <p:nvPr/>
        </p:nvSpPr>
        <p:spPr>
          <a:xfrm>
            <a:off x="1377013" y="1435202"/>
            <a:ext cx="766889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Which word might you use</a:t>
            </a:r>
          </a:p>
          <a:p>
            <a:pPr algn="ctr"/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when talking about a bike that is tough enough or ride on rocky paths?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0220FBFE-943D-4095-8EA4-83F6D6AD0C7D}"/>
              </a:ext>
            </a:extLst>
          </p:cNvPr>
          <p:cNvSpPr txBox="1"/>
          <p:nvPr/>
        </p:nvSpPr>
        <p:spPr>
          <a:xfrm>
            <a:off x="3650596" y="3286699"/>
            <a:ext cx="3473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flexible</a:t>
            </a: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9E42DFD9-43DD-4128-8467-E5DB49449659}"/>
              </a:ext>
            </a:extLst>
          </p:cNvPr>
          <p:cNvSpPr txBox="1"/>
          <p:nvPr/>
        </p:nvSpPr>
        <p:spPr>
          <a:xfrm>
            <a:off x="3650597" y="4434638"/>
            <a:ext cx="38290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durable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CA3B8C96-A933-4422-A571-A6883564399C}"/>
              </a:ext>
            </a:extLst>
          </p:cNvPr>
          <p:cNvSpPr txBox="1"/>
          <p:nvPr/>
        </p:nvSpPr>
        <p:spPr>
          <a:xfrm>
            <a:off x="3650597" y="5506201"/>
            <a:ext cx="40952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sensible</a:t>
            </a:r>
          </a:p>
        </p:txBody>
      </p:sp>
    </p:spTree>
    <p:extLst>
      <p:ext uri="{BB962C8B-B14F-4D97-AF65-F5344CB8AC3E}">
        <p14:creationId xmlns:p14="http://schemas.microsoft.com/office/powerpoint/2010/main" val="2624552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1591033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3" action="ppaction://hlinksldjump"/>
            <a:extLst>
              <a:ext uri="{FF2B5EF4-FFF2-40B4-BE49-F238E27FC236}">
                <a16:creationId xmlns:a16="http://schemas.microsoft.com/office/drawing/2014/main" id="{D1090BDD-F3E5-47DF-BA15-9305A485E3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375" y="2432178"/>
            <a:ext cx="8693649" cy="29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1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512E33-2770-4944-9CD2-68823CD591AA}"/>
              </a:ext>
            </a:extLst>
          </p:cNvPr>
          <p:cNvSpPr txBox="1"/>
          <p:nvPr/>
        </p:nvSpPr>
        <p:spPr>
          <a:xfrm>
            <a:off x="1780618" y="1538027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Choose the suffix that means capable of.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F102A98-59AF-41A4-AE1D-EFFBAB0544D9}"/>
              </a:ext>
            </a:extLst>
          </p:cNvPr>
          <p:cNvSpPr txBox="1"/>
          <p:nvPr/>
        </p:nvSpPr>
        <p:spPr>
          <a:xfrm>
            <a:off x="3671862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-</a:t>
            </a:r>
            <a:r>
              <a:rPr lang="en-US" sz="4400" dirty="0" err="1">
                <a:solidFill>
                  <a:schemeClr val="bg1"/>
                </a:solidFill>
                <a:latin typeface="KG A Year Without Rain" panose="02000000000000000000" pitchFamily="2" charset="0"/>
              </a:rPr>
              <a:t>ful</a:t>
            </a:r>
            <a:endParaRPr lang="en-US" sz="4400" dirty="0">
              <a:solidFill>
                <a:schemeClr val="bg1"/>
              </a:solidFill>
              <a:latin typeface="KG A Year Without Rain" panose="02000000000000000000" pitchFamily="2" charset="0"/>
            </a:endParaRP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7F42AC47-8376-4833-B083-F95A0A1621C3}"/>
              </a:ext>
            </a:extLst>
          </p:cNvPr>
          <p:cNvSpPr txBox="1"/>
          <p:nvPr/>
        </p:nvSpPr>
        <p:spPr>
          <a:xfrm>
            <a:off x="3671862" y="44346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-less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435BE23-70E7-46AE-B1C8-EE303376F8A0}"/>
              </a:ext>
            </a:extLst>
          </p:cNvPr>
          <p:cNvSpPr txBox="1"/>
          <p:nvPr/>
        </p:nvSpPr>
        <p:spPr>
          <a:xfrm>
            <a:off x="3671862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-able</a:t>
            </a:r>
          </a:p>
        </p:txBody>
      </p:sp>
    </p:spTree>
    <p:extLst>
      <p:ext uri="{BB962C8B-B14F-4D97-AF65-F5344CB8AC3E}">
        <p14:creationId xmlns:p14="http://schemas.microsoft.com/office/powerpoint/2010/main" val="35519130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189992" y="1311387"/>
            <a:ext cx="7678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meaning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2652686" y="3167637"/>
            <a:ext cx="58427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the right answer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1264420" y="4294251"/>
            <a:ext cx="82774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an answer that makes sense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1977655" y="5387139"/>
            <a:ext cx="818175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an answer that doesn’t make sense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652685" y="1828527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unreasonable</a:t>
            </a:r>
          </a:p>
        </p:txBody>
      </p:sp>
    </p:spTree>
    <p:extLst>
      <p:ext uri="{BB962C8B-B14F-4D97-AF65-F5344CB8AC3E}">
        <p14:creationId xmlns:p14="http://schemas.microsoft.com/office/powerpoint/2010/main" val="22518523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3750715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8A2480-A4FE-40FB-87DE-CF8BB106112B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Sensational!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14CE4379-45C1-4AE3-8B2D-093ECB018851}"/>
              </a:ext>
            </a:extLst>
          </p:cNvPr>
          <p:cNvSpPr txBox="1"/>
          <p:nvPr/>
        </p:nvSpPr>
        <p:spPr>
          <a:xfrm>
            <a:off x="737910" y="4591050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4353257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189992" y="1311387"/>
            <a:ext cx="7678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meaning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1568303" y="3167637"/>
            <a:ext cx="7171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someone that accomplished a goal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1189992" y="4268735"/>
            <a:ext cx="82774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someone that thought about something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2174357" y="5359098"/>
            <a:ext cx="8181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Someone that forgets something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652685" y="1828527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successful</a:t>
            </a:r>
          </a:p>
        </p:txBody>
      </p:sp>
    </p:spTree>
    <p:extLst>
      <p:ext uri="{BB962C8B-B14F-4D97-AF65-F5344CB8AC3E}">
        <p14:creationId xmlns:p14="http://schemas.microsoft.com/office/powerpoint/2010/main" val="11333552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5961864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2B9F2A-6DD0-4936-8274-58D397F4F65C}"/>
              </a:ext>
            </a:extLst>
          </p:cNvPr>
          <p:cNvSpPr txBox="1"/>
          <p:nvPr/>
        </p:nvSpPr>
        <p:spPr>
          <a:xfrm>
            <a:off x="1157289" y="2421792"/>
            <a:ext cx="78581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Good for you!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B2395BDD-9B4A-4383-9D6B-67EE381E72B6}"/>
              </a:ext>
            </a:extLst>
          </p:cNvPr>
          <p:cNvSpPr txBox="1"/>
          <p:nvPr/>
        </p:nvSpPr>
        <p:spPr>
          <a:xfrm>
            <a:off x="787915" y="4586287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1814349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275403" y="1378907"/>
            <a:ext cx="7678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best definition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2100865" y="3167637"/>
            <a:ext cx="7171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throwing away your trash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2126509" y="4214077"/>
            <a:ext cx="82774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not using resources smartly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2126509" y="5303832"/>
            <a:ext cx="81817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a trashcan that is full of waste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705848" y="1963682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wasteful</a:t>
            </a:r>
          </a:p>
        </p:txBody>
      </p:sp>
    </p:spTree>
    <p:extLst>
      <p:ext uri="{BB962C8B-B14F-4D97-AF65-F5344CB8AC3E}">
        <p14:creationId xmlns:p14="http://schemas.microsoft.com/office/powerpoint/2010/main" val="29593727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9491940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4DB7D5-497A-407B-843A-5E3E4E79E1F6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remarkable!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5704421-5BE1-4ACC-B91B-EFCC66306CED}"/>
              </a:ext>
            </a:extLst>
          </p:cNvPr>
          <p:cNvSpPr txBox="1"/>
          <p:nvPr/>
        </p:nvSpPr>
        <p:spPr>
          <a:xfrm>
            <a:off x="73791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6309866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275403" y="1378907"/>
            <a:ext cx="7678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best definition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3527731" y="3353532"/>
            <a:ext cx="3840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believable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3553375" y="4399972"/>
            <a:ext cx="3663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unreliable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3553376" y="5489727"/>
            <a:ext cx="3485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likely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705848" y="1963682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credible</a:t>
            </a:r>
          </a:p>
        </p:txBody>
      </p:sp>
    </p:spTree>
    <p:extLst>
      <p:ext uri="{BB962C8B-B14F-4D97-AF65-F5344CB8AC3E}">
        <p14:creationId xmlns:p14="http://schemas.microsoft.com/office/powerpoint/2010/main" val="210557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1410632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5946661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8E0C8F-D0D7-4D01-9231-ED3130B440A9}"/>
              </a:ext>
            </a:extLst>
          </p:cNvPr>
          <p:cNvSpPr txBox="1"/>
          <p:nvPr/>
        </p:nvSpPr>
        <p:spPr>
          <a:xfrm>
            <a:off x="1733550" y="1988404"/>
            <a:ext cx="67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Hooray for you!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D7F3E19-1CC3-4D9A-BE95-A12ADCAD0B55}"/>
              </a:ext>
            </a:extLst>
          </p:cNvPr>
          <p:cNvSpPr txBox="1"/>
          <p:nvPr/>
        </p:nvSpPr>
        <p:spPr>
          <a:xfrm>
            <a:off x="737909" y="4848224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5908234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275403" y="1378907"/>
            <a:ext cx="7678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best definition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1360463" y="3353532"/>
            <a:ext cx="929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something that you don’t like to do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2079807" y="4214752"/>
            <a:ext cx="10729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something you like to do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2359036" y="5200282"/>
            <a:ext cx="53403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something you are able to do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705848" y="1963682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enjoyable</a:t>
            </a:r>
          </a:p>
        </p:txBody>
      </p:sp>
    </p:spTree>
    <p:extLst>
      <p:ext uri="{BB962C8B-B14F-4D97-AF65-F5344CB8AC3E}">
        <p14:creationId xmlns:p14="http://schemas.microsoft.com/office/powerpoint/2010/main" val="31914699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EC354F34-FCEF-4A42-9769-D0F228FCB589}"/>
              </a:ext>
            </a:extLst>
          </p:cNvPr>
          <p:cNvSpPr txBox="1"/>
          <p:nvPr/>
        </p:nvSpPr>
        <p:spPr>
          <a:xfrm>
            <a:off x="1552576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929603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095313-767C-4F21-A752-3988E8DAEB73}"/>
              </a:ext>
            </a:extLst>
          </p:cNvPr>
          <p:cNvSpPr txBox="1"/>
          <p:nvPr/>
        </p:nvSpPr>
        <p:spPr>
          <a:xfrm>
            <a:off x="1766889" y="1993167"/>
            <a:ext cx="67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Unbelievable thinking!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26A9583-2F12-4CE0-B76B-2D8CCD9E3974}"/>
              </a:ext>
            </a:extLst>
          </p:cNvPr>
          <p:cNvSpPr txBox="1"/>
          <p:nvPr/>
        </p:nvSpPr>
        <p:spPr>
          <a:xfrm>
            <a:off x="683140" y="4972050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6009969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275403" y="1378907"/>
            <a:ext cx="7678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best definition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1636910" y="3295053"/>
            <a:ext cx="9295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forgetting to write a speech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2079807" y="4214752"/>
            <a:ext cx="10729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not being able to speak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2359036" y="5200282"/>
            <a:ext cx="5340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a short speech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705848" y="1963682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speechless</a:t>
            </a:r>
          </a:p>
        </p:txBody>
      </p:sp>
    </p:spTree>
    <p:extLst>
      <p:ext uri="{BB962C8B-B14F-4D97-AF65-F5344CB8AC3E}">
        <p14:creationId xmlns:p14="http://schemas.microsoft.com/office/powerpoint/2010/main" val="284580594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EC354F34-FCEF-4A42-9769-D0F228FCB589}"/>
              </a:ext>
            </a:extLst>
          </p:cNvPr>
          <p:cNvSpPr txBox="1"/>
          <p:nvPr/>
        </p:nvSpPr>
        <p:spPr>
          <a:xfrm>
            <a:off x="1552576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8198087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0E360E-AFEC-466E-9980-6ED551637434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Nice going!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77AC8A54-BB54-47D9-A078-04F8AB6DDD69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1626330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275403" y="1378907"/>
            <a:ext cx="7678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best definition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1397677" y="3295053"/>
            <a:ext cx="9295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something you don’t understand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1585393" y="4247667"/>
            <a:ext cx="10729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something you would not like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1935565" y="5301291"/>
            <a:ext cx="6051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something you would like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705848" y="1963682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desirable</a:t>
            </a:r>
          </a:p>
        </p:txBody>
      </p:sp>
    </p:spTree>
    <p:extLst>
      <p:ext uri="{BB962C8B-B14F-4D97-AF65-F5344CB8AC3E}">
        <p14:creationId xmlns:p14="http://schemas.microsoft.com/office/powerpoint/2010/main" val="5948915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EC354F34-FCEF-4A42-9769-D0F228FCB589}"/>
              </a:ext>
            </a:extLst>
          </p:cNvPr>
          <p:cNvSpPr txBox="1"/>
          <p:nvPr/>
        </p:nvSpPr>
        <p:spPr>
          <a:xfrm>
            <a:off x="1552576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377367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5E3C4C-4A5E-4EDA-A3BC-C7CAE981EB82}"/>
              </a:ext>
            </a:extLst>
          </p:cNvPr>
          <p:cNvSpPr txBox="1"/>
          <p:nvPr/>
        </p:nvSpPr>
        <p:spPr>
          <a:xfrm>
            <a:off x="1738313" y="1516917"/>
            <a:ext cx="67008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Keep up the great thinking!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7748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A0BE4BD-B649-492D-80B1-DA8EC4D6C4AB}"/>
              </a:ext>
            </a:extLst>
          </p:cNvPr>
          <p:cNvSpPr txBox="1"/>
          <p:nvPr/>
        </p:nvSpPr>
        <p:spPr>
          <a:xfrm>
            <a:off x="683140" y="4581525"/>
            <a:ext cx="8692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next question.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BD6318-DF6B-4F0A-9ACA-3F411063E72C}"/>
              </a:ext>
            </a:extLst>
          </p:cNvPr>
          <p:cNvSpPr txBox="1"/>
          <p:nvPr/>
        </p:nvSpPr>
        <p:spPr>
          <a:xfrm>
            <a:off x="1733551" y="2455129"/>
            <a:ext cx="6700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7030A0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Way to Go!</a:t>
            </a:r>
            <a:endParaRPr lang="en-US" sz="19900" dirty="0">
              <a:ln w="28575">
                <a:solidFill>
                  <a:srgbClr val="7030A0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461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CAFB918-3D62-4928-8801-E985319A82D5}"/>
              </a:ext>
            </a:extLst>
          </p:cNvPr>
          <p:cNvSpPr txBox="1"/>
          <p:nvPr/>
        </p:nvSpPr>
        <p:spPr>
          <a:xfrm>
            <a:off x="1275403" y="1378907"/>
            <a:ext cx="76784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Find the best definition of the word.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F2B181F1-88F1-4D1D-B0C3-51DBF4AB202E}"/>
              </a:ext>
            </a:extLst>
          </p:cNvPr>
          <p:cNvSpPr txBox="1"/>
          <p:nvPr/>
        </p:nvSpPr>
        <p:spPr>
          <a:xfrm>
            <a:off x="1397677" y="3295053"/>
            <a:ext cx="9295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something you are able to see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58DC969B-4429-4F04-98C8-624021BBF429}"/>
              </a:ext>
            </a:extLst>
          </p:cNvPr>
          <p:cNvSpPr txBox="1"/>
          <p:nvPr/>
        </p:nvSpPr>
        <p:spPr>
          <a:xfrm>
            <a:off x="1330212" y="4297054"/>
            <a:ext cx="10729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Something that happens during school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F5A467C0-27B5-4682-9239-25047FA74F98}"/>
              </a:ext>
            </a:extLst>
          </p:cNvPr>
          <p:cNvSpPr txBox="1"/>
          <p:nvPr/>
        </p:nvSpPr>
        <p:spPr>
          <a:xfrm>
            <a:off x="1935565" y="5301291"/>
            <a:ext cx="6051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Something able to last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B10D35-8F25-45E9-B020-2824D20EB93C}"/>
              </a:ext>
            </a:extLst>
          </p:cNvPr>
          <p:cNvSpPr txBox="1"/>
          <p:nvPr/>
        </p:nvSpPr>
        <p:spPr>
          <a:xfrm>
            <a:off x="2705848" y="1963682"/>
            <a:ext cx="4510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durable</a:t>
            </a:r>
          </a:p>
        </p:txBody>
      </p:sp>
    </p:spTree>
    <p:extLst>
      <p:ext uri="{BB962C8B-B14F-4D97-AF65-F5344CB8AC3E}">
        <p14:creationId xmlns:p14="http://schemas.microsoft.com/office/powerpoint/2010/main" val="10928729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EC354F34-FCEF-4A42-9769-D0F228FCB589}"/>
              </a:ext>
            </a:extLst>
          </p:cNvPr>
          <p:cNvSpPr txBox="1"/>
          <p:nvPr/>
        </p:nvSpPr>
        <p:spPr>
          <a:xfrm>
            <a:off x="1552576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5233630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56D9-DCEA-4E57-82A8-57BCF60389D7}"/>
              </a:ext>
            </a:extLst>
          </p:cNvPr>
          <p:cNvSpPr txBox="1"/>
          <p:nvPr/>
        </p:nvSpPr>
        <p:spPr>
          <a:xfrm>
            <a:off x="1409701" y="2193192"/>
            <a:ext cx="74104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You’ve rocked this suffix practice!</a:t>
            </a:r>
            <a:endParaRPr lang="en-US" sz="19900" dirty="0">
              <a:ln w="28575">
                <a:solidFill>
                  <a:srgbClr val="FF00FF"/>
                </a:solidFill>
              </a:ln>
              <a:solidFill>
                <a:schemeClr val="bg1"/>
              </a:solidFill>
              <a:latin typeface="Janda Silly Monkey" panose="02000506000000020004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72D85D5A-A340-44DF-AAE8-365013F912AF}"/>
              </a:ext>
            </a:extLst>
          </p:cNvPr>
          <p:cNvSpPr txBox="1"/>
          <p:nvPr/>
        </p:nvSpPr>
        <p:spPr>
          <a:xfrm>
            <a:off x="683140" y="5848350"/>
            <a:ext cx="869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Click here to go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170174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512E33-2770-4944-9CD2-68823CD591AA}"/>
              </a:ext>
            </a:extLst>
          </p:cNvPr>
          <p:cNvSpPr txBox="1"/>
          <p:nvPr/>
        </p:nvSpPr>
        <p:spPr>
          <a:xfrm>
            <a:off x="1780618" y="1538027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Choose the suffix that means full of.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4F102A98-59AF-41A4-AE1D-EFFBAB0544D9}"/>
              </a:ext>
            </a:extLst>
          </p:cNvPr>
          <p:cNvSpPr txBox="1"/>
          <p:nvPr/>
        </p:nvSpPr>
        <p:spPr>
          <a:xfrm>
            <a:off x="3671862" y="328669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-</a:t>
            </a:r>
            <a:r>
              <a:rPr lang="en-US" sz="4400" dirty="0" err="1">
                <a:solidFill>
                  <a:schemeClr val="bg1"/>
                </a:solidFill>
                <a:latin typeface="KG A Year Without Rain" panose="02000000000000000000" pitchFamily="2" charset="0"/>
              </a:rPr>
              <a:t>ful</a:t>
            </a:r>
            <a:endParaRPr lang="en-US" sz="4400" dirty="0">
              <a:solidFill>
                <a:schemeClr val="bg1"/>
              </a:solidFill>
              <a:latin typeface="KG A Year Without Rain" panose="02000000000000000000" pitchFamily="2" charset="0"/>
            </a:endParaRPr>
          </a:p>
        </p:txBody>
      </p:sp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7F42AC47-8376-4833-B083-F95A0A1621C3}"/>
              </a:ext>
            </a:extLst>
          </p:cNvPr>
          <p:cNvSpPr txBox="1"/>
          <p:nvPr/>
        </p:nvSpPr>
        <p:spPr>
          <a:xfrm>
            <a:off x="3671862" y="44346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-less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C435BE23-70E7-46AE-B1C8-EE303376F8A0}"/>
              </a:ext>
            </a:extLst>
          </p:cNvPr>
          <p:cNvSpPr txBox="1"/>
          <p:nvPr/>
        </p:nvSpPr>
        <p:spPr>
          <a:xfrm>
            <a:off x="3671862" y="5506201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-able</a:t>
            </a:r>
          </a:p>
        </p:txBody>
      </p:sp>
    </p:spTree>
    <p:extLst>
      <p:ext uri="{BB962C8B-B14F-4D97-AF65-F5344CB8AC3E}">
        <p14:creationId xmlns:p14="http://schemas.microsoft.com/office/powerpoint/2010/main" val="1589417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568DB3D4-A03B-47AE-A860-8E2E2835DF5A}"/>
              </a:ext>
            </a:extLst>
          </p:cNvPr>
          <p:cNvSpPr txBox="1"/>
          <p:nvPr/>
        </p:nvSpPr>
        <p:spPr>
          <a:xfrm>
            <a:off x="1519238" y="3193316"/>
            <a:ext cx="6700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28575">
                  <a:solidFill>
                    <a:srgbClr val="FF00FF"/>
                  </a:solidFill>
                </a:ln>
                <a:solidFill>
                  <a:schemeClr val="bg1"/>
                </a:solidFill>
                <a:latin typeface="Janda Silly Monkey" panose="02000506000000020004" pitchFamily="2" charset="0"/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6602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948</Words>
  <Application>Microsoft Office PowerPoint</Application>
  <PresentationFormat>Custom</PresentationFormat>
  <Paragraphs>188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Janda Silly Monkey</vt:lpstr>
      <vt:lpstr>KG A Year Without Rain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20</cp:revision>
  <dcterms:created xsi:type="dcterms:W3CDTF">2019-09-19T19:10:57Z</dcterms:created>
  <dcterms:modified xsi:type="dcterms:W3CDTF">2019-10-01T10:37:35Z</dcterms:modified>
</cp:coreProperties>
</file>