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6" r:id="rId4"/>
    <p:sldId id="287" r:id="rId5"/>
    <p:sldId id="262" r:id="rId6"/>
    <p:sldId id="288" r:id="rId7"/>
    <p:sldId id="289" r:id="rId8"/>
    <p:sldId id="263" r:id="rId9"/>
    <p:sldId id="290" r:id="rId10"/>
    <p:sldId id="291" r:id="rId11"/>
    <p:sldId id="264" r:id="rId12"/>
    <p:sldId id="292" r:id="rId13"/>
    <p:sldId id="293" r:id="rId14"/>
    <p:sldId id="265" r:id="rId15"/>
    <p:sldId id="294" r:id="rId16"/>
    <p:sldId id="295" r:id="rId17"/>
    <p:sldId id="266" r:id="rId18"/>
    <p:sldId id="296" r:id="rId19"/>
    <p:sldId id="297" r:id="rId20"/>
    <p:sldId id="267" r:id="rId21"/>
    <p:sldId id="298" r:id="rId22"/>
    <p:sldId id="299" r:id="rId23"/>
    <p:sldId id="268" r:id="rId24"/>
    <p:sldId id="300" r:id="rId25"/>
    <p:sldId id="301" r:id="rId26"/>
    <p:sldId id="272" r:id="rId27"/>
    <p:sldId id="302" r:id="rId28"/>
    <p:sldId id="303" r:id="rId29"/>
    <p:sldId id="269" r:id="rId30"/>
    <p:sldId id="304" r:id="rId31"/>
    <p:sldId id="305" r:id="rId32"/>
    <p:sldId id="270" r:id="rId33"/>
    <p:sldId id="306" r:id="rId34"/>
    <p:sldId id="307" r:id="rId35"/>
    <p:sldId id="271" r:id="rId36"/>
    <p:sldId id="308" r:id="rId37"/>
    <p:sldId id="309" r:id="rId38"/>
    <p:sldId id="273" r:id="rId39"/>
    <p:sldId id="310" r:id="rId40"/>
    <p:sldId id="311" r:id="rId41"/>
    <p:sldId id="274" r:id="rId42"/>
    <p:sldId id="312" r:id="rId43"/>
    <p:sldId id="313" r:id="rId44"/>
    <p:sldId id="275" r:id="rId45"/>
    <p:sldId id="314" r:id="rId46"/>
    <p:sldId id="315" r:id="rId47"/>
    <p:sldId id="276" r:id="rId48"/>
    <p:sldId id="316" r:id="rId49"/>
    <p:sldId id="317" r:id="rId50"/>
    <p:sldId id="277" r:id="rId51"/>
    <p:sldId id="318" r:id="rId52"/>
    <p:sldId id="319" r:id="rId53"/>
    <p:sldId id="278" r:id="rId54"/>
    <p:sldId id="320" r:id="rId55"/>
    <p:sldId id="321" r:id="rId56"/>
    <p:sldId id="279" r:id="rId57"/>
    <p:sldId id="322" r:id="rId58"/>
    <p:sldId id="323" r:id="rId59"/>
    <p:sldId id="284" r:id="rId60"/>
    <p:sldId id="324" r:id="rId61"/>
    <p:sldId id="325" r:id="rId62"/>
    <p:sldId id="280" r:id="rId63"/>
    <p:sldId id="326" r:id="rId64"/>
    <p:sldId id="327" r:id="rId65"/>
    <p:sldId id="283" r:id="rId66"/>
    <p:sldId id="328" r:id="rId67"/>
    <p:sldId id="329" r:id="rId68"/>
    <p:sldId id="281" r:id="rId69"/>
    <p:sldId id="330" r:id="rId70"/>
    <p:sldId id="331" r:id="rId71"/>
    <p:sldId id="282" r:id="rId72"/>
    <p:sldId id="332" r:id="rId73"/>
    <p:sldId id="333" r:id="rId74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584" y="-10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8E9E-454B-48E7-BE4E-031F7C70AB7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5884-3495-4CB2-839B-2F39668E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8E9E-454B-48E7-BE4E-031F7C70AB7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5884-3495-4CB2-839B-2F39668E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7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8E9E-454B-48E7-BE4E-031F7C70AB7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5884-3495-4CB2-839B-2F39668E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8E9E-454B-48E7-BE4E-031F7C70AB7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5884-3495-4CB2-839B-2F39668E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8E9E-454B-48E7-BE4E-031F7C70AB7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5884-3495-4CB2-839B-2F39668E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7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8E9E-454B-48E7-BE4E-031F7C70AB7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5884-3495-4CB2-839B-2F39668E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8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8E9E-454B-48E7-BE4E-031F7C70AB7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5884-3495-4CB2-839B-2F39668E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0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8E9E-454B-48E7-BE4E-031F7C70AB7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5884-3495-4CB2-839B-2F39668E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3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8E9E-454B-48E7-BE4E-031F7C70AB7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5884-3495-4CB2-839B-2F39668E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2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8E9E-454B-48E7-BE4E-031F7C70AB7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5884-3495-4CB2-839B-2F39668E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7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8E9E-454B-48E7-BE4E-031F7C70AB7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5884-3495-4CB2-839B-2F39668E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7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8E9E-454B-48E7-BE4E-031F7C70AB7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5884-3495-4CB2-839B-2F39668E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5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478" y="1948629"/>
            <a:ext cx="6494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Decimals &amp; Fractions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2074" y="3148958"/>
            <a:ext cx="6739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a PowerPoint game for practice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1611" y="5265003"/>
            <a:ext cx="3563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created by:</a:t>
            </a:r>
          </a:p>
          <a:p>
            <a:r>
              <a:rPr lang="en-US" sz="2400" dirty="0" smtClean="0">
                <a:latin typeface="KG Payphone" panose="02000000000000000000" pitchFamily="2" charset="0"/>
              </a:rPr>
              <a:t>The Curriculum Corner</a:t>
            </a:r>
            <a:endParaRPr lang="en-US" sz="2400" dirty="0">
              <a:latin typeface="KG Payphone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141611" y="4038600"/>
            <a:ext cx="501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click here to start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3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4356" y="2335237"/>
            <a:ext cx="63151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Outstanding!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3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63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Find the equivalent decimal.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1906250"/>
            <a:ext cx="8178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KG Traditional Fractions" panose="02000000000000000000" pitchFamily="2" charset="0"/>
              </a:rPr>
              <a:t>M</a:t>
            </a:r>
            <a:r>
              <a:rPr lang="en-US" sz="8000" dirty="0" smtClean="0">
                <a:latin typeface="KG Payphone" panose="02000000000000000000" pitchFamily="2" charset="0"/>
              </a:rPr>
              <a:t> </a:t>
            </a:r>
            <a:endParaRPr lang="en-US" sz="8000" dirty="0">
              <a:latin typeface="KG Payphone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473244" y="3276600"/>
            <a:ext cx="1151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.4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389087" y="3984486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  .5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461225" y="4692372"/>
            <a:ext cx="1266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 .7</a:t>
            </a: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492483" y="5400258"/>
            <a:ext cx="1204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d.  .8</a:t>
            </a:r>
          </a:p>
        </p:txBody>
      </p:sp>
    </p:spTree>
    <p:extLst>
      <p:ext uri="{BB962C8B-B14F-4D97-AF65-F5344CB8AC3E}">
        <p14:creationId xmlns:p14="http://schemas.microsoft.com/office/powerpoint/2010/main" val="191396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0"/>
            <a:ext cx="51700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Well done!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2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63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Find the equivalent decimal.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2867" y="1906250"/>
            <a:ext cx="8178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KG Traditional Fractions" panose="02000000000000000000" pitchFamily="2" charset="0"/>
              </a:rPr>
              <a:t>Q</a:t>
            </a:r>
            <a:r>
              <a:rPr lang="en-US" sz="8000" dirty="0" smtClean="0">
                <a:latin typeface="KG Payphone" panose="02000000000000000000" pitchFamily="2" charset="0"/>
              </a:rPr>
              <a:t> </a:t>
            </a:r>
            <a:endParaRPr lang="en-US" sz="8000" dirty="0">
              <a:latin typeface="KG Payphone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473244" y="3276600"/>
            <a:ext cx="1151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.3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89087" y="3984486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  .5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461225" y="4692372"/>
            <a:ext cx="1266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 .6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492483" y="5400258"/>
            <a:ext cx="1204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d.  .9</a:t>
            </a:r>
          </a:p>
        </p:txBody>
      </p:sp>
    </p:spTree>
    <p:extLst>
      <p:ext uri="{BB962C8B-B14F-4D97-AF65-F5344CB8AC3E}">
        <p14:creationId xmlns:p14="http://schemas.microsoft.com/office/powerpoint/2010/main" val="3916554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4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307102"/>
            <a:ext cx="7231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Remarkable work!</a:t>
            </a:r>
            <a:endParaRPr lang="en-US" sz="96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4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63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Find the equivalent decimal.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2867" y="1906250"/>
            <a:ext cx="8178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KG Traditional Fractions" panose="02000000000000000000" pitchFamily="2" charset="0"/>
              </a:rPr>
              <a:t>y</a:t>
            </a:r>
            <a:r>
              <a:rPr lang="en-US" sz="8000" dirty="0" smtClean="0">
                <a:latin typeface="KG Payphone" panose="02000000000000000000" pitchFamily="2" charset="0"/>
              </a:rPr>
              <a:t> </a:t>
            </a:r>
            <a:endParaRPr lang="en-US" sz="8000" dirty="0">
              <a:latin typeface="KG Payphone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343400" y="3276600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.01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259244" y="3984486"/>
            <a:ext cx="1579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  .07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461225" y="4692372"/>
            <a:ext cx="1266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 .1</a:t>
            </a: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492483" y="5400258"/>
            <a:ext cx="1204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d.  .7</a:t>
            </a:r>
          </a:p>
        </p:txBody>
      </p:sp>
    </p:spTree>
    <p:extLst>
      <p:ext uri="{BB962C8B-B14F-4D97-AF65-F5344CB8AC3E}">
        <p14:creationId xmlns:p14="http://schemas.microsoft.com/office/powerpoint/2010/main" val="561220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6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0"/>
            <a:ext cx="7722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You’re a super star!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63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Find the equivalent decimal.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1906250"/>
            <a:ext cx="7889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KG Traditional Fractions" panose="02000000000000000000" pitchFamily="2" charset="0"/>
              </a:rPr>
              <a:t>A</a:t>
            </a:r>
            <a:r>
              <a:rPr lang="en-US" sz="8000" dirty="0" smtClean="0">
                <a:latin typeface="KG Payphone" panose="02000000000000000000" pitchFamily="2" charset="0"/>
              </a:rPr>
              <a:t> </a:t>
            </a:r>
            <a:endParaRPr lang="en-US" sz="8000" dirty="0">
              <a:latin typeface="KG Payphone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417388" y="3930947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  .5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501546" y="3200400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.2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71702" y="4638833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.25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345253" y="5320593"/>
            <a:ext cx="14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d.  .52</a:t>
            </a:r>
          </a:p>
        </p:txBody>
      </p:sp>
    </p:spTree>
    <p:extLst>
      <p:ext uri="{BB962C8B-B14F-4D97-AF65-F5344CB8AC3E}">
        <p14:creationId xmlns:p14="http://schemas.microsoft.com/office/powerpoint/2010/main" val="515598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875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KG Payphone" panose="02000000000000000000" pitchFamily="2" charset="0"/>
              </a:rPr>
              <a:t>Find the equivalent fraction.</a:t>
            </a:r>
            <a:endParaRPr lang="en-US" sz="31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2867" y="1906250"/>
            <a:ext cx="933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KG Traditional Fractions" panose="02000000000000000000" pitchFamily="2" charset="0"/>
              </a:rPr>
              <a:t>.5</a:t>
            </a:r>
            <a:r>
              <a:rPr lang="en-US" sz="6600" dirty="0" smtClean="0">
                <a:latin typeface="KG Payphone" panose="02000000000000000000" pitchFamily="2" charset="0"/>
              </a:rPr>
              <a:t> </a:t>
            </a:r>
            <a:endParaRPr lang="en-US" sz="6600" dirty="0">
              <a:latin typeface="KG Payphone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543882" y="4013537"/>
            <a:ext cx="9028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</a:t>
            </a:r>
            <a:r>
              <a:rPr lang="en-US" sz="6000" dirty="0" smtClean="0">
                <a:latin typeface="KG Traditional Fractions" panose="02000000000000000000" pitchFamily="2" charset="0"/>
              </a:rPr>
              <a:t>J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512623" y="3018660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</a:t>
            </a:r>
            <a:r>
              <a:rPr lang="en-US" sz="6000" dirty="0" smtClean="0">
                <a:latin typeface="KG Traditional Fractions" panose="02000000000000000000" pitchFamily="2" charset="0"/>
              </a:rPr>
              <a:t>A</a:t>
            </a:r>
            <a:endParaRPr lang="en-US" sz="4000" dirty="0" smtClean="0">
              <a:latin typeface="KG Traditional Fractions" panose="02000000000000000000" pitchFamily="2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565505" y="5002698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</a:t>
            </a:r>
            <a:r>
              <a:rPr lang="en-US" sz="6000" dirty="0" smtClean="0">
                <a:latin typeface="KG Traditional Fractions" panose="02000000000000000000" pitchFamily="2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932685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61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0"/>
            <a:ext cx="521969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Nice work!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38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875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KG Payphone" panose="02000000000000000000" pitchFamily="2" charset="0"/>
              </a:rPr>
              <a:t>Find the equivalent fraction.</a:t>
            </a:r>
            <a:endParaRPr lang="en-US" sz="31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2867" y="1906250"/>
            <a:ext cx="933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KG Traditional Fractions" panose="02000000000000000000" pitchFamily="2" charset="0"/>
              </a:rPr>
              <a:t>.2</a:t>
            </a:r>
            <a:r>
              <a:rPr lang="en-US" sz="6600" dirty="0" smtClean="0">
                <a:latin typeface="KG Payphone" panose="02000000000000000000" pitchFamily="2" charset="0"/>
              </a:rPr>
              <a:t> </a:t>
            </a:r>
            <a:endParaRPr lang="en-US" sz="6600" dirty="0">
              <a:latin typeface="KG Payphone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678968" y="4034323"/>
            <a:ext cx="9028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</a:t>
            </a:r>
            <a:r>
              <a:rPr lang="en-US" sz="6000" dirty="0" smtClean="0">
                <a:latin typeface="KG Traditional Fractions" panose="02000000000000000000" pitchFamily="2" charset="0"/>
              </a:rPr>
              <a:t>K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616450" y="3018660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</a:t>
            </a:r>
            <a:r>
              <a:rPr lang="en-US" sz="6000" dirty="0" smtClean="0">
                <a:latin typeface="KG Traditional Fractions" panose="02000000000000000000" pitchFamily="2" charset="0"/>
              </a:rPr>
              <a:t>A</a:t>
            </a:r>
            <a:endParaRPr lang="en-US" sz="4000" dirty="0" smtClean="0">
              <a:latin typeface="KG Traditional Fractions" panose="02000000000000000000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635658" y="4984822"/>
            <a:ext cx="9845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</a:t>
            </a:r>
            <a:r>
              <a:rPr lang="en-US" sz="6000" dirty="0" smtClean="0">
                <a:latin typeface="KG Traditional Fractions" panose="02000000000000000000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10990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13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335237"/>
            <a:ext cx="7810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Hip, hip hooray!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92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875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KG Payphone" panose="02000000000000000000" pitchFamily="2" charset="0"/>
              </a:rPr>
              <a:t>Find the equivalent fraction.</a:t>
            </a:r>
            <a:endParaRPr lang="en-US" sz="31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2867" y="1906250"/>
            <a:ext cx="933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KG Traditional Fractions" panose="02000000000000000000" pitchFamily="2" charset="0"/>
              </a:rPr>
              <a:t>.8</a:t>
            </a:r>
            <a:r>
              <a:rPr lang="en-US" sz="6600" dirty="0" smtClean="0">
                <a:latin typeface="KG Payphone" panose="02000000000000000000" pitchFamily="2" charset="0"/>
              </a:rPr>
              <a:t> </a:t>
            </a:r>
            <a:endParaRPr lang="en-US" sz="6600" dirty="0">
              <a:latin typeface="KG Payphone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582758" y="4034323"/>
            <a:ext cx="922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</a:t>
            </a:r>
            <a:r>
              <a:rPr lang="en-US" sz="6000" dirty="0" smtClean="0">
                <a:latin typeface="KG Traditional Fractions" panose="02000000000000000000" pitchFamily="2" charset="0"/>
              </a:rPr>
              <a:t>z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512623" y="3018660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</a:t>
            </a:r>
            <a:r>
              <a:rPr lang="en-US" sz="6000" dirty="0" smtClean="0">
                <a:latin typeface="KG Traditional Fractions" panose="02000000000000000000" pitchFamily="2" charset="0"/>
              </a:rPr>
              <a:t>o</a:t>
            </a:r>
            <a:endParaRPr lang="en-US" sz="4000" dirty="0" smtClean="0">
              <a:latin typeface="KG Traditional Fractions" panose="02000000000000000000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645276" y="4984822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</a:t>
            </a:r>
            <a:r>
              <a:rPr lang="en-US" sz="6000" dirty="0" smtClean="0">
                <a:latin typeface="KG Traditional Fractions" panose="02000000000000000000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01214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43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373" y="2293034"/>
            <a:ext cx="619509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Magnificent!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44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875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KG Payphone" panose="02000000000000000000" pitchFamily="2" charset="0"/>
              </a:rPr>
              <a:t>Find the equivalent fraction.</a:t>
            </a:r>
            <a:endParaRPr lang="en-US" sz="31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6196" y="1981200"/>
            <a:ext cx="1263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KG Traditional Fractions" panose="02000000000000000000" pitchFamily="2" charset="0"/>
              </a:rPr>
              <a:t>.25</a:t>
            </a:r>
            <a:r>
              <a:rPr lang="en-US" sz="6600" dirty="0" smtClean="0">
                <a:latin typeface="KG Payphone" panose="02000000000000000000" pitchFamily="2" charset="0"/>
              </a:rPr>
              <a:t> </a:t>
            </a:r>
            <a:endParaRPr lang="en-US" sz="6600" dirty="0">
              <a:latin typeface="KG Payphone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575141" y="4034323"/>
            <a:ext cx="9028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</a:t>
            </a:r>
            <a:r>
              <a:rPr lang="en-US" sz="6000" dirty="0" smtClean="0">
                <a:latin typeface="KG Traditional Fractions" panose="02000000000000000000" pitchFamily="2" charset="0"/>
              </a:rPr>
              <a:t>o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512623" y="3018660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</a:t>
            </a:r>
            <a:r>
              <a:rPr lang="en-US" sz="6000" dirty="0" smtClean="0">
                <a:latin typeface="KG Traditional Fractions" panose="02000000000000000000" pitchFamily="2" charset="0"/>
              </a:rPr>
              <a:t>n</a:t>
            </a:r>
            <a:endParaRPr lang="en-US" sz="4000" dirty="0" smtClean="0">
              <a:latin typeface="KG Traditional Fractions" panose="02000000000000000000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645276" y="4984822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</a:t>
            </a:r>
            <a:r>
              <a:rPr lang="en-US" sz="6000" dirty="0" smtClean="0">
                <a:latin typeface="KG Traditional Fractions" panose="02000000000000000000" pitchFamily="2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89337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14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53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803" y="2349305"/>
            <a:ext cx="60522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Spectacular!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24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875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KG Payphone" panose="02000000000000000000" pitchFamily="2" charset="0"/>
              </a:rPr>
              <a:t>Find the equivalent fraction.</a:t>
            </a:r>
            <a:endParaRPr lang="en-US" sz="31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2867" y="1906250"/>
            <a:ext cx="901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KG Traditional Fractions" panose="02000000000000000000" pitchFamily="2" charset="0"/>
              </a:rPr>
              <a:t>.4</a:t>
            </a:r>
            <a:r>
              <a:rPr lang="en-US" sz="6600" dirty="0" smtClean="0">
                <a:latin typeface="KG Payphone" panose="02000000000000000000" pitchFamily="2" charset="0"/>
              </a:rPr>
              <a:t> </a:t>
            </a:r>
            <a:endParaRPr lang="en-US" sz="6600" dirty="0">
              <a:latin typeface="KG Payphone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575141" y="4034323"/>
            <a:ext cx="9028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</a:t>
            </a:r>
            <a:r>
              <a:rPr lang="en-US" sz="6000" dirty="0" smtClean="0">
                <a:latin typeface="KG Traditional Fractions" panose="02000000000000000000" pitchFamily="2" charset="0"/>
              </a:rPr>
              <a:t>K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512623" y="3018660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</a:t>
            </a:r>
            <a:r>
              <a:rPr lang="en-US" sz="6000" dirty="0" smtClean="0">
                <a:latin typeface="KG Traditional Fractions" panose="02000000000000000000" pitchFamily="2" charset="0"/>
              </a:rPr>
              <a:t>O</a:t>
            </a:r>
            <a:endParaRPr lang="en-US" sz="4000" dirty="0" smtClean="0">
              <a:latin typeface="KG Traditional Fractions" panose="02000000000000000000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645276" y="4984822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</a:t>
            </a:r>
            <a:r>
              <a:rPr lang="en-US" sz="6000" dirty="0" smtClean="0">
                <a:latin typeface="KG Traditional Fraction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69616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67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307102"/>
            <a:ext cx="520405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Marvelous!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48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875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KG Payphone" panose="02000000000000000000" pitchFamily="2" charset="0"/>
              </a:rPr>
              <a:t>Find the equivalent fraction.</a:t>
            </a:r>
            <a:endParaRPr lang="en-US" sz="31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2867" y="1906250"/>
            <a:ext cx="909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KG Traditional Fractions" panose="02000000000000000000" pitchFamily="2" charset="0"/>
              </a:rPr>
              <a:t>.5</a:t>
            </a:r>
            <a:r>
              <a:rPr lang="en-US" sz="6600" dirty="0" smtClean="0">
                <a:latin typeface="KG Payphone" panose="02000000000000000000" pitchFamily="2" charset="0"/>
              </a:rPr>
              <a:t> </a:t>
            </a:r>
            <a:endParaRPr lang="en-US" sz="6600" dirty="0">
              <a:latin typeface="KG Payphone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575141" y="4034323"/>
            <a:ext cx="9028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</a:t>
            </a:r>
            <a:r>
              <a:rPr lang="en-US" sz="6000" dirty="0" smtClean="0">
                <a:latin typeface="KG Traditional Fractions" panose="02000000000000000000" pitchFamily="2" charset="0"/>
              </a:rPr>
              <a:t>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512623" y="3018660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</a:t>
            </a:r>
            <a:r>
              <a:rPr lang="en-US" sz="6000" dirty="0" smtClean="0">
                <a:latin typeface="KG Traditional Fractions" panose="02000000000000000000" pitchFamily="2" charset="0"/>
              </a:rPr>
              <a:t>m</a:t>
            </a:r>
            <a:endParaRPr lang="en-US" sz="4000" dirty="0" smtClean="0">
              <a:latin typeface="KG Traditional Fractions" panose="02000000000000000000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645276" y="4984822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</a:t>
            </a:r>
            <a:r>
              <a:rPr lang="en-US" sz="6000" dirty="0" smtClean="0">
                <a:latin typeface="KG Traditional Fractions" panose="02000000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4186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35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141" y="2321169"/>
            <a:ext cx="41875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Terrific!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60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63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Find the equivalent decimal.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1906250"/>
            <a:ext cx="7889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KG Traditional Fractions" panose="02000000000000000000" pitchFamily="2" charset="0"/>
              </a:rPr>
              <a:t>A</a:t>
            </a:r>
            <a:r>
              <a:rPr lang="en-US" sz="8000" dirty="0" smtClean="0">
                <a:latin typeface="KG Payphone" panose="02000000000000000000" pitchFamily="2" charset="0"/>
              </a:rPr>
              <a:t> </a:t>
            </a:r>
            <a:endParaRPr lang="en-US" sz="8000" dirty="0">
              <a:latin typeface="KG Payphon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8008" y="2481852"/>
            <a:ext cx="243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1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496937" y="3377625"/>
            <a:ext cx="1134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a.  1.5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533998" y="4292025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b.  1.2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4605893" y="5130225"/>
            <a:ext cx="916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c.  1.1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0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0"/>
            <a:ext cx="550099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Way to go!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247634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62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1566" y="2133600"/>
            <a:ext cx="362541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Bravo!</a:t>
            </a:r>
            <a:endParaRPr lang="en-US" sz="13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62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63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Find the equivalent decimal.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347" y="1906250"/>
            <a:ext cx="8178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KG Traditional Fractions" panose="02000000000000000000" pitchFamily="2" charset="0"/>
              </a:rPr>
              <a:t>y</a:t>
            </a:r>
            <a:r>
              <a:rPr lang="en-US" sz="8000" dirty="0" smtClean="0">
                <a:latin typeface="KG Payphone" panose="02000000000000000000" pitchFamily="2" charset="0"/>
              </a:rPr>
              <a:t> </a:t>
            </a:r>
            <a:endParaRPr lang="en-US" sz="8000" dirty="0">
              <a:latin typeface="KG Payphon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555" y="2481852"/>
            <a:ext cx="243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1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496937" y="3352800"/>
            <a:ext cx="940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a.  1.1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533998" y="4139173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b.  1.7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4505852" y="5105400"/>
            <a:ext cx="1111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c.  1.9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65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57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0"/>
            <a:ext cx="593200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Sensational!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0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63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Find the equivalent decimal.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347" y="1906250"/>
            <a:ext cx="8178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KG Traditional Fractions" panose="02000000000000000000" pitchFamily="2" charset="0"/>
              </a:rPr>
              <a:t>F</a:t>
            </a:r>
            <a:r>
              <a:rPr lang="en-US" sz="8000" dirty="0" smtClean="0">
                <a:latin typeface="KG Payphone" panose="02000000000000000000" pitchFamily="2" charset="0"/>
              </a:rPr>
              <a:t> </a:t>
            </a:r>
            <a:endParaRPr lang="en-US" sz="8000" dirty="0">
              <a:latin typeface="KG Payphon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555" y="2481852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2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496937" y="3352800"/>
            <a:ext cx="1255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a.  2.4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414063" y="4267200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b.  2.25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4448224" y="5116286"/>
            <a:ext cx="1291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c.  2.14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89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27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526" y="2286000"/>
            <a:ext cx="778187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Hooray for you!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60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63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Find the equivalent decimal.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347" y="1906250"/>
            <a:ext cx="8178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KG Traditional Fractions" panose="02000000000000000000" pitchFamily="2" charset="0"/>
              </a:rPr>
              <a:t>x</a:t>
            </a:r>
            <a:r>
              <a:rPr lang="en-US" sz="8000" dirty="0" smtClean="0">
                <a:latin typeface="KG Payphone" panose="02000000000000000000" pitchFamily="2" charset="0"/>
              </a:rPr>
              <a:t> </a:t>
            </a:r>
            <a:endParaRPr lang="en-US" sz="8000" dirty="0">
              <a:latin typeface="KG Payphon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555" y="2481852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2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496937" y="3352800"/>
            <a:ext cx="1284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a.  2.6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479689" y="4267200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b.  2.61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4427851" y="5155474"/>
            <a:ext cx="1320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c.  2.16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71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68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932" y="2286000"/>
            <a:ext cx="581197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Great work!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63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Find the equivalent decimal.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1906250"/>
            <a:ext cx="7889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KG Traditional Fractions" panose="02000000000000000000" pitchFamily="2" charset="0"/>
              </a:rPr>
              <a:t>H</a:t>
            </a:r>
            <a:r>
              <a:rPr lang="en-US" sz="8000" dirty="0" smtClean="0">
                <a:latin typeface="KG Payphone" panose="02000000000000000000" pitchFamily="2" charset="0"/>
              </a:rPr>
              <a:t> </a:t>
            </a:r>
            <a:endParaRPr lang="en-US" sz="8000" dirty="0">
              <a:latin typeface="KG Payphone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343400" y="3276600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.25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389087" y="3984486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  .5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331381" y="4692372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 .75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492483" y="5400258"/>
            <a:ext cx="1204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d.  .7</a:t>
            </a:r>
          </a:p>
        </p:txBody>
      </p:sp>
    </p:spTree>
    <p:extLst>
      <p:ext uri="{BB962C8B-B14F-4D97-AF65-F5344CB8AC3E}">
        <p14:creationId xmlns:p14="http://schemas.microsoft.com/office/powerpoint/2010/main" val="33742877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63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Find the equivalent decimal.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347" y="1906250"/>
            <a:ext cx="8178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KG Traditional Fractions" panose="02000000000000000000" pitchFamily="2" charset="0"/>
              </a:rPr>
              <a:t>L</a:t>
            </a:r>
            <a:r>
              <a:rPr lang="en-US" sz="8000" dirty="0" smtClean="0">
                <a:latin typeface="KG Payphone" panose="02000000000000000000" pitchFamily="2" charset="0"/>
              </a:rPr>
              <a:t> </a:t>
            </a:r>
            <a:endParaRPr lang="en-US" sz="8000" dirty="0">
              <a:latin typeface="KG Payphon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555" y="2481852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2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496937" y="3352800"/>
            <a:ext cx="126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a.  2.3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533998" y="4107392"/>
            <a:ext cx="1253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b.  2.5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4505852" y="5105400"/>
            <a:ext cx="126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c.  2.6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06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11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466536"/>
            <a:ext cx="71986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I knew you could do it!</a:t>
            </a:r>
            <a:endParaRPr lang="en-US" sz="70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656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63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Find the equivalent decimal.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347" y="1906250"/>
            <a:ext cx="8178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KG Traditional Fractions" panose="02000000000000000000" pitchFamily="2" charset="0"/>
              </a:rPr>
              <a:t>u</a:t>
            </a:r>
            <a:r>
              <a:rPr lang="en-US" sz="8000" dirty="0" smtClean="0">
                <a:latin typeface="KG Payphone" panose="02000000000000000000" pitchFamily="2" charset="0"/>
              </a:rPr>
              <a:t> </a:t>
            </a:r>
            <a:endParaRPr lang="en-US" sz="8000" dirty="0">
              <a:latin typeface="KG Payphon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555" y="2481852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3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496937" y="3352800"/>
            <a:ext cx="127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a.  3.3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533998" y="4267200"/>
            <a:ext cx="122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b.  3.2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4579677" y="5105400"/>
            <a:ext cx="1081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c.  3.1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94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321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955" y="2286000"/>
            <a:ext cx="32079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Super!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01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632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KG Payphone" panose="02000000000000000000" pitchFamily="2" charset="0"/>
              </a:rPr>
              <a:t>Find the equivalent mixed number.</a:t>
            </a:r>
            <a:endParaRPr lang="en-US" sz="26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2119" y="1957574"/>
            <a:ext cx="1617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KG Traditional Fractions" panose="02000000000000000000" pitchFamily="2" charset="0"/>
              </a:rPr>
              <a:t>2.25</a:t>
            </a:r>
            <a:r>
              <a:rPr lang="en-US" sz="6600" dirty="0" smtClean="0">
                <a:latin typeface="KG Payphone" panose="02000000000000000000" pitchFamily="2" charset="0"/>
              </a:rPr>
              <a:t> </a:t>
            </a:r>
            <a:endParaRPr lang="en-US" sz="6600" dirty="0">
              <a:latin typeface="KG Payphone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497804" y="4038600"/>
            <a:ext cx="116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2</a:t>
            </a:r>
            <a:r>
              <a:rPr lang="en-US" sz="6000" dirty="0" smtClean="0">
                <a:latin typeface="KG Traditional Fractions" panose="02000000000000000000" pitchFamily="2" charset="0"/>
              </a:rPr>
              <a:t>o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466547" y="5156537"/>
            <a:ext cx="1225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2</a:t>
            </a:r>
            <a:r>
              <a:rPr lang="en-US" sz="6000" dirty="0" smtClean="0">
                <a:latin typeface="KG Traditional Fractions" panose="02000000000000000000" pitchFamily="2" charset="0"/>
              </a:rPr>
              <a:t>n</a:t>
            </a:r>
            <a:endParaRPr lang="en-US" sz="4000" dirty="0" smtClean="0">
              <a:latin typeface="KG Traditional Fractions" panose="02000000000000000000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52119" y="2819400"/>
            <a:ext cx="1253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a.  2</a:t>
            </a:r>
            <a:r>
              <a:rPr lang="en-US" sz="6000" dirty="0" smtClean="0">
                <a:latin typeface="KG Traditional Fractions" panose="02000000000000000000" pitchFamily="2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14753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96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3114" y="2286000"/>
            <a:ext cx="48576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Dynamite!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540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1920" y="2023570"/>
            <a:ext cx="1263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KG Traditional Fractions" panose="02000000000000000000" pitchFamily="2" charset="0"/>
              </a:rPr>
              <a:t>2.5</a:t>
            </a:r>
            <a:r>
              <a:rPr lang="en-US" sz="6600" dirty="0" smtClean="0">
                <a:latin typeface="KG Payphone" panose="02000000000000000000" pitchFamily="2" charset="0"/>
              </a:rPr>
              <a:t> </a:t>
            </a:r>
            <a:endParaRPr lang="en-US" sz="6600" dirty="0">
              <a:latin typeface="KG Payphone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484659" y="3969159"/>
            <a:ext cx="1181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2</a:t>
            </a:r>
            <a:r>
              <a:rPr lang="en-US" sz="6000" dirty="0" smtClean="0">
                <a:latin typeface="KG Traditional Fractions" panose="02000000000000000000" pitchFamily="2" charset="0"/>
              </a:rPr>
              <a:t>z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484659" y="2895600"/>
            <a:ext cx="1225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2</a:t>
            </a:r>
            <a:r>
              <a:rPr lang="en-US" sz="6000" dirty="0" smtClean="0">
                <a:latin typeface="KG Traditional Fractions" panose="02000000000000000000" pitchFamily="2" charset="0"/>
              </a:rPr>
              <a:t>A</a:t>
            </a:r>
            <a:endParaRPr lang="en-US" sz="4000" dirty="0" smtClean="0">
              <a:latin typeface="KG Traditional Fractions" panose="02000000000000000000" pitchFamily="2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505815" y="5156537"/>
            <a:ext cx="1244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2</a:t>
            </a:r>
            <a:r>
              <a:rPr lang="en-US" sz="6000" dirty="0" smtClean="0">
                <a:latin typeface="KG Traditional Fractions" panose="02000000000000000000" pitchFamily="2" charset="0"/>
              </a:rPr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1866" y="1780902"/>
            <a:ext cx="520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Payphone" panose="02000000000000000000" pitchFamily="2" charset="0"/>
              </a:rPr>
              <a:t>Find the equivalent mixed number.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9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016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014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0"/>
            <a:ext cx="719780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Good thinking!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965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866" y="1780902"/>
            <a:ext cx="520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Payphone" panose="02000000000000000000" pitchFamily="2" charset="0"/>
              </a:rPr>
              <a:t>Find the equivalent mixed number.</a:t>
            </a:r>
            <a:endParaRPr lang="en-US" sz="24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9364" y="1906250"/>
            <a:ext cx="1258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KG Traditional Fractions" panose="02000000000000000000" pitchFamily="2" charset="0"/>
              </a:rPr>
              <a:t>2.8</a:t>
            </a:r>
            <a:r>
              <a:rPr lang="en-US" sz="6600" dirty="0" smtClean="0">
                <a:latin typeface="KG Payphone" panose="02000000000000000000" pitchFamily="2" charset="0"/>
              </a:rPr>
              <a:t> </a:t>
            </a:r>
            <a:endParaRPr lang="en-US" sz="6600" dirty="0">
              <a:latin typeface="KG Payphone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479364" y="5232737"/>
            <a:ext cx="1128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2</a:t>
            </a:r>
            <a:r>
              <a:rPr lang="en-US" sz="6000" dirty="0" smtClean="0">
                <a:latin typeface="KG Traditional Fractions" panose="02000000000000000000" pitchFamily="2" charset="0"/>
              </a:rPr>
              <a:t>z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382780" y="2819400"/>
            <a:ext cx="1225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2</a:t>
            </a:r>
            <a:r>
              <a:rPr lang="en-US" sz="6000" dirty="0" smtClean="0">
                <a:latin typeface="KG Traditional Fractions" panose="02000000000000000000" pitchFamily="2" charset="0"/>
              </a:rPr>
              <a:t>o</a:t>
            </a:r>
            <a:endParaRPr lang="en-US" sz="4000" dirty="0" smtClean="0">
              <a:latin typeface="KG Traditional Fractions" panose="02000000000000000000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56329" y="4034323"/>
            <a:ext cx="12779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 2</a:t>
            </a:r>
            <a:r>
              <a:rPr lang="en-US" sz="6000" dirty="0" smtClean="0">
                <a:latin typeface="KG Traditional Fractions" panose="02000000000000000000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989880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220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0"/>
            <a:ext cx="684116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You’ve got it!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13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46691" y="2073289"/>
            <a:ext cx="1420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KG Traditional Fractions" panose="02000000000000000000" pitchFamily="2" charset="0"/>
              </a:rPr>
              <a:t>1.75</a:t>
            </a:r>
            <a:r>
              <a:rPr lang="en-US" sz="6600" dirty="0" smtClean="0">
                <a:latin typeface="KG Payphone" panose="02000000000000000000" pitchFamily="2" charset="0"/>
              </a:rPr>
              <a:t> </a:t>
            </a:r>
            <a:endParaRPr lang="en-US" sz="6600" dirty="0">
              <a:latin typeface="KG Payphone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546691" y="4012552"/>
            <a:ext cx="116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1</a:t>
            </a:r>
            <a:r>
              <a:rPr lang="en-US" sz="6000" dirty="0" smtClean="0">
                <a:latin typeface="KG Traditional Fractions" panose="02000000000000000000" pitchFamily="2" charset="0"/>
              </a:rPr>
              <a:t>K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488316" y="2895600"/>
            <a:ext cx="1225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1</a:t>
            </a:r>
            <a:r>
              <a:rPr lang="en-US" sz="6000" dirty="0" smtClean="0">
                <a:latin typeface="KG Traditional Fractions" panose="02000000000000000000" pitchFamily="2" charset="0"/>
              </a:rPr>
              <a:t>A</a:t>
            </a:r>
            <a:endParaRPr lang="en-US" sz="4000" dirty="0" smtClean="0">
              <a:latin typeface="KG Traditional Fractions" panose="02000000000000000000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515433" y="5156537"/>
            <a:ext cx="1225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1</a:t>
            </a:r>
            <a:r>
              <a:rPr lang="en-US" sz="6000" dirty="0" smtClean="0">
                <a:latin typeface="KG Traditional Fractions" panose="02000000000000000000" pitchFamily="2" charset="0"/>
              </a:rPr>
              <a:t>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1866" y="1780902"/>
            <a:ext cx="520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Payphone" panose="02000000000000000000" pitchFamily="2" charset="0"/>
              </a:rPr>
              <a:t>Find the equivalent mixed number.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352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839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30" y="2286000"/>
            <a:ext cx="76728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That’s amazing!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746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9139" y="2011734"/>
            <a:ext cx="1035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KG Traditional Fractions" panose="02000000000000000000" pitchFamily="2" charset="0"/>
              </a:rPr>
              <a:t>1.5</a:t>
            </a:r>
            <a:r>
              <a:rPr lang="en-US" sz="6600" dirty="0" smtClean="0">
                <a:latin typeface="KG Payphone" panose="02000000000000000000" pitchFamily="2" charset="0"/>
              </a:rPr>
              <a:t> </a:t>
            </a:r>
            <a:endParaRPr lang="en-US" sz="6600" dirty="0">
              <a:latin typeface="KG Payphone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506510" y="4014729"/>
            <a:ext cx="116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1</a:t>
            </a:r>
            <a:r>
              <a:rPr lang="en-US" sz="6000" dirty="0" smtClean="0">
                <a:latin typeface="KG Traditional Fractions" panose="02000000000000000000" pitchFamily="2" charset="0"/>
              </a:rPr>
              <a:t>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475252" y="2895600"/>
            <a:ext cx="1225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1</a:t>
            </a:r>
            <a:r>
              <a:rPr lang="en-US" sz="6000" dirty="0" smtClean="0">
                <a:latin typeface="KG Traditional Fractions" panose="02000000000000000000" pitchFamily="2" charset="0"/>
              </a:rPr>
              <a:t>m</a:t>
            </a:r>
            <a:endParaRPr lang="en-US" sz="4000" dirty="0" smtClean="0">
              <a:latin typeface="KG Traditional Fractions" panose="02000000000000000000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75253" y="5156537"/>
            <a:ext cx="1225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1</a:t>
            </a:r>
            <a:r>
              <a:rPr lang="en-US" sz="6000" dirty="0" smtClean="0">
                <a:latin typeface="KG Traditional Fractions" panose="02000000000000000000" pitchFamily="2" charset="0"/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1866" y="1780902"/>
            <a:ext cx="520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Payphone" panose="02000000000000000000" pitchFamily="2" charset="0"/>
              </a:rPr>
              <a:t>Find the equivalent mixed number.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710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7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133600"/>
            <a:ext cx="31445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Wow!</a:t>
            </a:r>
            <a:endParaRPr lang="en-US" sz="13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352800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739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0"/>
            <a:ext cx="521969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Nice work!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086858" y="5024735"/>
            <a:ext cx="373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Go to the next problem.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917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7687" y="1955238"/>
            <a:ext cx="1271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KG Traditional Fractions" panose="02000000000000000000" pitchFamily="2" charset="0"/>
              </a:rPr>
              <a:t>3.4</a:t>
            </a:r>
            <a:r>
              <a:rPr lang="en-US" sz="6600" dirty="0" smtClean="0">
                <a:latin typeface="KG Payphone" panose="02000000000000000000" pitchFamily="2" charset="0"/>
              </a:rPr>
              <a:t> </a:t>
            </a:r>
            <a:endParaRPr lang="en-US" sz="6600" dirty="0">
              <a:latin typeface="KG Payphone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476302" y="3962400"/>
            <a:ext cx="116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3</a:t>
            </a:r>
            <a:r>
              <a:rPr lang="en-US" sz="6000" dirty="0" smtClean="0">
                <a:latin typeface="KG Traditional Fractions" panose="02000000000000000000" pitchFamily="2" charset="0"/>
              </a:rPr>
              <a:t>K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460930" y="2819400"/>
            <a:ext cx="1225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3</a:t>
            </a:r>
            <a:r>
              <a:rPr lang="en-US" sz="6000" dirty="0" smtClean="0">
                <a:latin typeface="KG Traditional Fractions" panose="02000000000000000000" pitchFamily="2" charset="0"/>
              </a:rPr>
              <a:t>O</a:t>
            </a:r>
            <a:endParaRPr lang="en-US" sz="4000" dirty="0" smtClean="0">
              <a:latin typeface="KG Traditional Fractions" panose="02000000000000000000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515433" y="5156537"/>
            <a:ext cx="1225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3</a:t>
            </a:r>
            <a:r>
              <a:rPr lang="en-US" sz="6000" dirty="0" smtClean="0">
                <a:latin typeface="KG Traditional Fractions" panose="02000000000000000000" pitchFamily="2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1866" y="1780902"/>
            <a:ext cx="520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Payphone" panose="02000000000000000000" pitchFamily="2" charset="0"/>
              </a:rPr>
              <a:t>Find the equivalent mixed number.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290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298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664" y="2473234"/>
            <a:ext cx="6986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Great practicing!</a:t>
            </a:r>
            <a:endParaRPr lang="en-US" sz="96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581400" y="5020270"/>
            <a:ext cx="2945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G Payphone" panose="02000000000000000000" pitchFamily="2" charset="0"/>
              </a:rPr>
              <a:t>Click here to go back to the start.</a:t>
            </a:r>
            <a:endParaRPr lang="en-US" sz="24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6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80902"/>
            <a:ext cx="563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Find the equivalent decimal.</a:t>
            </a:r>
            <a:endParaRPr lang="en-US" sz="3200" dirty="0">
              <a:latin typeface="KG Paypho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1906250"/>
            <a:ext cx="8178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KG Traditional Fractions" panose="02000000000000000000" pitchFamily="2" charset="0"/>
              </a:rPr>
              <a:t>u</a:t>
            </a:r>
            <a:r>
              <a:rPr lang="en-US" sz="8000" dirty="0" smtClean="0">
                <a:latin typeface="KG Payphone" panose="02000000000000000000" pitchFamily="2" charset="0"/>
              </a:rPr>
              <a:t> </a:t>
            </a:r>
            <a:endParaRPr lang="en-US" sz="8000" dirty="0">
              <a:latin typeface="KG Payphone" panose="02000000000000000000" pitchFamily="2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473244" y="3276600"/>
            <a:ext cx="1151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4000" dirty="0" smtClean="0"/>
              <a:t> .3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259244" y="3984486"/>
            <a:ext cx="1579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b.   .10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331381" y="4692372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c.   .03</a:t>
            </a: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362640" y="5400258"/>
            <a:ext cx="1463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d.  .01</a:t>
            </a:r>
          </a:p>
        </p:txBody>
      </p:sp>
    </p:spTree>
    <p:extLst>
      <p:ext uri="{BB962C8B-B14F-4D97-AF65-F5344CB8AC3E}">
        <p14:creationId xmlns:p14="http://schemas.microsoft.com/office/powerpoint/2010/main" val="130317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140" y="2590800"/>
            <a:ext cx="6125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latin typeface="KG Dancing on the Rooftop" panose="02000506000000020004" pitchFamily="2" charset="0"/>
              </a:rPr>
              <a:t>Keep practicing!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KG Dancing on the Rooftop" panose="02000506000000020004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36517" y="4855029"/>
            <a:ext cx="469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G Payphone" panose="02000000000000000000" pitchFamily="2" charset="0"/>
              </a:rPr>
              <a:t>Click here to try again.</a:t>
            </a:r>
            <a:endParaRPr lang="en-US" sz="3200" dirty="0">
              <a:latin typeface="KG Payph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6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857</Words>
  <Application>Microsoft Office PowerPoint</Application>
  <PresentationFormat>Custom</PresentationFormat>
  <Paragraphs>233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</cp:revision>
  <dcterms:created xsi:type="dcterms:W3CDTF">2017-11-16T18:57:05Z</dcterms:created>
  <dcterms:modified xsi:type="dcterms:W3CDTF">2017-11-19T01:27:08Z</dcterms:modified>
</cp:coreProperties>
</file>