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6" r:id="rId16"/>
    <p:sldId id="274" r:id="rId17"/>
    <p:sldId id="275" r:id="rId18"/>
    <p:sldId id="273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3258"/>
    </p:cViewPr>
  </p:sorterViewPr>
  <p:notesViewPr>
    <p:cSldViewPr>
      <p:cViewPr varScale="1">
        <p:scale>
          <a:sx n="67" d="100"/>
          <a:sy n="67" d="100"/>
        </p:scale>
        <p:origin x="-321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539FB-C407-488E-9808-C03D31234D9B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506C3-5C7F-44BD-865C-D368493E5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34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06C3-5C7F-44BD-865C-D368493E54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82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06C3-5C7F-44BD-865C-D368493E54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75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06C3-5C7F-44BD-865C-D368493E54E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92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611B3-4CAC-4B64-8FF8-936C89EC0172}" type="datetime1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496D-0B36-4700-8D02-5A52D94E5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091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AA85-D301-452B-9212-226860524EB1}" type="datetime1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496D-0B36-4700-8D02-5A52D94E5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98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43E4A-0582-4C19-86C5-03C395DB05D3}" type="datetime1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496D-0B36-4700-8D02-5A52D94E5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39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66F0-812B-41C8-8904-398FDDD54E52}" type="datetime1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496D-0B36-4700-8D02-5A52D94E5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418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F35F-B865-4FD9-AFCA-082912F4ED0A}" type="datetime1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496D-0B36-4700-8D02-5A52D94E5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156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B6D2-8E69-4A23-BCEB-087C6ED3667E}" type="datetime1">
              <a:rPr lang="en-US" smtClean="0"/>
              <a:t>8/23/2017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496D-0B36-4700-8D02-5A52D94E5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12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9B5A-9839-4AA3-85D4-BA010E5FDFA8}" type="datetime1">
              <a:rPr lang="en-US" smtClean="0"/>
              <a:t>8/23/2017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496D-0B36-4700-8D02-5A52D94E5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2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FCA6-C8BA-4FC7-880A-492F9493E785}" type="datetime1">
              <a:rPr lang="en-US" smtClean="0"/>
              <a:t>8/23/2017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496D-0B36-4700-8D02-5A52D94E5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664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A5D59-97A7-4CE8-97A6-8235C549E714}" type="datetime1">
              <a:rPr lang="en-US" smtClean="0"/>
              <a:t>8/23/2017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496D-0B36-4700-8D02-5A52D94E5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689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CA34-2413-4204-978C-ECE1FF498A87}" type="datetime1">
              <a:rPr lang="en-US" smtClean="0"/>
              <a:t>8/23/2017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496D-0B36-4700-8D02-5A52D94E5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10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E57E-43FA-4900-8830-510708A98890}" type="datetime1">
              <a:rPr lang="en-US" smtClean="0"/>
              <a:t>8/23/2017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496D-0B36-4700-8D02-5A52D94E5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398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6D335-BD68-4C10-A39F-90AB3A1CF6A7}" type="datetime1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7496D-0B36-4700-8D02-5A52D94E5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35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slide" Target="slide2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31.xml"/><Relationship Id="rId4" Type="http://schemas.openxmlformats.org/officeDocument/2006/relationships/slide" Target="slide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slide" Target="slide3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slide" Target="slide3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slide" Target="slide4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slide" Target="slide4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slide" Target="slide4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90800" y="2203599"/>
            <a:ext cx="42221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tx2">
                    <a:lumMod val="75000"/>
                  </a:schemeClr>
                </a:solidFill>
                <a:latin typeface="KG Be Still And Know" panose="02000503000000020004" pitchFamily="2" charset="0"/>
              </a:rPr>
              <a:t>Number Sense</a:t>
            </a:r>
          </a:p>
          <a:p>
            <a:pPr algn="ctr"/>
            <a:r>
              <a:rPr lang="en-US" sz="4800" dirty="0" smtClean="0">
                <a:solidFill>
                  <a:schemeClr val="tx2">
                    <a:lumMod val="75000"/>
                  </a:schemeClr>
                </a:solidFill>
                <a:latin typeface="KG Be Still And Know" panose="02000503000000020004" pitchFamily="2" charset="0"/>
              </a:rPr>
              <a:t>4</a:t>
            </a:r>
            <a:r>
              <a:rPr lang="en-US" sz="4800" baseline="30000" dirty="0" smtClean="0">
                <a:solidFill>
                  <a:schemeClr val="tx2">
                    <a:lumMod val="75000"/>
                  </a:schemeClr>
                </a:solidFill>
                <a:latin typeface="KG Be Still And Know" panose="02000503000000020004" pitchFamily="2" charset="0"/>
              </a:rPr>
              <a:t>th</a:t>
            </a:r>
            <a:r>
              <a:rPr lang="en-US" sz="4800" dirty="0" smtClean="0">
                <a:solidFill>
                  <a:schemeClr val="tx2">
                    <a:lumMod val="75000"/>
                  </a:schemeClr>
                </a:solidFill>
                <a:latin typeface="KG Be Still And Know" panose="02000503000000020004" pitchFamily="2" charset="0"/>
              </a:rPr>
              <a:t> Grade</a:t>
            </a:r>
            <a:endParaRPr lang="en-US" sz="4800" dirty="0">
              <a:solidFill>
                <a:schemeClr val="tx2">
                  <a:lumMod val="75000"/>
                </a:schemeClr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11159" y="4038600"/>
            <a:ext cx="358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KG Dancing on the Rooftop" panose="02000506000000020004" pitchFamily="2" charset="0"/>
                <a:hlinkClick r:id="rId4" action="ppaction://hlinksldjump"/>
              </a:rPr>
              <a:t>Click Here to Start!</a:t>
            </a:r>
            <a:endParaRPr lang="en-US" sz="4000" dirty="0">
              <a:solidFill>
                <a:srgbClr val="FFC00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8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752600"/>
            <a:ext cx="5181600" cy="11430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00B050"/>
                </a:solidFill>
                <a:latin typeface="KG Be Still And Know" panose="02000503000000020004" pitchFamily="2" charset="0"/>
              </a:rPr>
              <a:t>What is the value of the underlined digit in </a:t>
            </a:r>
            <a:r>
              <a:rPr lang="en-US" sz="28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>5,483,</a:t>
            </a:r>
            <a:r>
              <a:rPr lang="en-US" sz="2800" u="sng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>9</a:t>
            </a:r>
            <a:r>
              <a:rPr lang="en-US" sz="28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>51,084?</a:t>
            </a:r>
            <a:endParaRPr lang="en-US" sz="2800" dirty="0">
              <a:solidFill>
                <a:srgbClr val="00B050"/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2865437"/>
            <a:ext cx="50292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A. 9,000,000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00B050"/>
                </a:solidFill>
                <a:hlinkClick r:id="rId4" action="ppaction://hlinksldjump"/>
              </a:rPr>
              <a:t>B. </a:t>
            </a:r>
            <a:r>
              <a:rPr lang="en-US" dirty="0" smtClean="0">
                <a:solidFill>
                  <a:srgbClr val="00B050"/>
                </a:solidFill>
                <a:hlinkClick r:id="rId4" action="ppaction://hlinksldjump"/>
              </a:rPr>
              <a:t>900,000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C. 90,000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D. 9,000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9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06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88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52600"/>
            <a:ext cx="5562600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>What number is 100,000 more than 281,493,684?</a:t>
            </a:r>
            <a:endParaRPr lang="en-US" sz="3200" dirty="0">
              <a:solidFill>
                <a:srgbClr val="00B050"/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094037"/>
            <a:ext cx="6705600" cy="2544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>
                <a:solidFill>
                  <a:srgbClr val="00B050"/>
                </a:solidFill>
                <a:hlinkClick r:id="rId3" action="ppaction://hlinksldjump"/>
              </a:rPr>
              <a:t>A. 282,493,684</a:t>
            </a:r>
            <a:endParaRPr lang="en-US" sz="28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B050"/>
                </a:solidFill>
                <a:hlinkClick r:id="rId4" action="ppaction://hlinksldjump"/>
              </a:rPr>
              <a:t>B. 281,593,684</a:t>
            </a:r>
            <a:endParaRPr lang="en-US" sz="28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B050"/>
                </a:solidFill>
                <a:hlinkClick r:id="rId3" action="ppaction://hlinksldjump"/>
              </a:rPr>
              <a:t>C. 381,493,684</a:t>
            </a:r>
            <a:endParaRPr lang="en-US" sz="28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B050"/>
                </a:solidFill>
                <a:hlinkClick r:id="rId3" action="ppaction://hlinksldjump"/>
              </a:rPr>
              <a:t>D. 281,493,784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11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95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0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52600"/>
            <a:ext cx="5410200" cy="1143000"/>
          </a:xfrm>
        </p:spPr>
        <p:txBody>
          <a:bodyPr>
            <a:noAutofit/>
          </a:bodyPr>
          <a:lstStyle/>
          <a:p>
            <a:r>
              <a:rPr lang="en-US" sz="3100" dirty="0">
                <a:solidFill>
                  <a:srgbClr val="00B050"/>
                </a:solidFill>
                <a:latin typeface="KG Be Still And Know" panose="02000503000000020004" pitchFamily="2" charset="0"/>
              </a:rPr>
              <a:t>What number is </a:t>
            </a:r>
            <a:r>
              <a:rPr lang="en-US" sz="31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>10,000,000 less </a:t>
            </a:r>
            <a:r>
              <a:rPr lang="en-US" sz="3100" dirty="0">
                <a:solidFill>
                  <a:srgbClr val="00B050"/>
                </a:solidFill>
                <a:latin typeface="KG Be Still And Know" panose="02000503000000020004" pitchFamily="2" charset="0"/>
              </a:rPr>
              <a:t>than </a:t>
            </a:r>
            <a:r>
              <a:rPr lang="en-US" sz="31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>371,952,062,168?</a:t>
            </a:r>
            <a:endParaRPr lang="en-US" sz="3100" dirty="0">
              <a:solidFill>
                <a:srgbClr val="00B050"/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895600"/>
            <a:ext cx="731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000" dirty="0" smtClean="0">
                <a:solidFill>
                  <a:srgbClr val="00B050"/>
                </a:solidFill>
                <a:hlinkClick r:id="rId3" action="ppaction://hlinksldjump"/>
              </a:rPr>
              <a:t>A.  371,962,062,168</a:t>
            </a:r>
            <a:endParaRPr lang="en-US" sz="3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3000" dirty="0" smtClean="0">
                <a:solidFill>
                  <a:srgbClr val="00B050"/>
                </a:solidFill>
                <a:hlinkClick r:id="rId3" action="ppaction://hlinksldjump"/>
              </a:rPr>
              <a:t>B. 371,852,062,168</a:t>
            </a:r>
            <a:endParaRPr lang="en-US" sz="3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3000" dirty="0" smtClean="0">
                <a:solidFill>
                  <a:srgbClr val="00B050"/>
                </a:solidFill>
                <a:hlinkClick r:id="rId4" action="ppaction://hlinksldjump"/>
              </a:rPr>
              <a:t>C.  371,942,062,168</a:t>
            </a:r>
            <a:endParaRPr lang="en-US" sz="3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3000" dirty="0" smtClean="0">
                <a:solidFill>
                  <a:srgbClr val="00B050"/>
                </a:solidFill>
                <a:hlinkClick r:id="rId3" action="ppaction://hlinksldjump"/>
              </a:rPr>
              <a:t>D. 371,952,052,168</a:t>
            </a:r>
            <a:endParaRPr lang="en-US" sz="3000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09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0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9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676400"/>
            <a:ext cx="5715000" cy="114300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B050"/>
                </a:solidFill>
                <a:latin typeface="KG Be Still And Know" panose="02000503000000020004" pitchFamily="2" charset="0"/>
              </a:rPr>
              <a:t>What is the standard form of </a:t>
            </a:r>
            <a:r>
              <a:rPr lang="en-US" sz="20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>three</a:t>
            </a:r>
            <a:br>
              <a:rPr lang="en-US" sz="20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</a:br>
            <a:r>
              <a:rPr lang="en-US" sz="20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>hundred sixty-one million, four hundred seventy-three thousand, one hundred nine?</a:t>
            </a:r>
            <a:endParaRPr lang="en-US" sz="2000" dirty="0">
              <a:solidFill>
                <a:srgbClr val="00B050"/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6600" y="2743200"/>
            <a:ext cx="3657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A. 361,473,190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4" action="ppaction://hlinksldjump"/>
              </a:rPr>
              <a:t>B. 361,473,109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C. 316,473,109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D. 316,473,119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1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71600"/>
            <a:ext cx="6096000" cy="18288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Write 3,000,000,000 + 700,000,000</a:t>
            </a:r>
            <a:br>
              <a:rPr lang="en-US" sz="2400" dirty="0" smtClean="0">
                <a:solidFill>
                  <a:srgbClr val="00B050"/>
                </a:solidFill>
              </a:rPr>
            </a:br>
            <a:r>
              <a:rPr lang="en-US" sz="2400" dirty="0" smtClean="0">
                <a:solidFill>
                  <a:srgbClr val="00B050"/>
                </a:solidFill>
              </a:rPr>
              <a:t>+ 80,000,000 + 1,000,000 + 400,000 +</a:t>
            </a:r>
            <a:br>
              <a:rPr lang="en-US" sz="2400" dirty="0" smtClean="0">
                <a:solidFill>
                  <a:srgbClr val="00B050"/>
                </a:solidFill>
              </a:rPr>
            </a:br>
            <a:r>
              <a:rPr lang="en-US" sz="2400" dirty="0" smtClean="0">
                <a:solidFill>
                  <a:srgbClr val="00B050"/>
                </a:solidFill>
              </a:rPr>
              <a:t>20,000 + 3,000 + 900 + 30 + 8 in standard form.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2789237"/>
            <a:ext cx="4038600" cy="2773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A. 3,781,403,938 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B. 3,781,439,938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4" action="ppaction://hlinksldjump"/>
              </a:rPr>
              <a:t>C. 3,781,423,938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D. 3,781,413,938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3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88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752600"/>
            <a:ext cx="54102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>Write 400,000,000 + 70,000,000 + 6,000,000 + 200,000 + 80,000 + 3,000 + 60 + 5 in standard form.</a:t>
            </a:r>
            <a:endParaRPr lang="en-US" sz="2400" dirty="0">
              <a:solidFill>
                <a:srgbClr val="00B050"/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6600" y="2819400"/>
            <a:ext cx="37338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A. 476,283,650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B. 476,280,365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C. 476,283,605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4" action="ppaction://hlinksldjump"/>
              </a:rPr>
              <a:t>D. 476,283,065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3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38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09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0"/>
            <a:ext cx="7772400" cy="1676400"/>
          </a:xfrm>
        </p:spPr>
        <p:txBody>
          <a:bodyPr>
            <a:noAutofit/>
          </a:bodyPr>
          <a:lstStyle/>
          <a:p>
            <a:r>
              <a:rPr lang="en-US" sz="23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>Put the numbers in order from</a:t>
            </a:r>
            <a:br>
              <a:rPr lang="en-US" sz="23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</a:br>
            <a:r>
              <a:rPr lang="en-US" sz="23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>least to greatest.</a:t>
            </a:r>
            <a:r>
              <a:rPr lang="en-US" sz="24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/>
            </a:r>
            <a:br>
              <a:rPr lang="en-US" sz="24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</a:br>
            <a:r>
              <a:rPr lang="en-US" sz="24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>     7,294,845,937   7,294,845,973    7,294,845,907</a:t>
            </a:r>
            <a:endParaRPr lang="en-US" sz="2400" dirty="0">
              <a:solidFill>
                <a:srgbClr val="00B050"/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276600"/>
            <a:ext cx="6858000" cy="1828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 smtClean="0">
                <a:solidFill>
                  <a:srgbClr val="00B050"/>
                </a:solidFill>
                <a:hlinkClick r:id="rId3" action="ppaction://hlinksldjump"/>
              </a:rPr>
              <a:t>A. </a:t>
            </a:r>
            <a:r>
              <a:rPr lang="en-US" sz="2000" dirty="0">
                <a:solidFill>
                  <a:srgbClr val="00B050"/>
                </a:solidFill>
                <a:hlinkClick r:id="rId4" action="ppaction://hlinksldjump"/>
              </a:rPr>
              <a:t>7,294,845,907 ; </a:t>
            </a:r>
            <a:r>
              <a:rPr lang="en-US" sz="2000" dirty="0" smtClean="0">
                <a:solidFill>
                  <a:srgbClr val="00B050"/>
                </a:solidFill>
                <a:hlinkClick r:id="rId4" action="ppaction://hlinksldjump"/>
              </a:rPr>
              <a:t>7,294,845,973 </a:t>
            </a:r>
            <a:r>
              <a:rPr lang="en-US" sz="2000" dirty="0">
                <a:solidFill>
                  <a:srgbClr val="00B050"/>
                </a:solidFill>
                <a:hlinkClick r:id="rId4" action="ppaction://hlinksldjump"/>
              </a:rPr>
              <a:t>; </a:t>
            </a:r>
            <a:r>
              <a:rPr lang="en-US" sz="2000" dirty="0" smtClean="0">
                <a:solidFill>
                  <a:srgbClr val="00B050"/>
                </a:solidFill>
                <a:hlinkClick r:id="rId4" action="ppaction://hlinksldjump"/>
              </a:rPr>
              <a:t>7,294,845,937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00B050"/>
                </a:solidFill>
                <a:hlinkClick r:id="rId3" action="ppaction://hlinksldjump"/>
              </a:rPr>
              <a:t>B. </a:t>
            </a:r>
            <a:r>
              <a:rPr lang="en-US" sz="2000" dirty="0" smtClean="0">
                <a:solidFill>
                  <a:srgbClr val="00B050"/>
                </a:solidFill>
                <a:hlinkClick r:id="rId4" action="ppaction://hlinksldjump"/>
              </a:rPr>
              <a:t>7,294,845,973 </a:t>
            </a:r>
            <a:r>
              <a:rPr lang="en-US" sz="2000" dirty="0">
                <a:solidFill>
                  <a:srgbClr val="00B050"/>
                </a:solidFill>
                <a:hlinkClick r:id="rId4" action="ppaction://hlinksldjump"/>
              </a:rPr>
              <a:t>; 7,294,845,937 ; </a:t>
            </a:r>
            <a:r>
              <a:rPr lang="en-US" sz="2000" dirty="0" smtClean="0">
                <a:solidFill>
                  <a:srgbClr val="00B050"/>
                </a:solidFill>
                <a:hlinkClick r:id="rId4" action="ppaction://hlinksldjump"/>
              </a:rPr>
              <a:t>7,294,845,907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00B050"/>
                </a:solidFill>
                <a:hlinkClick r:id="rId3" action="ppaction://hlinksldjump"/>
              </a:rPr>
              <a:t>C. 7,294,845,907 </a:t>
            </a:r>
            <a:r>
              <a:rPr lang="en-US" sz="2000" dirty="0">
                <a:solidFill>
                  <a:srgbClr val="00B050"/>
                </a:solidFill>
                <a:hlinkClick r:id="rId3" action="ppaction://hlinksldjump"/>
              </a:rPr>
              <a:t>; </a:t>
            </a:r>
            <a:r>
              <a:rPr lang="en-US" sz="2000" dirty="0" smtClean="0">
                <a:solidFill>
                  <a:srgbClr val="00B050"/>
                </a:solidFill>
                <a:hlinkClick r:id="rId3" action="ppaction://hlinksldjump"/>
              </a:rPr>
              <a:t>7,294,845,977 </a:t>
            </a:r>
            <a:r>
              <a:rPr lang="en-US" sz="2000" dirty="0">
                <a:solidFill>
                  <a:srgbClr val="00B050"/>
                </a:solidFill>
                <a:hlinkClick r:id="rId3" action="ppaction://hlinksldjump"/>
              </a:rPr>
              <a:t>; </a:t>
            </a:r>
            <a:r>
              <a:rPr lang="en-US" sz="2000" dirty="0" smtClean="0">
                <a:solidFill>
                  <a:srgbClr val="00B050"/>
                </a:solidFill>
                <a:hlinkClick r:id="rId3" action="ppaction://hlinksldjump"/>
              </a:rPr>
              <a:t>7,294,845,937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00B050"/>
                </a:solidFill>
                <a:hlinkClick r:id="rId4" action="ppaction://hlinksldjump"/>
              </a:rPr>
              <a:t>D. 7,294,845,907 ; 7,294,845,937 ; 7,294,845,973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0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35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371600"/>
            <a:ext cx="6019800" cy="175260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B050"/>
                </a:solidFill>
                <a:latin typeface="KG Be Still And Know" panose="02000503000000020004" pitchFamily="2" charset="0"/>
              </a:rPr>
              <a:t>Put the numbers in order from</a:t>
            </a:r>
            <a:br>
              <a:rPr lang="en-US" sz="2000" dirty="0">
                <a:solidFill>
                  <a:srgbClr val="00B050"/>
                </a:solidFill>
                <a:latin typeface="KG Be Still And Know" panose="02000503000000020004" pitchFamily="2" charset="0"/>
              </a:rPr>
            </a:br>
            <a:r>
              <a:rPr lang="en-US" sz="20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>greatest to least.</a:t>
            </a:r>
            <a:r>
              <a:rPr lang="en-US" sz="2000" dirty="0">
                <a:solidFill>
                  <a:srgbClr val="00B050"/>
                </a:solidFill>
                <a:latin typeface="KG Be Still And Know" panose="02000503000000020004" pitchFamily="2" charset="0"/>
              </a:rPr>
              <a:t/>
            </a:r>
            <a:br>
              <a:rPr lang="en-US" sz="2000" dirty="0">
                <a:solidFill>
                  <a:srgbClr val="00B050"/>
                </a:solidFill>
                <a:latin typeface="KG Be Still And Know" panose="02000503000000020004" pitchFamily="2" charset="0"/>
              </a:rPr>
            </a:br>
            <a:r>
              <a:rPr lang="en-US" sz="2000" dirty="0">
                <a:solidFill>
                  <a:srgbClr val="00B050"/>
                </a:solidFill>
                <a:latin typeface="KG Be Still And Know" panose="02000503000000020004" pitchFamily="2" charset="0"/>
              </a:rPr>
              <a:t>     </a:t>
            </a:r>
            <a:r>
              <a:rPr lang="en-US" sz="20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>9,283,788,045    9,247,864,045    9,247,864,044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3094037"/>
            <a:ext cx="6553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solidFill>
                  <a:srgbClr val="00B050"/>
                </a:solidFill>
                <a:hlinkClick r:id="rId4" action="ppaction://hlinksldjump"/>
              </a:rPr>
              <a:t>A. 9,247,864,045 ; 9,247,864,044 ; 9,283,788,045 </a:t>
            </a:r>
            <a:endParaRPr lang="en-US" sz="22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rgbClr val="00B050"/>
                </a:solidFill>
                <a:hlinkClick r:id="rId5" action="ppaction://hlinksldjump"/>
              </a:rPr>
              <a:t>B.  </a:t>
            </a:r>
            <a:r>
              <a:rPr lang="en-US" sz="2200" dirty="0" smtClean="0">
                <a:solidFill>
                  <a:srgbClr val="00B050"/>
                </a:solidFill>
                <a:hlinkClick r:id="rId5" action="ppaction://hlinksldjump"/>
              </a:rPr>
              <a:t>9,283,788,045 </a:t>
            </a:r>
            <a:r>
              <a:rPr lang="en-US" sz="2200" dirty="0" smtClean="0">
                <a:solidFill>
                  <a:srgbClr val="00B050"/>
                </a:solidFill>
                <a:hlinkClick r:id="rId5" action="ppaction://hlinksldjump"/>
              </a:rPr>
              <a:t>; </a:t>
            </a:r>
            <a:r>
              <a:rPr lang="en-US" sz="2200" dirty="0" smtClean="0">
                <a:solidFill>
                  <a:srgbClr val="00B050"/>
                </a:solidFill>
                <a:hlinkClick r:id="rId5" action="ppaction://hlinksldjump"/>
              </a:rPr>
              <a:t>9,247,864,045 ; 9,247,864,044 </a:t>
            </a:r>
            <a:endParaRPr lang="en-US" sz="22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rgbClr val="00B050"/>
                </a:solidFill>
                <a:hlinkClick r:id="rId4" action="ppaction://hlinksldjump"/>
              </a:rPr>
              <a:t>C.  </a:t>
            </a:r>
            <a:r>
              <a:rPr lang="en-US" sz="2200" smtClean="0">
                <a:solidFill>
                  <a:srgbClr val="00B050"/>
                </a:solidFill>
                <a:hlinkClick r:id="rId4" action="ppaction://hlinksldjump"/>
              </a:rPr>
              <a:t>9,247,864,045 </a:t>
            </a:r>
            <a:r>
              <a:rPr lang="en-US" sz="2200" dirty="0" smtClean="0">
                <a:solidFill>
                  <a:srgbClr val="00B050"/>
                </a:solidFill>
                <a:hlinkClick r:id="rId4" action="ppaction://hlinksldjump"/>
              </a:rPr>
              <a:t>; 9,283,788,045 ; 9,247,864,044 </a:t>
            </a:r>
            <a:endParaRPr lang="en-US" sz="22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rgbClr val="00B050"/>
                </a:solidFill>
                <a:hlinkClick r:id="rId4" action="ppaction://hlinksldjump"/>
              </a:rPr>
              <a:t>D. 9,293,864,045 ; 9,283,788,045 ; 9,247,864,044 </a:t>
            </a:r>
            <a:endParaRPr lang="en-US" sz="2200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6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4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7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42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32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752600"/>
            <a:ext cx="5562600" cy="1143000"/>
          </a:xfrm>
        </p:spPr>
        <p:txBody>
          <a:bodyPr>
            <a:noAutofit/>
          </a:bodyPr>
          <a:lstStyle/>
          <a:p>
            <a:r>
              <a:rPr lang="en-US" sz="2300" dirty="0">
                <a:solidFill>
                  <a:srgbClr val="00B050"/>
                </a:solidFill>
                <a:latin typeface="KG Be Still And Know" panose="02000503000000020004" pitchFamily="2" charset="0"/>
              </a:rPr>
              <a:t>Find the number in standard </a:t>
            </a:r>
            <a:r>
              <a:rPr lang="en-US" sz="23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>form: </a:t>
            </a:r>
            <a:r>
              <a:rPr lang="en-US" sz="2400" dirty="0">
                <a:solidFill>
                  <a:srgbClr val="00B050"/>
                </a:solidFill>
                <a:latin typeface="KG Be Still And Know" panose="02000503000000020004" pitchFamily="2" charset="0"/>
              </a:rPr>
              <a:t/>
            </a:r>
            <a:br>
              <a:rPr lang="en-US" sz="2400" dirty="0">
                <a:solidFill>
                  <a:srgbClr val="00B050"/>
                </a:solidFill>
                <a:latin typeface="KG Be Still And Know" panose="02000503000000020004" pitchFamily="2" charset="0"/>
              </a:rPr>
            </a:br>
            <a:r>
              <a:rPr lang="en-US" sz="24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>twenty-six million, forty-five thousand, seven hundred eighty</a:t>
            </a:r>
            <a:endParaRPr lang="en-US" sz="2400" dirty="0">
              <a:solidFill>
                <a:srgbClr val="00B050"/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2865437"/>
            <a:ext cx="33528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A. 26,450,078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B. 206,405,780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C. 26,405,780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4" action="ppaction://hlinksldjump"/>
              </a:rPr>
              <a:t>D. 26,045,780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99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7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1752600"/>
            <a:ext cx="8229600" cy="13716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>Find the correct symbol</a:t>
            </a:r>
            <a:br>
              <a:rPr lang="en-US" sz="32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</a:br>
            <a:r>
              <a:rPr lang="en-US" sz="32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>302,209            302,219</a:t>
            </a:r>
            <a:br>
              <a:rPr lang="en-US" sz="32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</a:br>
            <a:endParaRPr lang="en-US" sz="3200" dirty="0">
              <a:solidFill>
                <a:srgbClr val="00B050"/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2895600"/>
            <a:ext cx="1981200" cy="213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rgbClr val="00B050"/>
                </a:solidFill>
                <a:hlinkClick r:id="rId3" action="ppaction://hlinksldjump"/>
              </a:rPr>
              <a:t>A.  &lt; </a:t>
            </a:r>
            <a:endParaRPr lang="en-US" sz="4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4000" dirty="0" smtClean="0">
                <a:solidFill>
                  <a:srgbClr val="00B050"/>
                </a:solidFill>
                <a:hlinkClick r:id="rId4" action="ppaction://hlinksldjump"/>
              </a:rPr>
              <a:t>B.   &gt; </a:t>
            </a:r>
            <a:endParaRPr lang="en-US" sz="4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4000" dirty="0" smtClean="0">
                <a:solidFill>
                  <a:srgbClr val="00B050"/>
                </a:solidFill>
                <a:hlinkClick r:id="rId4" action="ppaction://hlinksldjump"/>
              </a:rPr>
              <a:t>C.   =</a:t>
            </a:r>
            <a:endParaRPr lang="en-US" sz="4000" dirty="0" smtClean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581400" y="2209800"/>
            <a:ext cx="6858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4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8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4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16764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00B050"/>
                </a:solidFill>
                <a:latin typeface="KG Be Still And Know" panose="02000503000000020004" pitchFamily="2" charset="0"/>
              </a:rPr>
              <a:t>Find the correct symbol</a:t>
            </a:r>
            <a:br>
              <a:rPr lang="en-US" sz="3200" dirty="0">
                <a:solidFill>
                  <a:srgbClr val="00B050"/>
                </a:solidFill>
                <a:latin typeface="KG Be Still And Know" panose="02000503000000020004" pitchFamily="2" charset="0"/>
              </a:rPr>
            </a:br>
            <a:r>
              <a:rPr lang="en-US" sz="32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>843,482          843,482</a:t>
            </a:r>
            <a:endParaRPr lang="en-US" sz="3200" dirty="0">
              <a:solidFill>
                <a:srgbClr val="00B050"/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2636837"/>
            <a:ext cx="1981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rgbClr val="00B050"/>
                </a:solidFill>
                <a:hlinkClick r:id="rId3" action="ppaction://hlinksldjump"/>
              </a:rPr>
              <a:t>A.  &lt; </a:t>
            </a:r>
            <a:endParaRPr lang="en-US" sz="4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4000" dirty="0" smtClean="0">
                <a:solidFill>
                  <a:srgbClr val="00B050"/>
                </a:solidFill>
                <a:hlinkClick r:id="rId3" action="ppaction://hlinksldjump"/>
              </a:rPr>
              <a:t>B.  &gt;</a:t>
            </a:r>
            <a:endParaRPr lang="en-US" sz="4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4000" dirty="0" smtClean="0">
                <a:solidFill>
                  <a:srgbClr val="00B050"/>
                </a:solidFill>
                <a:hlinkClick r:id="rId4" action="ppaction://hlinksldjump"/>
              </a:rPr>
              <a:t>C.  =</a:t>
            </a:r>
            <a:endParaRPr lang="en-US" sz="4000" dirty="0" smtClean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733800" y="22098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54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17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32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828800"/>
            <a:ext cx="5105400" cy="114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>Find the number that is 100 more than 832,472,074.</a:t>
            </a:r>
            <a:endParaRPr lang="en-US" sz="3200" dirty="0">
              <a:solidFill>
                <a:srgbClr val="00B050"/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3170237"/>
            <a:ext cx="5562600" cy="2163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A. 832,472,174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4" action="ppaction://hlinksldjump"/>
              </a:rPr>
              <a:t>B. 832,472,084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4" action="ppaction://hlinksldjump"/>
              </a:rPr>
              <a:t>C. 932,472,074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8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01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1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828800"/>
            <a:ext cx="5943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>Find the number that is 10,000 less than 375,193,475.</a:t>
            </a:r>
            <a:endParaRPr lang="en-US" dirty="0">
              <a:solidFill>
                <a:srgbClr val="00B050"/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3048000"/>
            <a:ext cx="41910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>
                <a:solidFill>
                  <a:srgbClr val="00B050"/>
                </a:solidFill>
                <a:hlinkClick r:id="rId3" action="ppaction://hlinksldjump"/>
              </a:rPr>
              <a:t>A.  375,194,475  </a:t>
            </a:r>
            <a:endParaRPr lang="en-US" sz="36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3600" dirty="0" smtClean="0">
                <a:solidFill>
                  <a:srgbClr val="00B050"/>
                </a:solidFill>
                <a:hlinkClick r:id="rId3" action="ppaction://hlinksldjump"/>
              </a:rPr>
              <a:t>B.  365,193,475</a:t>
            </a:r>
            <a:endParaRPr lang="en-US" sz="36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3600" dirty="0" smtClean="0">
                <a:solidFill>
                  <a:srgbClr val="00B050"/>
                </a:solidFill>
                <a:hlinkClick r:id="rId4" action="ppaction://hlinksldjump"/>
              </a:rPr>
              <a:t>C.  375,183,475  </a:t>
            </a:r>
            <a:endParaRPr lang="en-US" sz="36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8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6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1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00B050"/>
                </a:solidFill>
                <a:hlinkClick r:id="rId3" action="ppaction://hlinksldjump"/>
              </a:rPr>
              <a:t>Good job</a:t>
            </a:r>
            <a:br>
              <a:rPr lang="en-US" sz="7200" dirty="0" smtClean="0">
                <a:solidFill>
                  <a:srgbClr val="00B050"/>
                </a:solidFill>
                <a:hlinkClick r:id="rId3" action="ppaction://hlinksldjump"/>
              </a:rPr>
            </a:br>
            <a:r>
              <a:rPr lang="en-US" sz="7200" dirty="0" smtClean="0">
                <a:solidFill>
                  <a:srgbClr val="00B050"/>
                </a:solidFill>
                <a:hlinkClick r:id="rId3" action="ppaction://hlinksldjump"/>
              </a:rPr>
              <a:t>practicing!</a:t>
            </a:r>
            <a:endParaRPr lang="en-US" sz="7200" dirty="0">
              <a:solidFill>
                <a:srgbClr val="00B05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4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2865437"/>
            <a:ext cx="3657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A.  823,409,731,627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4" action="ppaction://hlinksldjump"/>
              </a:rPr>
              <a:t>B.  813,409,731,627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4" action="ppaction://hlinksldjump"/>
              </a:rPr>
              <a:t>C.  823,419,731,627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4" action="ppaction://hlinksldjump"/>
              </a:rPr>
              <a:t>D.  823,419,703,627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371600" y="1676400"/>
            <a:ext cx="5410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00B050"/>
                </a:solidFill>
                <a:latin typeface="KG Be Still And Know" panose="02000503000000020004" pitchFamily="2" charset="0"/>
              </a:rPr>
              <a:t>What is the standard form of </a:t>
            </a:r>
            <a:r>
              <a:rPr lang="en-US" sz="20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>eight </a:t>
            </a:r>
          </a:p>
          <a:p>
            <a:pPr algn="ctr"/>
            <a:r>
              <a:rPr lang="en-US" sz="20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>hundred twenty-three billion, four hundred nine million, seven hundred thirty-one thousand, six hundred twenty-seven?</a:t>
            </a:r>
            <a:endParaRPr lang="en-US" sz="2000" dirty="0">
              <a:solidFill>
                <a:srgbClr val="00B050"/>
              </a:solidFill>
              <a:latin typeface="KG Be Still And Know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37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4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56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0"/>
            <a:ext cx="4724400" cy="1676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>What is the value of the underlined digit in 4</a:t>
            </a:r>
            <a:r>
              <a:rPr lang="en-US" sz="2800" u="sng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>7</a:t>
            </a:r>
            <a:r>
              <a:rPr lang="en-US" sz="2800" dirty="0" smtClean="0">
                <a:solidFill>
                  <a:srgbClr val="00B050"/>
                </a:solidFill>
                <a:latin typeface="KG Be Still And Know" panose="02000503000000020004" pitchFamily="2" charset="0"/>
              </a:rPr>
              <a:t>1,105,689?</a:t>
            </a:r>
            <a:endParaRPr lang="en-US" sz="2800" dirty="0">
              <a:solidFill>
                <a:srgbClr val="00B050"/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2819400"/>
            <a:ext cx="49530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A. 7,000,000,000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B. 700,000,000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00B050"/>
                </a:solidFill>
                <a:hlinkClick r:id="rId4" action="ppaction://hlinksldjump"/>
              </a:rPr>
              <a:t>C. 70,000,000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D. 7,000,000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54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0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">
      <a:dk1>
        <a:srgbClr val="17365D"/>
      </a:dk1>
      <a:lt1>
        <a:sysClr val="window" lastClr="FFFFFF"/>
      </a:lt1>
      <a:dk2>
        <a:srgbClr val="FF3399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B0F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1170</TotalTime>
  <Words>539</Words>
  <Application>Microsoft Office PowerPoint</Application>
  <PresentationFormat>On-screen Show (4:3)</PresentationFormat>
  <Paragraphs>156</Paragraphs>
  <Slides>47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PowerPoint Presentation</vt:lpstr>
      <vt:lpstr>What is the standard form of three hundred sixty-one million, four hundred seventy-three thousand, one hundred nine?</vt:lpstr>
      <vt:lpstr>Try Again!</vt:lpstr>
      <vt:lpstr>Nice Work!</vt:lpstr>
      <vt:lpstr>PowerPoint Presentation</vt:lpstr>
      <vt:lpstr>Try Again!</vt:lpstr>
      <vt:lpstr>Nice Work!</vt:lpstr>
      <vt:lpstr>What is the value of the underlined digit in 471,105,689?</vt:lpstr>
      <vt:lpstr>Try Again!</vt:lpstr>
      <vt:lpstr>Nice Work!</vt:lpstr>
      <vt:lpstr>What is the value of the underlined digit in 5,483,951,084?</vt:lpstr>
      <vt:lpstr>Try Again!</vt:lpstr>
      <vt:lpstr>Nice Work!</vt:lpstr>
      <vt:lpstr>What number is 100,000 more than 281,493,684?</vt:lpstr>
      <vt:lpstr>Try Again!</vt:lpstr>
      <vt:lpstr>Nice Work!</vt:lpstr>
      <vt:lpstr>What number is 10,000,000 less than 371,952,062,168?</vt:lpstr>
      <vt:lpstr>Try Again!</vt:lpstr>
      <vt:lpstr>Nice Work!</vt:lpstr>
      <vt:lpstr>Write 3,000,000,000 + 700,000,000 + 80,000,000 + 1,000,000 + 400,000 + 20,000 + 3,000 + 900 + 30 + 8 in standard form.</vt:lpstr>
      <vt:lpstr>Try Again!</vt:lpstr>
      <vt:lpstr>Nice Work!</vt:lpstr>
      <vt:lpstr>Write 400,000,000 + 70,000,000 + 6,000,000 + 200,000 + 80,000 + 3,000 + 60 + 5 in standard form.</vt:lpstr>
      <vt:lpstr>Try Again!</vt:lpstr>
      <vt:lpstr>Nice Work!</vt:lpstr>
      <vt:lpstr>Put the numbers in order from least to greatest.      7,294,845,937   7,294,845,973    7,294,845,907</vt:lpstr>
      <vt:lpstr>Try Again!</vt:lpstr>
      <vt:lpstr>Nice Work!</vt:lpstr>
      <vt:lpstr>Put the numbers in order from greatest to least.      9,283,788,045    9,247,864,045    9,247,864,044</vt:lpstr>
      <vt:lpstr>Try Again!</vt:lpstr>
      <vt:lpstr>Nice Work!</vt:lpstr>
      <vt:lpstr>Find the number in standard form:  twenty-six million, forty-five thousand, seven hundred eighty</vt:lpstr>
      <vt:lpstr>Try Again!</vt:lpstr>
      <vt:lpstr>Nice Work!</vt:lpstr>
      <vt:lpstr>Find the correct symbol 302,209            302,219 </vt:lpstr>
      <vt:lpstr>Try Again!</vt:lpstr>
      <vt:lpstr>Nice Work!</vt:lpstr>
      <vt:lpstr>Find the correct symbol 843,482          843,482</vt:lpstr>
      <vt:lpstr>Try Again!</vt:lpstr>
      <vt:lpstr>Nice Work!</vt:lpstr>
      <vt:lpstr>Find the number that is 100 more than 832,472,074.</vt:lpstr>
      <vt:lpstr>Try Again!</vt:lpstr>
      <vt:lpstr>Nice Work!</vt:lpstr>
      <vt:lpstr>Find the number that is 10,000 less than 375,193,475.</vt:lpstr>
      <vt:lpstr>Try Again!</vt:lpstr>
      <vt:lpstr>Nice Work!</vt:lpstr>
      <vt:lpstr>Good job practicing!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86</cp:revision>
  <dcterms:created xsi:type="dcterms:W3CDTF">2017-05-24T13:21:44Z</dcterms:created>
  <dcterms:modified xsi:type="dcterms:W3CDTF">2017-08-23T13:44:45Z</dcterms:modified>
</cp:coreProperties>
</file>