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1" r:id="rId3"/>
    <p:sldId id="364" r:id="rId4"/>
    <p:sldId id="324" r:id="rId5"/>
    <p:sldId id="365" r:id="rId6"/>
    <p:sldId id="366" r:id="rId7"/>
    <p:sldId id="367" r:id="rId8"/>
    <p:sldId id="368" r:id="rId9"/>
    <p:sldId id="369" r:id="rId10"/>
    <p:sldId id="323" r:id="rId11"/>
    <p:sldId id="375" r:id="rId12"/>
    <p:sldId id="316" r:id="rId13"/>
    <p:sldId id="322" r:id="rId14"/>
    <p:sldId id="315" r:id="rId15"/>
    <p:sldId id="317" r:id="rId16"/>
    <p:sldId id="285" r:id="rId17"/>
    <p:sldId id="257" r:id="rId18"/>
    <p:sldId id="258" r:id="rId19"/>
    <p:sldId id="259" r:id="rId20"/>
    <p:sldId id="376" r:id="rId21"/>
    <p:sldId id="329" r:id="rId22"/>
    <p:sldId id="331" r:id="rId23"/>
    <p:sldId id="359" r:id="rId24"/>
    <p:sldId id="374" r:id="rId25"/>
    <p:sldId id="333" r:id="rId26"/>
    <p:sldId id="361" r:id="rId27"/>
    <p:sldId id="337" r:id="rId28"/>
    <p:sldId id="357" r:id="rId29"/>
    <p:sldId id="338" r:id="rId30"/>
    <p:sldId id="339" r:id="rId31"/>
    <p:sldId id="292" r:id="rId32"/>
    <p:sldId id="341" r:id="rId33"/>
    <p:sldId id="293" r:id="rId34"/>
    <p:sldId id="358" r:id="rId35"/>
    <p:sldId id="363" r:id="rId36"/>
    <p:sldId id="348" r:id="rId37"/>
    <p:sldId id="379" r:id="rId38"/>
    <p:sldId id="378" r:id="rId39"/>
    <p:sldId id="262" r:id="rId40"/>
    <p:sldId id="356" r:id="rId41"/>
    <p:sldId id="271" r:id="rId42"/>
    <p:sldId id="282" r:id="rId43"/>
    <p:sldId id="281" r:id="rId44"/>
    <p:sldId id="380" r:id="rId45"/>
    <p:sldId id="371" r:id="rId46"/>
    <p:sldId id="372" r:id="rId47"/>
    <p:sldId id="373" r:id="rId48"/>
    <p:sldId id="353" r:id="rId49"/>
    <p:sldId id="377" r:id="rId50"/>
    <p:sldId id="370" r:id="rId51"/>
    <p:sldId id="283" r:id="rId52"/>
  </p:sldIdLst>
  <p:sldSz cx="7772400" cy="10058400"/>
  <p:notesSz cx="7102475" cy="9388475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670" y="-30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2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9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2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4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6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8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9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6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4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6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616CC-5D3D-4884-945F-36359B9B1966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7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2262" y="1702237"/>
            <a:ext cx="6244338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dirty="0" smtClean="0">
                <a:latin typeface="KG Red Hands Outline" panose="02000000000000000000" pitchFamily="2" charset="0"/>
              </a:rPr>
              <a:t>Casey’s</a:t>
            </a:r>
          </a:p>
          <a:p>
            <a:pPr algn="ctr"/>
            <a:r>
              <a:rPr lang="en-US" sz="11500" dirty="0" smtClean="0">
                <a:latin typeface="KG Red Hands Outline" panose="02000000000000000000" pitchFamily="2" charset="0"/>
              </a:rPr>
              <a:t>Binder</a:t>
            </a:r>
            <a:endParaRPr lang="en-US" sz="11500" dirty="0">
              <a:latin typeface="KG Red Hands Outli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5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1524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9024" y="630683"/>
            <a:ext cx="4546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Important Contacts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2514600"/>
            <a:ext cx="6477000" cy="1905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2697540"/>
            <a:ext cx="652518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Name:_____________________________________</a:t>
            </a:r>
          </a:p>
          <a:p>
            <a:r>
              <a:rPr lang="en-US" sz="2400" dirty="0" smtClean="0">
                <a:latin typeface="Janda Closer To Free" panose="02000503000000020003" pitchFamily="2" charset="0"/>
              </a:rPr>
              <a:t>Phone: _____________________________________</a:t>
            </a:r>
          </a:p>
          <a:p>
            <a:r>
              <a:rPr lang="en-US" sz="2400" dirty="0" smtClean="0">
                <a:latin typeface="Janda Closer To Free" panose="02000503000000020003" pitchFamily="2" charset="0"/>
              </a:rPr>
              <a:t>Other number:  ____________________________</a:t>
            </a:r>
          </a:p>
          <a:p>
            <a:r>
              <a:rPr lang="en-US" sz="2400" dirty="0" smtClean="0">
                <a:latin typeface="Janda Closer To Free" panose="02000503000000020003" pitchFamily="2" charset="0"/>
              </a:rPr>
              <a:t>Workplace:  ________________________________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6413" y="1447800"/>
            <a:ext cx="6653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My number:  ________________________________</a:t>
            </a:r>
          </a:p>
          <a:p>
            <a:r>
              <a:rPr lang="en-US" sz="2400" dirty="0" smtClean="0">
                <a:latin typeface="Janda Closer To Free" panose="02000503000000020003" pitchFamily="2" charset="0"/>
              </a:rPr>
              <a:t>My address: ________________________________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94597" y="4876800"/>
            <a:ext cx="6477000" cy="1905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99555" y="5059740"/>
            <a:ext cx="652518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Name:_____________________________________</a:t>
            </a:r>
          </a:p>
          <a:p>
            <a:r>
              <a:rPr lang="en-US" sz="2400" dirty="0" smtClean="0">
                <a:latin typeface="Janda Closer To Free" panose="02000503000000020003" pitchFamily="2" charset="0"/>
              </a:rPr>
              <a:t>Phone: _____________________________________</a:t>
            </a:r>
          </a:p>
          <a:p>
            <a:r>
              <a:rPr lang="en-US" sz="2400" dirty="0" smtClean="0">
                <a:latin typeface="Janda Closer To Free" panose="02000503000000020003" pitchFamily="2" charset="0"/>
              </a:rPr>
              <a:t>Other number:  ____________________________</a:t>
            </a:r>
          </a:p>
          <a:p>
            <a:r>
              <a:rPr lang="en-US" sz="2400" dirty="0" smtClean="0">
                <a:latin typeface="Janda Closer To Free" panose="02000503000000020003" pitchFamily="2" charset="0"/>
              </a:rPr>
              <a:t>Workplace:  ________________________________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94597" y="7315200"/>
            <a:ext cx="6477000" cy="1905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99555" y="7498140"/>
            <a:ext cx="652518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Name:_____________________________________</a:t>
            </a:r>
          </a:p>
          <a:p>
            <a:r>
              <a:rPr lang="en-US" sz="2400" dirty="0" smtClean="0">
                <a:latin typeface="Janda Closer To Free" panose="02000503000000020003" pitchFamily="2" charset="0"/>
              </a:rPr>
              <a:t>Phone: _____________________________________</a:t>
            </a:r>
          </a:p>
          <a:p>
            <a:r>
              <a:rPr lang="en-US" sz="2400" dirty="0" smtClean="0">
                <a:latin typeface="Janda Closer To Free" panose="02000503000000020003" pitchFamily="2" charset="0"/>
              </a:rPr>
              <a:t>Other number:  ____________________________</a:t>
            </a:r>
          </a:p>
          <a:p>
            <a:r>
              <a:rPr lang="en-US" sz="2400" dirty="0" smtClean="0">
                <a:latin typeface="Janda Closer To Free" panose="02000503000000020003" pitchFamily="2" charset="0"/>
              </a:rPr>
              <a:t>Workplace:  ________________________________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2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9024" y="630683"/>
            <a:ext cx="4604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Goals for this year…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1.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2.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3.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4.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5.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37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1.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2.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3.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4.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5.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74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1948" y="649069"/>
            <a:ext cx="4714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Visualizing </a:t>
            </a:r>
            <a:r>
              <a:rPr lang="en-US" sz="3600" dirty="0" smtClean="0">
                <a:latin typeface="Janda Closer To Free" panose="02000503000000020003" pitchFamily="2" charset="0"/>
              </a:rPr>
              <a:t>My Year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388898" y="3962400"/>
            <a:ext cx="2945101" cy="3429000"/>
          </a:xfrm>
          <a:prstGeom prst="roundRect">
            <a:avLst/>
          </a:prstGeom>
          <a:solidFill>
            <a:schemeClr val="bg1"/>
          </a:solidFill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53707" y="4038600"/>
            <a:ext cx="20992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name / picture:</a:t>
            </a:r>
            <a:endParaRPr lang="en-US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354583"/>
            <a:ext cx="3175648" cy="24554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35349" y="1379852"/>
            <a:ext cx="2876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Supporting my classmates:</a:t>
            </a:r>
            <a:endParaRPr lang="en-US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13848" y="1354582"/>
            <a:ext cx="3175648" cy="245541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985696" y="1354582"/>
            <a:ext cx="1517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Motivators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4850" y="7543801"/>
            <a:ext cx="3175648" cy="17696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472898" y="7605357"/>
            <a:ext cx="1639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Organization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32898" y="7533624"/>
            <a:ext cx="3175648" cy="17696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611535" y="7605357"/>
            <a:ext cx="2018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To think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about</a:t>
            </a:r>
            <a:endParaRPr lang="en-US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91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634425"/>
            <a:ext cx="54817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Janda Closer To Free" panose="02000503000000020003" pitchFamily="2" charset="0"/>
              </a:rPr>
              <a:t>All About GREAT </a:t>
            </a:r>
            <a:r>
              <a:rPr lang="en-US" sz="3200" dirty="0" smtClean="0">
                <a:latin typeface="Janda Closer To Free" panose="02000503000000020003" pitchFamily="2" charset="0"/>
              </a:rPr>
              <a:t>Students!</a:t>
            </a:r>
            <a:endParaRPr lang="en-US" sz="32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8664714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Janda Closer To Free" panose="02000503000000020003" pitchFamily="2" charset="0"/>
              </a:rPr>
              <a:t>Draw yourself.  Surround yourself with words and phrases that describe great </a:t>
            </a:r>
            <a:r>
              <a:rPr lang="en-US" dirty="0" smtClean="0">
                <a:latin typeface="Janda Closer To Free" panose="02000503000000020003" pitchFamily="2" charset="0"/>
              </a:rPr>
              <a:t>students</a:t>
            </a:r>
            <a:r>
              <a:rPr lang="en-US" dirty="0" smtClean="0">
                <a:latin typeface="Janda Closer To Free" panose="02000503000000020003" pitchFamily="2" charset="0"/>
              </a:rPr>
              <a:t>.</a:t>
            </a:r>
            <a:endParaRPr lang="en-US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42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033" y="634424"/>
            <a:ext cx="60381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Janda Closer To Free" panose="02000503000000020003" pitchFamily="2" charset="0"/>
              </a:rPr>
              <a:t>Being a GREAT team member!</a:t>
            </a:r>
            <a:endParaRPr lang="en-US" sz="32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8382000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Janda Closer To Free" panose="02000503000000020003" pitchFamily="2" charset="0"/>
              </a:rPr>
              <a:t>Draw a picture of you working with your team.  Surround your picture with words and phrases that tell about being a positive member of a team.</a:t>
            </a:r>
            <a:endParaRPr lang="en-US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68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3677" y="685798"/>
            <a:ext cx="371883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My Mission Statement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94597" y="12954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4400" y="1374348"/>
            <a:ext cx="2273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As a </a:t>
            </a:r>
            <a:r>
              <a:rPr lang="en-US" sz="1800" dirty="0" smtClean="0">
                <a:latin typeface="Janda Closer To Free" panose="02000503000000020003" pitchFamily="2" charset="0"/>
              </a:rPr>
              <a:t>student</a:t>
            </a:r>
            <a:r>
              <a:rPr lang="en-US" sz="1800" dirty="0" smtClean="0">
                <a:latin typeface="Janda Closer To Free" panose="02000503000000020003" pitchFamily="2" charset="0"/>
              </a:rPr>
              <a:t>, </a:t>
            </a:r>
            <a:r>
              <a:rPr lang="en-US" sz="1800" dirty="0" smtClean="0">
                <a:latin typeface="Janda Closer To Free" panose="02000503000000020003" pitchFamily="2" charset="0"/>
              </a:rPr>
              <a:t>I am: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94597" y="40386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14400" y="4117548"/>
            <a:ext cx="2760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My goal as a </a:t>
            </a:r>
            <a:r>
              <a:rPr lang="en-US" sz="1800" dirty="0" smtClean="0">
                <a:latin typeface="Janda Closer To Free" panose="02000503000000020003" pitchFamily="2" charset="0"/>
              </a:rPr>
              <a:t>student </a:t>
            </a:r>
            <a:r>
              <a:rPr lang="en-US" sz="1800" dirty="0" smtClean="0">
                <a:latin typeface="Janda Closer To Free" panose="02000503000000020003" pitchFamily="2" charset="0"/>
              </a:rPr>
              <a:t>is: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67818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14400" y="6860748"/>
            <a:ext cx="2727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To meet my goal, I will: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34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4597" y="769289"/>
            <a:ext cx="64769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latin typeface="Janda Closer To Free" panose="02000503000000020003" pitchFamily="2" charset="0"/>
              </a:rPr>
              <a:t>___________________’s Mission Statement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Janda Closer To Free" panose="02000503000000020003" pitchFamily="2" charset="0"/>
              </a:rPr>
              <a:t> 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Janda Closer To Free" panose="02000503000000020003" pitchFamily="2" charset="0"/>
              </a:rPr>
              <a:t>I am __________________________________.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Janda Closer To Free" panose="02000503000000020003" pitchFamily="2" charset="0"/>
              </a:rPr>
              <a:t>I am __________________________________.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Janda Closer To Free" panose="02000503000000020003" pitchFamily="2" charset="0"/>
              </a:rPr>
              <a:t>I am __________________________________.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Janda Closer To Free" panose="02000503000000020003" pitchFamily="2" charset="0"/>
              </a:rPr>
              <a:t>I want to 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Janda Closer To Free" panose="02000503000000020003" pitchFamily="2" charset="0"/>
              </a:rPr>
              <a:t>I want to 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Janda Closer To Free" panose="02000503000000020003" pitchFamily="2" charset="0"/>
              </a:rPr>
              <a:t>I want to 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Janda Closer To Free" panose="02000503000000020003" pitchFamily="2" charset="0"/>
              </a:rPr>
              <a:t>I will _________________________________.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Janda Closer To Free" panose="02000503000000020003" pitchFamily="2" charset="0"/>
              </a:rPr>
              <a:t>I will _________________________________.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Janda Closer To Free" panose="02000503000000020003" pitchFamily="2" charset="0"/>
              </a:rPr>
              <a:t>I will _________________________________.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Janda Closer To Free" panose="02000503000000020003" pitchFamily="2" charset="0"/>
              </a:rPr>
              <a:t> </a:t>
            </a:r>
            <a:r>
              <a:rPr lang="en-US" sz="2400" dirty="0" smtClean="0">
                <a:latin typeface="Janda Closer To Free" panose="02000503000000020003" pitchFamily="2" charset="0"/>
              </a:rPr>
              <a:t>Date</a:t>
            </a:r>
            <a:r>
              <a:rPr lang="en-US" sz="2400" dirty="0">
                <a:latin typeface="Janda Closer To Free" panose="02000503000000020003" pitchFamily="2" charset="0"/>
              </a:rPr>
              <a:t>:  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9214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0798" y="609600"/>
            <a:ext cx="32672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KG Red Hands Outline" panose="02000000000000000000" pitchFamily="2" charset="0"/>
              </a:rPr>
              <a:t>Friends</a:t>
            </a:r>
            <a:endParaRPr lang="en-US" sz="6000" dirty="0">
              <a:latin typeface="KG Red Hands Outline" panose="02000000000000000000" pitchFamily="2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343071"/>
              </p:ext>
            </p:extLst>
          </p:nvPr>
        </p:nvGraphicFramePr>
        <p:xfrm>
          <a:off x="685800" y="1688295"/>
          <a:ext cx="6400800" cy="7455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  <a:gridCol w="426720"/>
              </a:tblGrid>
              <a:tr h="2706035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729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0728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friend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1652">
                <a:tc>
                  <a:txBody>
                    <a:bodyPr/>
                    <a:lstStyle/>
                    <a:p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1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2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3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4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5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6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7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8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9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10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11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12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13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Janda Closer To Free" panose="02000503000000020003" pitchFamily="2" charset="0"/>
                        </a:rPr>
                        <a:t>14</a:t>
                      </a:r>
                      <a:endParaRPr lang="en-US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4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46078" y="654044"/>
            <a:ext cx="41184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Passwords to Remember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539318"/>
              </p:ext>
            </p:extLst>
          </p:nvPr>
        </p:nvGraphicFramePr>
        <p:xfrm>
          <a:off x="685800" y="1447796"/>
          <a:ext cx="6477000" cy="77724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743200"/>
                <a:gridCol w="1981200"/>
                <a:gridCol w="1752600"/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web site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log</a:t>
                      </a:r>
                      <a:r>
                        <a:rPr lang="en-US" b="0" baseline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 in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password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63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673" y="1702237"/>
            <a:ext cx="6617516" cy="43242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dirty="0" smtClean="0">
                <a:latin typeface="KG Red Hands Outline" panose="02000000000000000000" pitchFamily="2" charset="0"/>
              </a:rPr>
              <a:t>Casey’s</a:t>
            </a:r>
          </a:p>
          <a:p>
            <a:pPr algn="ctr"/>
            <a:r>
              <a:rPr lang="en-US" sz="8000" dirty="0" smtClean="0">
                <a:latin typeface="KG Red Hands Outline" panose="02000000000000000000" pitchFamily="2" charset="0"/>
              </a:rPr>
              <a:t>Assignment</a:t>
            </a:r>
          </a:p>
          <a:p>
            <a:pPr algn="ctr"/>
            <a:r>
              <a:rPr lang="en-US" sz="8000" dirty="0" smtClean="0">
                <a:latin typeface="KG Red Hands Outline" panose="02000000000000000000" pitchFamily="2" charset="0"/>
              </a:rPr>
              <a:t>Notebook</a:t>
            </a:r>
            <a:endParaRPr lang="en-US" sz="8000" dirty="0">
              <a:latin typeface="KG Red Hands Outli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75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88898" y="698488"/>
            <a:ext cx="309033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Favorite Websites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7010400" y="2438400"/>
            <a:ext cx="6597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KG Primary Penmanship" panose="02000506000000020003" pitchFamily="2" charset="0"/>
              </a:rPr>
              <a:t>Date:  __________     Assessment:  _____________</a:t>
            </a:r>
            <a:endParaRPr lang="en-US" sz="3200" dirty="0">
              <a:latin typeface="KG Primary Penmanship" panose="02000506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812216"/>
              </p:ext>
            </p:extLst>
          </p:nvPr>
        </p:nvGraphicFramePr>
        <p:xfrm>
          <a:off x="685800" y="1447796"/>
          <a:ext cx="6553200" cy="7848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805084"/>
                <a:gridCol w="2748116"/>
              </a:tblGrid>
              <a:tr h="6540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name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Web</a:t>
                      </a:r>
                      <a:r>
                        <a:rPr lang="en-US" b="0" baseline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 site address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13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52600" y="685800"/>
            <a:ext cx="464582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atin typeface="KG Red Hands Outline" panose="02000000000000000000" pitchFamily="2" charset="0"/>
              </a:rPr>
              <a:t>Birthdays</a:t>
            </a:r>
            <a:endParaRPr lang="en-US" sz="6600" dirty="0">
              <a:latin typeface="KG Red Hands Outline" panose="02000000000000000000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939505"/>
              </p:ext>
            </p:extLst>
          </p:nvPr>
        </p:nvGraphicFramePr>
        <p:xfrm>
          <a:off x="609588" y="1904998"/>
          <a:ext cx="6629411" cy="7391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598"/>
                <a:gridCol w="2176813"/>
              </a:tblGrid>
              <a:tr h="752416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friend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2599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9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14800" y="495982"/>
            <a:ext cx="1132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27980" y="498157"/>
            <a:ext cx="27218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Class Birthdays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294807"/>
              </p:ext>
            </p:extLst>
          </p:nvPr>
        </p:nvGraphicFramePr>
        <p:xfrm>
          <a:off x="609600" y="1028700"/>
          <a:ext cx="6705600" cy="826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June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July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August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4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75134" y="726757"/>
            <a:ext cx="431592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_______________’s Schedule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4398772" y="2469177"/>
            <a:ext cx="3185441" cy="5862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-3581400" y="20625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Standards: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303746"/>
              </p:ext>
            </p:extLst>
          </p:nvPr>
        </p:nvGraphicFramePr>
        <p:xfrm>
          <a:off x="670560" y="1676399"/>
          <a:ext cx="6492240" cy="7543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8040"/>
                <a:gridCol w="3124200"/>
              </a:tblGrid>
              <a:tr h="831257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Time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Class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67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75134" y="726757"/>
            <a:ext cx="431592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_______________’s Schedule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4398772" y="2469177"/>
            <a:ext cx="3185441" cy="5862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-3581400" y="20625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Standards: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519189"/>
              </p:ext>
            </p:extLst>
          </p:nvPr>
        </p:nvGraphicFramePr>
        <p:xfrm>
          <a:off x="670560" y="1676399"/>
          <a:ext cx="6492239" cy="7543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3827"/>
                <a:gridCol w="2109206"/>
                <a:gridCol w="2109206"/>
              </a:tblGrid>
              <a:tr h="831257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Time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Class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Teacher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8933"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04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06482" y="485618"/>
            <a:ext cx="1106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Student: </a:t>
            </a:r>
            <a:endParaRPr lang="en-US" sz="2400" dirty="0" smtClean="0">
              <a:latin typeface="KG Primary Penmanship" panose="02000506000000020003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600" y="523036"/>
            <a:ext cx="42968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Missing Assignments Log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529227"/>
              </p:ext>
            </p:extLst>
          </p:nvPr>
        </p:nvGraphicFramePr>
        <p:xfrm>
          <a:off x="609589" y="1136778"/>
          <a:ext cx="6629410" cy="8159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984"/>
                <a:gridCol w="3372850"/>
                <a:gridCol w="1744576"/>
              </a:tblGrid>
              <a:tr h="129639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missing assignment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 completed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6258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6258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6258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6258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6258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6258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6258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6258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6258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34461" y="495982"/>
            <a:ext cx="1132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9600" y="498157"/>
            <a:ext cx="4254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Case Conference Reminders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927904"/>
              </p:ext>
            </p:extLst>
          </p:nvPr>
        </p:nvGraphicFramePr>
        <p:xfrm>
          <a:off x="609600" y="1028700"/>
          <a:ext cx="6705600" cy="826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June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July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August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9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2929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Things to Do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2007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Don’t forget!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2484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Tell mom &amp; dad!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2455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Bring to school!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1487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To make!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4442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Looking ahead to next week!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08273" y="536721"/>
            <a:ext cx="1254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Week of:</a:t>
            </a:r>
            <a:endParaRPr lang="en-US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2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2929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Things to Do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349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Monday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1464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Tuesday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1948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Wednesday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1630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Thursday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115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Friday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08273" y="536721"/>
            <a:ext cx="1254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Week of:</a:t>
            </a:r>
            <a:endParaRPr lang="en-US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23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694597" y="40386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2929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Things to Do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0392" y="1519535"/>
            <a:ext cx="1349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Monday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8017" y="4110335"/>
            <a:ext cx="1464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Tuesday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08273" y="536721"/>
            <a:ext cx="1254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Week of: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94597" y="67818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914400" y="6929735"/>
            <a:ext cx="1948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Wednesday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57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574" y="5376952"/>
            <a:ext cx="540564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dirty="0" smtClean="0">
                <a:latin typeface="KG Red Hands Outline" panose="02000000000000000000" pitchFamily="2" charset="0"/>
              </a:rPr>
              <a:t>Binder</a:t>
            </a:r>
            <a:endParaRPr lang="en-US" sz="11500" dirty="0">
              <a:latin typeface="KG Red Hands Outline" panose="02000000000000000000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4597" y="21336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9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694597" y="40386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2929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Things to Do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0392" y="1519535"/>
            <a:ext cx="1630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Thursday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8017" y="4110335"/>
            <a:ext cx="115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Friday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08273" y="536721"/>
            <a:ext cx="1254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Week of: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94597" y="67818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914400" y="6929735"/>
            <a:ext cx="2918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Saturday/Sunday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14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609600" y="1066800"/>
            <a:ext cx="6638197" cy="4038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620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Date:  ________________________  Topic:  __________________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9937" y="498156"/>
            <a:ext cx="42766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 Notes for ________________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12002"/>
              </p:ext>
            </p:extLst>
          </p:nvPr>
        </p:nvGraphicFramePr>
        <p:xfrm>
          <a:off x="914400" y="1752600"/>
          <a:ext cx="6132756" cy="313182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132756"/>
              </a:tblGrid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609600" y="5314950"/>
            <a:ext cx="6638197" cy="4038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38200" y="5467350"/>
            <a:ext cx="620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Date:  ________________________  Topic:  __________________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675649"/>
              </p:ext>
            </p:extLst>
          </p:nvPr>
        </p:nvGraphicFramePr>
        <p:xfrm>
          <a:off x="914400" y="6000750"/>
          <a:ext cx="6132756" cy="313182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132756"/>
              </a:tblGrid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81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609600" y="1066800"/>
            <a:ext cx="6638197" cy="4724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00" y="1313795"/>
            <a:ext cx="6364306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Date:  _____________________   Topic:  _______________</a:t>
            </a:r>
          </a:p>
          <a:p>
            <a:endParaRPr lang="en-US" dirty="0" smtClean="0">
              <a:latin typeface="Janda Closer To Free" panose="02000503000000020003" pitchFamily="2" charset="0"/>
            </a:endParaRPr>
          </a:p>
          <a:p>
            <a:r>
              <a:rPr lang="en-US" dirty="0" smtClean="0">
                <a:latin typeface="Janda Closer To Free" panose="02000503000000020003" pitchFamily="2" charset="0"/>
              </a:rPr>
              <a:t>Members Present:  ________________________________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___________________________________________________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___________________________________________________</a:t>
            </a:r>
          </a:p>
          <a:p>
            <a:endParaRPr lang="en-US" dirty="0">
              <a:latin typeface="Janda Closer To Free" panose="02000503000000020003" pitchFamily="2" charset="0"/>
            </a:endParaRPr>
          </a:p>
          <a:p>
            <a:r>
              <a:rPr lang="en-US" dirty="0" smtClean="0">
                <a:latin typeface="Janda Closer To Free" panose="02000503000000020003" pitchFamily="2" charset="0"/>
              </a:rPr>
              <a:t>Goal:  _____________________________________________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___________________________________________________</a:t>
            </a:r>
          </a:p>
          <a:p>
            <a:endParaRPr lang="en-US" dirty="0">
              <a:latin typeface="Janda Closer To Free" panose="02000503000000020003" pitchFamily="2" charset="0"/>
            </a:endParaRPr>
          </a:p>
          <a:p>
            <a:r>
              <a:rPr lang="en-US" dirty="0" smtClean="0">
                <a:latin typeface="Janda Closer To Free" panose="02000503000000020003" pitchFamily="2" charset="0"/>
              </a:rPr>
              <a:t>Next </a:t>
            </a:r>
            <a:r>
              <a:rPr lang="en-US" dirty="0" smtClean="0">
                <a:latin typeface="Janda Closer To Free" panose="02000503000000020003" pitchFamily="2" charset="0"/>
              </a:rPr>
              <a:t>Steps:  ______________________________________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___________________________________________________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___________________________________________________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___________________________________________________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2884" y="522921"/>
            <a:ext cx="215712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Group </a:t>
            </a:r>
            <a:r>
              <a:rPr lang="en-US" sz="2600" dirty="0" smtClean="0">
                <a:latin typeface="Janda Closer To Free" panose="02000503000000020003" pitchFamily="2" charset="0"/>
              </a:rPr>
              <a:t>Notes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236583"/>
              </p:ext>
            </p:extLst>
          </p:nvPr>
        </p:nvGraphicFramePr>
        <p:xfrm>
          <a:off x="795071" y="6019800"/>
          <a:ext cx="6132756" cy="31242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132756"/>
              </a:tblGrid>
              <a:tr h="624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4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4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4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4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47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94597" y="28194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94597" y="10668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4400" y="1145748"/>
            <a:ext cx="733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Goal: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6239" y="2907268"/>
            <a:ext cx="1988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Group Members: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574357"/>
            <a:ext cx="215712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Group </a:t>
            </a:r>
            <a:r>
              <a:rPr lang="en-US" sz="2600" dirty="0" smtClean="0">
                <a:latin typeface="Janda Closer To Free" panose="02000503000000020003" pitchFamily="2" charset="0"/>
              </a:rPr>
              <a:t>Notes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61449" y="498157"/>
            <a:ext cx="765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Date: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14725" y="75438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14725" y="4572000"/>
            <a:ext cx="6477000" cy="2819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14400" y="4648200"/>
            <a:ext cx="2081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Discussion notes: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6367" y="7543800"/>
            <a:ext cx="1444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Next steps: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62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637665" cy="2994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8835" y="1062335"/>
            <a:ext cx="261722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KG Primary Penmanship" panose="02000506000000020003" pitchFamily="2" charset="0"/>
              </a:rPr>
              <a:t>Week of: </a:t>
            </a:r>
          </a:p>
          <a:p>
            <a:pPr algn="ctr"/>
            <a:endParaRPr lang="en-US" sz="2400" dirty="0">
              <a:latin typeface="KG Primary Penmanship" panose="02000506000000020003" pitchFamily="2" charset="0"/>
            </a:endParaRPr>
          </a:p>
          <a:p>
            <a:pPr algn="ctr"/>
            <a:endParaRPr lang="en-US" sz="2400" dirty="0" smtClean="0">
              <a:latin typeface="KG Primary Penmanship" panose="02000506000000020003" pitchFamily="2" charset="0"/>
            </a:endParaRPr>
          </a:p>
          <a:p>
            <a:pPr algn="ctr"/>
            <a:r>
              <a:rPr lang="en-US" sz="2400" dirty="0" smtClean="0">
                <a:latin typeface="KG Primary Penmanship" panose="02000506000000020003" pitchFamily="2" charset="0"/>
              </a:rPr>
              <a:t>One word to describe my week:</a:t>
            </a:r>
            <a:endParaRPr lang="en-US" sz="2400" dirty="0" smtClean="0">
              <a:latin typeface="KG Primary Penmanship" panose="02000506000000020003" pitchFamily="2" charset="0"/>
            </a:endParaRPr>
          </a:p>
          <a:p>
            <a:endParaRPr lang="en-US" sz="2400" dirty="0" smtClean="0">
              <a:latin typeface="KG Primary Penmanship" panose="02000506000000020003" pitchFamily="2" charset="0"/>
            </a:endParaRPr>
          </a:p>
          <a:p>
            <a:pPr algn="ctr"/>
            <a:endParaRPr lang="en-US" sz="2400" dirty="0">
              <a:latin typeface="KG Primary Penmanship" panose="02000506000000020003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8397" y="4191000"/>
            <a:ext cx="6593834" cy="10085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038380" y="514941"/>
            <a:ext cx="357155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Notes From </a:t>
            </a:r>
            <a:r>
              <a:rPr lang="en-US" sz="2600" dirty="0" smtClean="0">
                <a:latin typeface="Janda Closer To Free" panose="02000503000000020003" pitchFamily="2" charset="0"/>
              </a:rPr>
              <a:t>My Week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17422" y="1042628"/>
            <a:ext cx="3607277" cy="29949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18397" y="6477000"/>
            <a:ext cx="3243052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6457950"/>
            <a:ext cx="3243052" cy="1543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805017" y="1062335"/>
            <a:ext cx="2905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KG Primary Penmanship" panose="02000506000000020003" pitchFamily="2" charset="0"/>
              </a:rPr>
              <a:t>Something I learned…</a:t>
            </a:r>
            <a:endParaRPr lang="en-US" sz="2400" dirty="0" smtClean="0">
              <a:latin typeface="KG Primary Penmanship" panose="02000506000000020003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8397" y="6477000"/>
            <a:ext cx="1933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Things </a:t>
            </a:r>
            <a:r>
              <a:rPr lang="en-US" sz="2400" dirty="0" smtClean="0">
                <a:latin typeface="KG Primary Penmanship" panose="02000506000000020003" pitchFamily="2" charset="0"/>
              </a:rPr>
              <a:t>I </a:t>
            </a:r>
            <a:r>
              <a:rPr lang="en-US" sz="2400" dirty="0" smtClean="0">
                <a:latin typeface="KG Primary Penmanship" panose="02000506000000020003" pitchFamily="2" charset="0"/>
              </a:rPr>
              <a:t>finished: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69179" y="6477000"/>
            <a:ext cx="1894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Unfinished items: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8397" y="8077200"/>
            <a:ext cx="6593834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80953" y="8077200"/>
            <a:ext cx="1473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Other Notes: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8396" y="4233629"/>
            <a:ext cx="3634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Something great about my week…</a:t>
            </a:r>
            <a:endParaRPr lang="en-US" sz="2400" dirty="0" smtClean="0">
              <a:latin typeface="KG Primary Penmanship" panose="02000506000000020003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6180" y="5351988"/>
            <a:ext cx="6593834" cy="10085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36179" y="5394617"/>
            <a:ext cx="4499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Something I want to improve next week…</a:t>
            </a:r>
            <a:endParaRPr lang="en-US" sz="2400" dirty="0" smtClean="0"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15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397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loud 1"/>
          <p:cNvSpPr/>
          <p:nvPr/>
        </p:nvSpPr>
        <p:spPr>
          <a:xfrm>
            <a:off x="199066" y="4381500"/>
            <a:ext cx="4033918" cy="2821522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743200" y="552363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184242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Unit </a:t>
            </a:r>
            <a:r>
              <a:rPr lang="en-US" sz="2600" dirty="0" smtClean="0">
                <a:latin typeface="Janda Closer To Free" panose="02000503000000020003" pitchFamily="2" charset="0"/>
              </a:rPr>
              <a:t>Notes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895600" y="1029418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KG Primary Penmanship" panose="02000506000000020003" pitchFamily="2" charset="0"/>
              </a:rPr>
              <a:t>Unit of Study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Goals: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2556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Standards </a:t>
            </a:r>
            <a:r>
              <a:rPr lang="en-US" sz="2400" dirty="0" smtClean="0">
                <a:latin typeface="KG Primary Penmanship" panose="02000506000000020003" pitchFamily="2" charset="0"/>
              </a:rPr>
              <a:t>we Learned:</a:t>
            </a:r>
            <a:endParaRPr lang="en-US" sz="2400" dirty="0" smtClean="0">
              <a:latin typeface="KG Primary Penmanship" panose="02000506000000020003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50447" y="4724400"/>
            <a:ext cx="227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Janda Closer To Free" panose="02000503000000020003" pitchFamily="2" charset="0"/>
              </a:rPr>
              <a:t>Something I loved!</a:t>
            </a:r>
            <a:endParaRPr lang="en-US" sz="1800" dirty="0" smtClean="0">
              <a:latin typeface="Janda Closer To Free" panose="02000503000000020003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35600" y="4724400"/>
            <a:ext cx="1832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Remember this…</a:t>
            </a:r>
            <a:endParaRPr lang="en-US" sz="2400" dirty="0" smtClean="0">
              <a:latin typeface="KG Primary Penmanship" panose="02000506000000020003" pitchFamily="2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2067" y="7243355"/>
            <a:ext cx="1832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Remember this…</a:t>
            </a:r>
            <a:endParaRPr lang="en-US" sz="2400" dirty="0" smtClean="0">
              <a:latin typeface="KG Primary Penmanship" panose="02000506000000020003" pitchFamily="2" charset="0"/>
            </a:endParaRPr>
          </a:p>
        </p:txBody>
      </p:sp>
      <p:sp>
        <p:nvSpPr>
          <p:cNvPr id="3" name="U-Turn Arrow 2"/>
          <p:cNvSpPr/>
          <p:nvPr/>
        </p:nvSpPr>
        <p:spPr>
          <a:xfrm flipH="1">
            <a:off x="4435600" y="359791"/>
            <a:ext cx="2989395" cy="18288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53125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Up Ribbon 5"/>
          <p:cNvSpPr/>
          <p:nvPr/>
        </p:nvSpPr>
        <p:spPr>
          <a:xfrm>
            <a:off x="246195" y="980475"/>
            <a:ext cx="3441927" cy="1219090"/>
          </a:xfrm>
          <a:prstGeom prst="ribbon2">
            <a:avLst>
              <a:gd name="adj1" fmla="val 33333"/>
              <a:gd name="adj2" fmla="val 50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799" y="990600"/>
            <a:ext cx="1905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Janda Closer To Free" panose="02000503000000020003" pitchFamily="2" charset="0"/>
              </a:rPr>
              <a:t>Subject:</a:t>
            </a:r>
          </a:p>
        </p:txBody>
      </p:sp>
      <p:sp>
        <p:nvSpPr>
          <p:cNvPr id="8" name="32-Point Star 7"/>
          <p:cNvSpPr/>
          <p:nvPr/>
        </p:nvSpPr>
        <p:spPr>
          <a:xfrm>
            <a:off x="3095060" y="6746882"/>
            <a:ext cx="4329936" cy="2667001"/>
          </a:xfrm>
          <a:prstGeom prst="star32">
            <a:avLst>
              <a:gd name="adj" fmla="val 41786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311400" y="7010400"/>
            <a:ext cx="794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42489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9347" y="533400"/>
            <a:ext cx="6563453" cy="42052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447" y="671971"/>
            <a:ext cx="2838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Week of:</a:t>
            </a:r>
          </a:p>
          <a:p>
            <a:r>
              <a:rPr lang="en-US" dirty="0" smtClean="0">
                <a:latin typeface="KG Primary Penmanship" panose="02000506000000020003" pitchFamily="2" charset="0"/>
              </a:rPr>
              <a:t>Focus</a:t>
            </a:r>
            <a:r>
              <a:rPr lang="en-US" dirty="0" smtClean="0">
                <a:latin typeface="KG Primary Penmanship" panose="02000506000000020003" pitchFamily="2" charset="0"/>
              </a:rPr>
              <a:t>:</a:t>
            </a:r>
          </a:p>
          <a:p>
            <a:endParaRPr lang="en-US" dirty="0" smtClean="0">
              <a:latin typeface="KG Primary Penmanship" panose="02000506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45878"/>
              </p:ext>
            </p:extLst>
          </p:nvPr>
        </p:nvGraphicFramePr>
        <p:xfrm>
          <a:off x="762000" y="169061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/>
                <a:gridCol w="4760686"/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Monday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Tuesday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Wednesday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Thursday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Friday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5800" y="3900410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Notes</a:t>
            </a:r>
            <a:r>
              <a:rPr lang="en-US" dirty="0" smtClean="0">
                <a:latin typeface="KG Primary Penmanship" panose="02000506000000020003" pitchFamily="2" charset="0"/>
              </a:rPr>
              <a:t>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04299" y="533400"/>
            <a:ext cx="3275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Writing </a:t>
            </a:r>
            <a:r>
              <a:rPr lang="en-US" sz="1800" dirty="0" smtClean="0">
                <a:latin typeface="Janda Closer To Free" panose="02000503000000020003" pitchFamily="2" charset="0"/>
              </a:rPr>
              <a:t>Workshop Snapshot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83673" y="4845151"/>
            <a:ext cx="6563453" cy="4222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804299" y="4927122"/>
            <a:ext cx="3275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Writing Workshop Snapshot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1773" y="4845151"/>
            <a:ext cx="2838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Week of:</a:t>
            </a:r>
          </a:p>
          <a:p>
            <a:r>
              <a:rPr lang="en-US" dirty="0" smtClean="0">
                <a:latin typeface="KG Primary Penmanship" panose="02000506000000020003" pitchFamily="2" charset="0"/>
              </a:rPr>
              <a:t>Focus</a:t>
            </a:r>
            <a:r>
              <a:rPr lang="en-US" dirty="0" smtClean="0">
                <a:latin typeface="KG Primary Penmanship" panose="02000506000000020003" pitchFamily="2" charset="0"/>
              </a:rPr>
              <a:t>:</a:t>
            </a:r>
          </a:p>
          <a:p>
            <a:endParaRPr lang="en-US" dirty="0" smtClean="0">
              <a:latin typeface="KG Primary Penmanship" panose="02000506000000020003" pitchFamily="2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672958"/>
              </p:ext>
            </p:extLst>
          </p:nvPr>
        </p:nvGraphicFramePr>
        <p:xfrm>
          <a:off x="746326" y="586379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/>
                <a:gridCol w="4760686"/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Monday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Tuesday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Wednesday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Thursday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Friday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0126" y="8073590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Notes</a:t>
            </a:r>
            <a:r>
              <a:rPr lang="en-US" dirty="0" smtClean="0">
                <a:latin typeface="KG Primary Penmanship" panose="02000506000000020003" pitchFamily="2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7124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9347" y="533400"/>
            <a:ext cx="6563453" cy="42052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447" y="671971"/>
            <a:ext cx="2838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Week of:</a:t>
            </a:r>
          </a:p>
          <a:p>
            <a:r>
              <a:rPr lang="en-US" dirty="0" smtClean="0">
                <a:latin typeface="KG Primary Penmanship" panose="02000506000000020003" pitchFamily="2" charset="0"/>
              </a:rPr>
              <a:t>Focus</a:t>
            </a:r>
            <a:r>
              <a:rPr lang="en-US" dirty="0" smtClean="0">
                <a:latin typeface="KG Primary Penmanship" panose="02000506000000020003" pitchFamily="2" charset="0"/>
              </a:rPr>
              <a:t>:</a:t>
            </a:r>
          </a:p>
          <a:p>
            <a:endParaRPr lang="en-US" dirty="0" smtClean="0">
              <a:latin typeface="KG Primary Penmanship" panose="02000506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471266"/>
              </p:ext>
            </p:extLst>
          </p:nvPr>
        </p:nvGraphicFramePr>
        <p:xfrm>
          <a:off x="762000" y="169061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/>
                <a:gridCol w="4760686"/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Monday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Tuesday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Wednesday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Thursday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Friday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5800" y="3900410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Notes</a:t>
            </a:r>
            <a:r>
              <a:rPr lang="en-US" dirty="0" smtClean="0">
                <a:latin typeface="KG Primary Penmanship" panose="02000506000000020003" pitchFamily="2" charset="0"/>
              </a:rPr>
              <a:t>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04299" y="533400"/>
            <a:ext cx="3303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Reading Workshop Snapshot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83673" y="4845151"/>
            <a:ext cx="6563453" cy="4222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804299" y="4927122"/>
            <a:ext cx="3303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Reading Workshop Snapshot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1773" y="4845151"/>
            <a:ext cx="2838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Week of:</a:t>
            </a:r>
          </a:p>
          <a:p>
            <a:r>
              <a:rPr lang="en-US" dirty="0" smtClean="0">
                <a:latin typeface="KG Primary Penmanship" panose="02000506000000020003" pitchFamily="2" charset="0"/>
              </a:rPr>
              <a:t>Focus</a:t>
            </a:r>
            <a:r>
              <a:rPr lang="en-US" dirty="0" smtClean="0">
                <a:latin typeface="KG Primary Penmanship" panose="02000506000000020003" pitchFamily="2" charset="0"/>
              </a:rPr>
              <a:t>:</a:t>
            </a:r>
          </a:p>
          <a:p>
            <a:endParaRPr lang="en-US" dirty="0" smtClean="0">
              <a:latin typeface="KG Primary Penmanship" panose="02000506000000020003" pitchFamily="2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632450"/>
              </p:ext>
            </p:extLst>
          </p:nvPr>
        </p:nvGraphicFramePr>
        <p:xfrm>
          <a:off x="746326" y="586379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/>
                <a:gridCol w="4760686"/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Monday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Tuesday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Wednesday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Thursday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Friday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0126" y="8073590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Notes</a:t>
            </a:r>
            <a:r>
              <a:rPr lang="en-US" dirty="0" smtClean="0">
                <a:latin typeface="KG Primary Penmanship" panose="02000506000000020003" pitchFamily="2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7388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9347" y="533400"/>
            <a:ext cx="6563453" cy="42052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447" y="671971"/>
            <a:ext cx="2838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Week of:</a:t>
            </a:r>
          </a:p>
          <a:p>
            <a:r>
              <a:rPr lang="en-US" dirty="0" smtClean="0">
                <a:latin typeface="KG Primary Penmanship" panose="02000506000000020003" pitchFamily="2" charset="0"/>
              </a:rPr>
              <a:t>Focus</a:t>
            </a:r>
            <a:r>
              <a:rPr lang="en-US" dirty="0" smtClean="0">
                <a:latin typeface="KG Primary Penmanship" panose="02000506000000020003" pitchFamily="2" charset="0"/>
              </a:rPr>
              <a:t>:</a:t>
            </a:r>
          </a:p>
          <a:p>
            <a:endParaRPr lang="en-US" dirty="0" smtClean="0">
              <a:latin typeface="KG Primary Penmanship" panose="02000506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628908"/>
              </p:ext>
            </p:extLst>
          </p:nvPr>
        </p:nvGraphicFramePr>
        <p:xfrm>
          <a:off x="762000" y="169061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/>
                <a:gridCol w="4760686"/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Monday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Tuesday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Wednesday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Thursday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Friday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5800" y="3900410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Notes</a:t>
            </a:r>
            <a:r>
              <a:rPr lang="en-US" dirty="0" smtClean="0">
                <a:latin typeface="KG Primary Penmanship" panose="02000506000000020003" pitchFamily="2" charset="0"/>
              </a:rPr>
              <a:t>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04299" y="533400"/>
            <a:ext cx="2986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Math Workshop Snapshot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83673" y="4845151"/>
            <a:ext cx="6563453" cy="4222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804299" y="4927122"/>
            <a:ext cx="2986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Math Workshop Snapshot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1773" y="4845151"/>
            <a:ext cx="2838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Week of:</a:t>
            </a:r>
          </a:p>
          <a:p>
            <a:r>
              <a:rPr lang="en-US" dirty="0" smtClean="0">
                <a:latin typeface="KG Primary Penmanship" panose="02000506000000020003" pitchFamily="2" charset="0"/>
              </a:rPr>
              <a:t>Focus</a:t>
            </a:r>
            <a:r>
              <a:rPr lang="en-US" dirty="0" smtClean="0">
                <a:latin typeface="KG Primary Penmanship" panose="02000506000000020003" pitchFamily="2" charset="0"/>
              </a:rPr>
              <a:t>:</a:t>
            </a:r>
          </a:p>
          <a:p>
            <a:endParaRPr lang="en-US" dirty="0" smtClean="0">
              <a:latin typeface="KG Primary Penmanship" panose="02000506000000020003" pitchFamily="2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735647"/>
              </p:ext>
            </p:extLst>
          </p:nvPr>
        </p:nvGraphicFramePr>
        <p:xfrm>
          <a:off x="746326" y="586379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/>
                <a:gridCol w="4760686"/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Monday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Tuesday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Wednesday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Thursday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Friday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0126" y="8073590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Notes</a:t>
            </a:r>
            <a:r>
              <a:rPr lang="en-US" dirty="0" smtClean="0">
                <a:latin typeface="KG Primary Penmanship" panose="02000506000000020003" pitchFamily="2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4724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1823" y="558164"/>
            <a:ext cx="364317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Important Reminders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894794"/>
              </p:ext>
            </p:extLst>
          </p:nvPr>
        </p:nvGraphicFramePr>
        <p:xfrm>
          <a:off x="685800" y="1143000"/>
          <a:ext cx="6629400" cy="8153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5105400"/>
              </a:tblGrid>
              <a:tr h="1048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  <a:endParaRPr lang="en-US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endParaRPr lang="en-US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410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93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2594" y="3661350"/>
            <a:ext cx="587160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800" dirty="0" smtClean="0">
                <a:latin typeface="Janda Closer To Free" panose="02000503000000020003" pitchFamily="2" charset="0"/>
              </a:rPr>
              <a:t>Binder</a:t>
            </a:r>
            <a:endParaRPr lang="en-US" sz="11500" dirty="0">
              <a:latin typeface="Janda Closer To Free" panose="02000503000000020003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9906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9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4663" y="457200"/>
            <a:ext cx="1733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Janda Closer To Free" panose="02000503000000020003" pitchFamily="2" charset="0"/>
              </a:rPr>
              <a:t>WOW!</a:t>
            </a:r>
            <a:endParaRPr lang="en-US" sz="40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443739"/>
              </p:ext>
            </p:extLst>
          </p:nvPr>
        </p:nvGraphicFramePr>
        <p:xfrm>
          <a:off x="761998" y="1600200"/>
          <a:ext cx="6479856" cy="754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964"/>
                <a:gridCol w="1619964"/>
                <a:gridCol w="1619964"/>
                <a:gridCol w="1619964"/>
              </a:tblGrid>
              <a:tr h="188595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8595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8595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8595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4338" y="1219200"/>
            <a:ext cx="6617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Janda Closer To Free" panose="02000503000000020003" pitchFamily="2" charset="0"/>
              </a:rPr>
              <a:t>Each week, work to record one WOW </a:t>
            </a:r>
            <a:r>
              <a:rPr lang="en-US" sz="1400" dirty="0" smtClean="0">
                <a:latin typeface="Janda Closer To Free" panose="02000503000000020003" pitchFamily="2" charset="0"/>
              </a:rPr>
              <a:t>to show what you have accomplished.</a:t>
            </a:r>
            <a:endParaRPr lang="en-US" sz="1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42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1443335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755" y="533400"/>
            <a:ext cx="4460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Workings towards my goals!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17964" y="457200"/>
            <a:ext cx="7494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Week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Of:</a:t>
            </a:r>
            <a:endParaRPr lang="en-US" sz="2400" dirty="0">
              <a:latin typeface="KG Primary Penmanship" panose="02000506000000020003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371600"/>
            <a:ext cx="1253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My goal is: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213147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360412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5800" y="507676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5800" y="654941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800" y="802205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85800" y="2131478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Monday: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5800" y="3653135"/>
            <a:ext cx="1077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Tuesday: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5800" y="5105400"/>
            <a:ext cx="14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Wednesday: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5800" y="6557665"/>
            <a:ext cx="119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Thursday: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5800" y="8009930"/>
            <a:ext cx="87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Friday: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3400" y="987623"/>
            <a:ext cx="4753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Janda Closer To Free" panose="02000503000000020003" pitchFamily="2" charset="0"/>
              </a:rPr>
              <a:t>Record the steps you took to meet your goal each day.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21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1365013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2677" y="660396"/>
            <a:ext cx="33008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Janda Closer To Free" panose="02000503000000020003" pitchFamily="2" charset="0"/>
              </a:rPr>
              <a:t>Favorite Quotes</a:t>
            </a:r>
            <a:endParaRPr lang="en-US" sz="3200" dirty="0">
              <a:latin typeface="Janda Closer To Free" panose="02000503000000020003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9" y="1295400"/>
            <a:ext cx="6477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Record quotes that motivate you below.  These can be used to help you keep going when you need a push!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213147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360412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5800" y="507676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5800" y="654941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800" y="802205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9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533400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624245"/>
            <a:ext cx="2222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KG Red Hands Outline" panose="02000000000000000000" pitchFamily="2" charset="0"/>
              </a:rPr>
              <a:t>Week of:</a:t>
            </a:r>
            <a:endParaRPr lang="en-US" sz="3200" dirty="0">
              <a:latin typeface="KG Red Hands Outline" panose="02000000000000000000" pitchFamily="2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473626"/>
              </p:ext>
            </p:extLst>
          </p:nvPr>
        </p:nvGraphicFramePr>
        <p:xfrm>
          <a:off x="685798" y="1209021"/>
          <a:ext cx="6629399" cy="804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057"/>
                <a:gridCol w="947057"/>
                <a:gridCol w="947057"/>
                <a:gridCol w="947057"/>
                <a:gridCol w="947057"/>
                <a:gridCol w="947057"/>
                <a:gridCol w="947057"/>
              </a:tblGrid>
              <a:tr h="256032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Tonight I need to…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 important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stuff: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At school I…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592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Today was…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54480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533400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624245"/>
            <a:ext cx="2222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KG Red Hands Outline" panose="02000000000000000000" pitchFamily="2" charset="0"/>
              </a:rPr>
              <a:t>Week of:</a:t>
            </a:r>
            <a:endParaRPr lang="en-US" sz="3200" dirty="0">
              <a:latin typeface="KG Red Hands Outline" panose="02000000000000000000" pitchFamily="2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020180"/>
              </p:ext>
            </p:extLst>
          </p:nvPr>
        </p:nvGraphicFramePr>
        <p:xfrm>
          <a:off x="685798" y="1209021"/>
          <a:ext cx="6629399" cy="813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057"/>
                <a:gridCol w="947057"/>
                <a:gridCol w="947057"/>
                <a:gridCol w="947057"/>
                <a:gridCol w="947057"/>
                <a:gridCol w="947057"/>
                <a:gridCol w="947057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Parent</a:t>
                      </a:r>
                    </a:p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Initials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 important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stuff: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Tonight I need to…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At school I…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Today was…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26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533400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624245"/>
            <a:ext cx="2222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KG Red Hands Outline" panose="02000000000000000000" pitchFamily="2" charset="0"/>
              </a:rPr>
              <a:t>Week of:</a:t>
            </a:r>
            <a:endParaRPr lang="en-US" sz="3200" dirty="0">
              <a:latin typeface="KG Red Hands Outline" panose="02000000000000000000" pitchFamily="2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534278"/>
              </p:ext>
            </p:extLst>
          </p:nvPr>
        </p:nvGraphicFramePr>
        <p:xfrm>
          <a:off x="685798" y="1209020"/>
          <a:ext cx="6629399" cy="8041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057"/>
                <a:gridCol w="947057"/>
                <a:gridCol w="947057"/>
                <a:gridCol w="947057"/>
                <a:gridCol w="947057"/>
                <a:gridCol w="947057"/>
                <a:gridCol w="947057"/>
              </a:tblGrid>
              <a:tr h="557278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Tonight I need to…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 important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stuff: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888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77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533400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624245"/>
            <a:ext cx="2222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KG Red Hands Outline" panose="02000000000000000000" pitchFamily="2" charset="0"/>
              </a:rPr>
              <a:t>Week of:</a:t>
            </a:r>
            <a:endParaRPr lang="en-US" sz="3200" dirty="0">
              <a:latin typeface="KG Red Hands Outline" panose="02000000000000000000" pitchFamily="2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652857"/>
              </p:ext>
            </p:extLst>
          </p:nvPr>
        </p:nvGraphicFramePr>
        <p:xfrm>
          <a:off x="685798" y="1209021"/>
          <a:ext cx="6629399" cy="813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057"/>
                <a:gridCol w="947057"/>
                <a:gridCol w="947057"/>
                <a:gridCol w="947057"/>
                <a:gridCol w="947057"/>
                <a:gridCol w="947057"/>
                <a:gridCol w="947057"/>
              </a:tblGrid>
              <a:tr h="173736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 important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stuff: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736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Math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736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Writing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736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Reading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Janda Closer To Free" panose="02000503000000020003" pitchFamily="2" charset="0"/>
                        </a:rPr>
                        <a:t>subject</a:t>
                      </a:r>
                      <a:endParaRPr lang="en-US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86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533400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624245"/>
            <a:ext cx="2222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KG Red Hands Outline" panose="02000000000000000000" pitchFamily="2" charset="0"/>
              </a:rPr>
              <a:t>Week of:</a:t>
            </a:r>
            <a:endParaRPr lang="en-US" sz="3200" dirty="0">
              <a:latin typeface="KG Red Hands Outline" panose="02000000000000000000" pitchFamily="2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54277"/>
              </p:ext>
            </p:extLst>
          </p:nvPr>
        </p:nvGraphicFramePr>
        <p:xfrm>
          <a:off x="685798" y="1524000"/>
          <a:ext cx="6629399" cy="777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057"/>
                <a:gridCol w="947057"/>
                <a:gridCol w="947057"/>
                <a:gridCol w="947057"/>
                <a:gridCol w="947057"/>
                <a:gridCol w="947057"/>
                <a:gridCol w="947057"/>
              </a:tblGrid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Social Studies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Science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 important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stuff: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Math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Writing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Reading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Janda Closer To Free" panose="02000503000000020003" pitchFamily="2" charset="0"/>
                        </a:rPr>
                        <a:t>subject</a:t>
                      </a:r>
                      <a:endParaRPr lang="en-US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75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22765" y="654044"/>
            <a:ext cx="242066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Books to </a:t>
            </a:r>
            <a:r>
              <a:rPr lang="en-US" sz="2600" dirty="0" smtClean="0">
                <a:latin typeface="Janda Closer To Free" panose="02000503000000020003" pitchFamily="2" charset="0"/>
              </a:rPr>
              <a:t>Read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7010400" y="2438400"/>
            <a:ext cx="6597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KG Primary Penmanship" panose="02000506000000020003" pitchFamily="2" charset="0"/>
              </a:rPr>
              <a:t>Date:  __________     Assessment:  _____________</a:t>
            </a:r>
            <a:endParaRPr lang="en-US" sz="3200" dirty="0">
              <a:latin typeface="KG Primary Penmanship" panose="02000506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623490"/>
              </p:ext>
            </p:extLst>
          </p:nvPr>
        </p:nvGraphicFramePr>
        <p:xfrm>
          <a:off x="685800" y="1447796"/>
          <a:ext cx="6477000" cy="7848605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438400"/>
                <a:gridCol w="2133600"/>
                <a:gridCol w="1905000"/>
              </a:tblGrid>
              <a:tr h="79523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title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author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genre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778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4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22765" y="654044"/>
            <a:ext cx="278672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Books </a:t>
            </a:r>
            <a:r>
              <a:rPr lang="en-US" sz="2600" dirty="0" smtClean="0">
                <a:latin typeface="Janda Closer To Free" panose="02000503000000020003" pitchFamily="2" charset="0"/>
              </a:rPr>
              <a:t>I’ve Read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7010400" y="2438400"/>
            <a:ext cx="6597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KG Primary Penmanship" panose="02000506000000020003" pitchFamily="2" charset="0"/>
              </a:rPr>
              <a:t>Date:  __________     Assessment:  _____________</a:t>
            </a:r>
            <a:endParaRPr lang="en-US" sz="3200" dirty="0">
              <a:latin typeface="KG Primary Penmanship" panose="02000506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91101"/>
              </p:ext>
            </p:extLst>
          </p:nvPr>
        </p:nvGraphicFramePr>
        <p:xfrm>
          <a:off x="685800" y="1447796"/>
          <a:ext cx="6477000" cy="7848605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438400"/>
                <a:gridCol w="2133600"/>
                <a:gridCol w="1905000"/>
              </a:tblGrid>
              <a:tr h="79523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title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author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genre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778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40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7198" y="1702237"/>
            <a:ext cx="649447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dirty="0" smtClean="0">
                <a:latin typeface="KG Red Hands Outline" panose="02000000000000000000" pitchFamily="2" charset="0"/>
              </a:rPr>
              <a:t>Reading</a:t>
            </a:r>
            <a:endParaRPr lang="en-US" sz="11500" dirty="0">
              <a:latin typeface="KG Red Hands Outli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20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1365013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2281756"/>
            <a:ext cx="2971800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152899" y="2281756"/>
            <a:ext cx="2971800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62000" y="5789078"/>
            <a:ext cx="2971800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152899" y="5789078"/>
            <a:ext cx="2971800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6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1365013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213147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360412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5800" y="507676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5800" y="654941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800" y="802205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9063" y="1702237"/>
            <a:ext cx="5990744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dirty="0" smtClean="0">
                <a:latin typeface="KG Red Hands Outline" panose="02000000000000000000" pitchFamily="2" charset="0"/>
              </a:rPr>
              <a:t>Writing</a:t>
            </a:r>
            <a:endParaRPr lang="en-US" sz="11500" dirty="0">
              <a:latin typeface="KG Red Hands Outli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4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3389" y="1702237"/>
            <a:ext cx="436209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dirty="0" smtClean="0">
                <a:latin typeface="KG Red Hands Outline" panose="02000000000000000000" pitchFamily="2" charset="0"/>
              </a:rPr>
              <a:t>Math</a:t>
            </a:r>
            <a:endParaRPr lang="en-US" sz="11500" dirty="0">
              <a:latin typeface="KG Red Hands Outli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94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2346" y="1702237"/>
            <a:ext cx="5904181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dirty="0" smtClean="0">
                <a:latin typeface="KG Red Hands Outline" panose="02000000000000000000" pitchFamily="2" charset="0"/>
              </a:rPr>
              <a:t>Social</a:t>
            </a:r>
          </a:p>
          <a:p>
            <a:pPr algn="ctr"/>
            <a:r>
              <a:rPr lang="en-US" sz="11500" dirty="0" smtClean="0">
                <a:latin typeface="KG Red Hands Outline" panose="02000000000000000000" pitchFamily="2" charset="0"/>
              </a:rPr>
              <a:t>Studies</a:t>
            </a:r>
            <a:endParaRPr lang="en-US" sz="11500" dirty="0">
              <a:latin typeface="KG Red Hands Outli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37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0480" y="1702237"/>
            <a:ext cx="620791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dirty="0" smtClean="0">
                <a:latin typeface="KG Red Hands Outline" panose="02000000000000000000" pitchFamily="2" charset="0"/>
              </a:rPr>
              <a:t>Science</a:t>
            </a:r>
            <a:endParaRPr lang="en-US" sz="11500" dirty="0">
              <a:latin typeface="KG Red Hands Outli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51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</TotalTime>
  <Words>863</Words>
  <Application>Microsoft Office PowerPoint</Application>
  <PresentationFormat>Custom</PresentationFormat>
  <Paragraphs>393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</dc:title>
  <dc:creator>Cathy Henry</dc:creator>
  <cp:lastModifiedBy>Cathy Henry</cp:lastModifiedBy>
  <cp:revision>62</cp:revision>
  <cp:lastPrinted>2016-08-11T17:21:18Z</cp:lastPrinted>
  <dcterms:created xsi:type="dcterms:W3CDTF">2016-05-25T18:16:05Z</dcterms:created>
  <dcterms:modified xsi:type="dcterms:W3CDTF">2016-08-11T17:40:22Z</dcterms:modified>
</cp:coreProperties>
</file>