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83" r:id="rId4"/>
    <p:sldId id="284" r:id="rId5"/>
    <p:sldId id="265" r:id="rId6"/>
    <p:sldId id="285" r:id="rId7"/>
    <p:sldId id="286" r:id="rId8"/>
    <p:sldId id="278" r:id="rId9"/>
    <p:sldId id="287" r:id="rId10"/>
    <p:sldId id="288" r:id="rId11"/>
    <p:sldId id="267" r:id="rId12"/>
    <p:sldId id="289" r:id="rId13"/>
    <p:sldId id="290" r:id="rId14"/>
    <p:sldId id="257" r:id="rId15"/>
    <p:sldId id="291" r:id="rId16"/>
    <p:sldId id="292" r:id="rId17"/>
    <p:sldId id="279" r:id="rId18"/>
    <p:sldId id="293" r:id="rId19"/>
    <p:sldId id="294" r:id="rId20"/>
    <p:sldId id="262" r:id="rId21"/>
    <p:sldId id="295" r:id="rId22"/>
    <p:sldId id="296" r:id="rId23"/>
    <p:sldId id="269" r:id="rId24"/>
    <p:sldId id="297" r:id="rId25"/>
    <p:sldId id="298" r:id="rId26"/>
    <p:sldId id="268" r:id="rId27"/>
    <p:sldId id="299" r:id="rId28"/>
    <p:sldId id="300" r:id="rId29"/>
    <p:sldId id="270" r:id="rId30"/>
    <p:sldId id="301" r:id="rId31"/>
    <p:sldId id="302" r:id="rId32"/>
    <p:sldId id="263" r:id="rId33"/>
    <p:sldId id="303" r:id="rId34"/>
    <p:sldId id="304" r:id="rId35"/>
    <p:sldId id="271" r:id="rId36"/>
    <p:sldId id="305" r:id="rId37"/>
    <p:sldId id="306" r:id="rId38"/>
    <p:sldId id="272" r:id="rId39"/>
    <p:sldId id="307" r:id="rId40"/>
    <p:sldId id="308" r:id="rId41"/>
    <p:sldId id="264" r:id="rId42"/>
    <p:sldId id="309" r:id="rId43"/>
    <p:sldId id="310" r:id="rId44"/>
    <p:sldId id="273" r:id="rId45"/>
    <p:sldId id="311" r:id="rId46"/>
    <p:sldId id="317" r:id="rId47"/>
    <p:sldId id="280" r:id="rId48"/>
    <p:sldId id="313" r:id="rId49"/>
    <p:sldId id="318" r:id="rId50"/>
    <p:sldId id="259" r:id="rId51"/>
    <p:sldId id="315" r:id="rId52"/>
    <p:sldId id="314" r:id="rId53"/>
    <p:sldId id="274" r:id="rId54"/>
    <p:sldId id="319" r:id="rId55"/>
    <p:sldId id="312" r:id="rId56"/>
    <p:sldId id="275" r:id="rId57"/>
    <p:sldId id="320" r:id="rId58"/>
    <p:sldId id="316" r:id="rId59"/>
    <p:sldId id="260" r:id="rId60"/>
    <p:sldId id="321" r:id="rId61"/>
    <p:sldId id="322" r:id="rId62"/>
    <p:sldId id="276" r:id="rId63"/>
    <p:sldId id="323" r:id="rId64"/>
    <p:sldId id="324" r:id="rId65"/>
    <p:sldId id="281" r:id="rId66"/>
    <p:sldId id="325" r:id="rId67"/>
    <p:sldId id="326" r:id="rId68"/>
    <p:sldId id="334" r:id="rId69"/>
    <p:sldId id="327" r:id="rId70"/>
    <p:sldId id="328" r:id="rId71"/>
    <p:sldId id="277" r:id="rId72"/>
    <p:sldId id="329" r:id="rId73"/>
    <p:sldId id="331" r:id="rId74"/>
    <p:sldId id="282" r:id="rId75"/>
    <p:sldId id="330" r:id="rId76"/>
    <p:sldId id="332" r:id="rId77"/>
    <p:sldId id="333" r:id="rId78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491"/>
    <a:srgbClr val="33C7C0"/>
    <a:srgbClr val="A654A6"/>
    <a:srgbClr val="85D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0" y="-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5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1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6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1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0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5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4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2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1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5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8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slide" Target="slide64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69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7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74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1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slide" Target="slide76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77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74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Users\Cathy.DESKTOP-HHOG9KH\Dropbox\Clip Art\Tags, banner, frames\chalkboardcolorfulframes\PNG\Rainbow Chalkboard Frame_0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3781"/>
            <a:ext cx="9179719" cy="683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32908" y="1524000"/>
            <a:ext cx="58283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Root Words, Roots, 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Prefixes &amp; Suffixes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8289" y="5334000"/>
            <a:ext cx="6757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A PowerPoint Game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by The Curriculum Corner</a:t>
            </a:r>
            <a:endParaRPr lang="en-US" sz="3200" dirty="0">
              <a:solidFill>
                <a:schemeClr val="bg1"/>
              </a:solidFill>
              <a:latin typeface="KG Miss Kindergarten" panose="02000000000000000000" pitchFamily="2" charset="0"/>
            </a:endParaRPr>
          </a:p>
        </p:txBody>
      </p:sp>
      <p:pic>
        <p:nvPicPr>
          <p:cNvPr id="9" name="Picture 3" descr="E:\Users\Cathy.DESKTOP-HHOG9KH\Dropbox\Clip Art\Fall\Apple Picking Kids Dark\CL691\PNG\APPLE FUN TIME-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1261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5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70879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Hmmm…</a:t>
            </a:r>
          </a:p>
          <a:p>
            <a:pPr algn="ctr"/>
            <a:r>
              <a:rPr lang="en-US" sz="6600" b="1" dirty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</a:t>
            </a:r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ou need to try again!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8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502408"/>
              </p:ext>
            </p:extLst>
          </p:nvPr>
        </p:nvGraphicFramePr>
        <p:xfrm>
          <a:off x="2438400" y="2743200"/>
          <a:ext cx="5334000" cy="3594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already debated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not capable of being debated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able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 to be debated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4478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Something that is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debatable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 is… 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2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Right on!!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That was correct!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84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Not correct.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one more time.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63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33432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judged correctly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judged quickly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judged wrongly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Something that is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misjudged</a:t>
            </a:r>
            <a:r>
              <a:rPr lang="en-US" sz="3600" b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is… 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6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Double WOW!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are right!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8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Not quite.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again!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43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538466"/>
              </p:ext>
            </p:extLst>
          </p:nvPr>
        </p:nvGraphicFramePr>
        <p:xfrm>
          <a:off x="2438400" y="2971800"/>
          <a:ext cx="5334000" cy="3257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wants adventure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likes adventure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does not like adventure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Someone that is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unadventurous</a:t>
            </a:r>
            <a:r>
              <a:rPr lang="en-US" sz="3600" b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… 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75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194679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Magnificent!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are exactly right!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52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828800"/>
            <a:ext cx="7162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Nope. Sorry.</a:t>
            </a:r>
          </a:p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If at first you don’t succeed, try, try again</a:t>
            </a:r>
            <a:r>
              <a:rPr lang="en-US" sz="6600" b="1" dirty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!</a:t>
            </a:r>
            <a:endParaRPr lang="en-US" sz="6600" b="1" dirty="0" smtClean="0">
              <a:solidFill>
                <a:srgbClr val="E61491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4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741227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full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 of peace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lacking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 peace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taking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 peace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Someone who is   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peaceful</a:t>
            </a:r>
            <a:r>
              <a:rPr lang="en-US" sz="3600" b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is… 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993329"/>
              </p:ext>
            </p:extLst>
          </p:nvPr>
        </p:nvGraphicFramePr>
        <p:xfrm>
          <a:off x="2438400" y="327660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cheerful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baseline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cheering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cheers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1369874"/>
            <a:ext cx="655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If something or someone is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full of cheer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you could use the word…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71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Terrific!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You’re right on!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3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Sorry.       That’s not right.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again!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7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3716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069681"/>
              </p:ext>
            </p:extLst>
          </p:nvPr>
        </p:nvGraphicFramePr>
        <p:xfrm>
          <a:off x="2438400" y="3403599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views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baseline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viewing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reviewed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1522274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If something needs to be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viewed again </a:t>
            </a:r>
            <a:r>
              <a:rPr lang="en-US" sz="3600" b="1" i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we could use </a:t>
            </a:r>
          </a:p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the word…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65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Y</a:t>
            </a:r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ou got it!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Keep going!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24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Not quite right.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a different answer.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4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507400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exciting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excitable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unexcited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16002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If someone is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not excited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we could use the word…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9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Correct!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ROCK!!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8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No, sorry.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again!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19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92177"/>
              </p:ext>
            </p:extLst>
          </p:nvPr>
        </p:nvGraphicFramePr>
        <p:xfrm>
          <a:off x="2438400" y="327660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unemotional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emotional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motionless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1371600"/>
            <a:ext cx="655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If someone is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without motion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we could use the word…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0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Wonderful!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are so right!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0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are so right! Keep up the great work!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88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In</a:t>
            </a:r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correct.</a:t>
            </a:r>
          </a:p>
          <a:p>
            <a:pPr algn="ctr"/>
            <a:r>
              <a:rPr lang="en-US" sz="60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(See the prefix in that word? </a:t>
            </a:r>
            <a:r>
              <a:rPr lang="en-US" sz="6000" b="1" dirty="0" smtClean="0">
                <a:solidFill>
                  <a:srgbClr val="85D228"/>
                </a:solidFill>
                <a:latin typeface="KG Miss Kindergarten" panose="02000000000000000000" pitchFamily="2" charset="0"/>
                <a:sym typeface="Wingdings" panose="05000000000000000000" pitchFamily="2" charset="2"/>
                <a:hlinkClick r:id="rId2" action="ppaction://hlinksldjump"/>
              </a:rPr>
              <a:t>) </a:t>
            </a:r>
            <a:endParaRPr lang="en-US" sz="60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5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15071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hyper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 </a:t>
                      </a:r>
                      <a:r>
                        <a:rPr lang="en-US" sz="4000" b="0" dirty="0" err="1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circum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macro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Which of these prefixes means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around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?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82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Great job!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are doing so well!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5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Nope. </a:t>
            </a:r>
          </a:p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Keep trying!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69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291001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extra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de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inter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Which of these prefixes means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between</a:t>
            </a:r>
            <a:r>
              <a:rPr lang="en-US" sz="3600" b="1" i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?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8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133600"/>
            <a:ext cx="7162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Amaz</a:t>
            </a:r>
            <a:r>
              <a:rPr lang="en-US" sz="6600" b="1" i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ingly</a:t>
            </a:r>
          </a:p>
          <a:p>
            <a:pPr algn="ctr"/>
            <a:r>
              <a:rPr lang="en-US" sz="6600" b="1" dirty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c</a:t>
            </a:r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orrect answer! </a:t>
            </a:r>
            <a:r>
              <a:rPr lang="en-US" sz="40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See that? Two suffixes in the word</a:t>
            </a:r>
            <a:r>
              <a:rPr lang="en-US" sz="40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</a:t>
            </a:r>
            <a:r>
              <a:rPr lang="en-US" sz="4000" b="1" dirty="0" smtClean="0">
                <a:solidFill>
                  <a:srgbClr val="E61491"/>
                </a:solidFill>
                <a:latin typeface="KG Miss Kindergarten" panose="02000000000000000000" pitchFamily="2" charset="0"/>
              </a:rPr>
              <a:t>amaz</a:t>
            </a:r>
            <a:r>
              <a:rPr lang="en-US" sz="4000" b="1" i="1" u="sng" dirty="0" smtClean="0">
                <a:solidFill>
                  <a:srgbClr val="7030A0"/>
                </a:solidFill>
                <a:latin typeface="KG Miss Kindergarten" panose="02000000000000000000" pitchFamily="2" charset="0"/>
              </a:rPr>
              <a:t>ing</a:t>
            </a:r>
            <a:r>
              <a:rPr lang="en-US" sz="4000" b="1" i="1" u="sng" dirty="0" smtClean="0">
                <a:solidFill>
                  <a:srgbClr val="33C7C0"/>
                </a:solidFill>
                <a:latin typeface="KG Miss Kindergarten" panose="02000000000000000000" pitchFamily="2" charset="0"/>
              </a:rPr>
              <a:t>ly</a:t>
            </a:r>
            <a:r>
              <a:rPr lang="en-US" sz="4000" b="1" i="1" dirty="0" smtClean="0">
                <a:solidFill>
                  <a:srgbClr val="33C7C0"/>
                </a:solidFill>
                <a:latin typeface="KG Miss Kindergarten" panose="02000000000000000000" pitchFamily="2" charset="0"/>
              </a:rPr>
              <a:t> </a:t>
            </a:r>
            <a:r>
              <a:rPr lang="en-US" sz="4000" b="1" dirty="0" smtClean="0">
                <a:solidFill>
                  <a:srgbClr val="E61491"/>
                </a:solidFill>
                <a:latin typeface="KG Miss Kindergarten" panose="02000000000000000000" pitchFamily="2" charset="0"/>
              </a:rPr>
              <a:t>!!</a:t>
            </a:r>
            <a:endParaRPr lang="en-US" sz="4000" b="1" i="1" u="sng" dirty="0" smtClean="0">
              <a:solidFill>
                <a:srgbClr val="E61491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93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70879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Well shucks.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a different answer!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30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36582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err="1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omni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 </a:t>
                      </a:r>
                      <a:r>
                        <a:rPr lang="en-US" sz="4000" b="0" dirty="0" err="1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mis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 </a:t>
                      </a:r>
                      <a:r>
                        <a:rPr lang="en-US" sz="4000" b="0" dirty="0" err="1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im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Which of these prefixes means the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all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?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97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Prefix Perfecto!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are right!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8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Not right.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again!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17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Not correct.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one more time.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87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670637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err="1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ette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err="1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est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 </a:t>
                      </a:r>
                      <a:r>
                        <a:rPr lang="en-US" sz="4000" b="0" dirty="0" err="1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ish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Which of these suffixes means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characteristic of</a:t>
            </a:r>
            <a:r>
              <a:rPr lang="en-US" sz="3600" i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?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6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7162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Suffix Sensational!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are correct!!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Not right.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again!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07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558535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ship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scribe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phobia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Which of these suffixes means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to write</a:t>
            </a:r>
            <a:r>
              <a:rPr lang="en-US" sz="3600" b="1" i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?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21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Well done!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That’s it!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97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Not quite right.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Go back and try again.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66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538767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sect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err="1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cide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err="1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ary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Which of these suffixes means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to cut</a:t>
            </a:r>
            <a:r>
              <a:rPr lang="en-US" sz="3600" b="1" i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?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Rock on!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That’s correct!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1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That’s not the right answer.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again!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76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693390"/>
              </p:ext>
            </p:extLst>
          </p:nvPr>
        </p:nvGraphicFramePr>
        <p:xfrm>
          <a:off x="2438400" y="2971800"/>
          <a:ext cx="5334000" cy="3257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very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 approving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the most approving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not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 approving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Someone who shows  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disapproval</a:t>
            </a:r>
            <a:r>
              <a:rPr lang="en-US" sz="3600" b="1" i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is…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82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20722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port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table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able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The suffix in the word </a:t>
            </a:r>
            <a:r>
              <a:rPr lang="en-US" sz="3600" b="1" i="1" u="sng" dirty="0">
                <a:solidFill>
                  <a:schemeClr val="bg1"/>
                </a:solidFill>
                <a:latin typeface="KG Miss Kindergarten" panose="02000000000000000000" pitchFamily="2" charset="0"/>
              </a:rPr>
              <a:t>p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ortable</a:t>
            </a:r>
            <a:r>
              <a:rPr lang="en-US" sz="3600" b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is…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13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270879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Correct!! You are a suffix master!</a:t>
            </a:r>
          </a:p>
        </p:txBody>
      </p:sp>
    </p:spTree>
    <p:extLst>
      <p:ext uri="{BB962C8B-B14F-4D97-AF65-F5344CB8AC3E}">
        <p14:creationId xmlns:p14="http://schemas.microsoft.com/office/powerpoint/2010/main" val="374720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828800"/>
            <a:ext cx="7162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Nope. If at  first you don’t succeed…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try, try again!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1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85556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err="1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fy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life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simple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The suffix in the word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simplify</a:t>
            </a:r>
            <a:r>
              <a:rPr lang="en-US" sz="3600" b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is…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65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Crazy Amazing!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are correct!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04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864816"/>
            <a:ext cx="7162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Sorry. That’s not the answer.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something else.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1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32723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migrate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ant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grant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The suffix in the word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immigrant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 is…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64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Wow!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That’s so right!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8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860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Not correct.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need to try again.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89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739581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ordinary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err="1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ary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extra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The prefix in the word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extraordinary</a:t>
            </a:r>
            <a:r>
              <a:rPr lang="en-US" sz="3600" b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is…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83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Terrific!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got it right!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37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Smart thinking!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are right!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38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Hmmmm</a:t>
            </a:r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...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one more time!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4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544412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al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approve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dis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The prefix in the word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disapproval</a:t>
            </a:r>
            <a:r>
              <a:rPr lang="en-US" sz="3600" b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is…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8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What a kid!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are right!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8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No. Sorry. </a:t>
            </a:r>
          </a:p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Go back and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again!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2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15825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brace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err="1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em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embrace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The prefix in the word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embracing</a:t>
            </a:r>
            <a:r>
              <a:rPr lang="en-US" sz="3600" b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is…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7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Smart! Smart! Smart!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That is correct!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49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Incorrect.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again!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90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03355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definite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definitely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indefinite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The root word in the word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indefinitely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 is…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13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Terrificl</a:t>
            </a:r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are quite correct!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8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Oops!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again!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57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That’s not right.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will need to </a:t>
            </a:r>
            <a:r>
              <a:rPr lang="en-US" sz="6600" b="1" dirty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</a:t>
            </a:r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ry again!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27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231213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possible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impossible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ability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The root word in the word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impossibility</a:t>
            </a:r>
            <a:r>
              <a:rPr lang="en-US" sz="3600" b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is…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35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Yee Haw!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 are right!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75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70879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Sad to say, but that’s not right.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again!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4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35948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ness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conscious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semi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The root word in the word </a:t>
            </a:r>
            <a:r>
              <a:rPr lang="en-US" sz="3600" b="1" i="1" u="sng" dirty="0" err="1" smtClean="0">
                <a:solidFill>
                  <a:schemeClr val="bg1"/>
                </a:solidFill>
                <a:latin typeface="KG Miss Kindergarten" panose="02000000000000000000" pitchFamily="2" charset="0"/>
              </a:rPr>
              <a:t>semiconsciousness</a:t>
            </a:r>
            <a:r>
              <a:rPr lang="en-US" sz="3600" b="1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is…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64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371600"/>
            <a:ext cx="7162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Woo </a:t>
            </a:r>
            <a:r>
              <a:rPr lang="en-US" sz="6600" b="1" dirty="0" err="1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Hoo</a:t>
            </a:r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!</a:t>
            </a:r>
          </a:p>
          <a:p>
            <a:pPr algn="ctr"/>
            <a:r>
              <a:rPr lang="en-US" sz="6600" b="1" dirty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T</a:t>
            </a:r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hat was the last question and y</a:t>
            </a:r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ou got it right!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06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Not right.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Try something different!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34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53142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Way to go!</a:t>
            </a:r>
          </a:p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Great practice!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25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081918"/>
              </p:ext>
            </p:extLst>
          </p:nvPr>
        </p:nvGraphicFramePr>
        <p:xfrm>
          <a:off x="2438400" y="3078480"/>
          <a:ext cx="5334000" cy="292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a.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at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 fault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b.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3" action="ppaction://hlinksldjump"/>
                        </a:rPr>
                        <a:t>without blame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366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KG Miss Kindergarten" panose="02000000000000000000" pitchFamily="2" charset="0"/>
                        </a:rPr>
                        <a:t>c.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full</a:t>
                      </a:r>
                      <a:r>
                        <a:rPr lang="en-US" sz="4000" b="0" baseline="0" dirty="0" smtClean="0">
                          <a:solidFill>
                            <a:srgbClr val="FF33CC"/>
                          </a:solidFill>
                          <a:latin typeface="KG Miss Kindergarten" panose="02000000000000000000" pitchFamily="2" charset="0"/>
                          <a:hlinkClick r:id="rId2" action="ppaction://hlinksldjump"/>
                        </a:rPr>
                        <a:t> of blame</a:t>
                      </a:r>
                      <a:endParaRPr lang="en-US" sz="4000" b="0" dirty="0">
                        <a:solidFill>
                          <a:srgbClr val="FF33CC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5D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600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Someone who is    </a:t>
            </a:r>
            <a:r>
              <a:rPr lang="en-US" sz="3600" b="1" i="1" u="sng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blameless</a:t>
            </a:r>
            <a:r>
              <a:rPr lang="en-US" sz="3600" b="1" dirty="0" smtClean="0">
                <a:solidFill>
                  <a:srgbClr val="85D228"/>
                </a:solidFill>
                <a:latin typeface="KG Miss Kindergarten" panose="02000000000000000000" pitchFamily="2" charset="0"/>
              </a:rPr>
              <a:t>  is… </a:t>
            </a:r>
            <a:endParaRPr lang="en-US" sz="3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4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7168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860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61491"/>
                </a:solidFill>
                <a:latin typeface="KG Miss Kindergarten" panose="02000000000000000000" pitchFamily="2" charset="0"/>
                <a:hlinkClick r:id="rId2" action="ppaction://hlinksldjump"/>
              </a:rPr>
              <a:t>Wow!</a:t>
            </a:r>
          </a:p>
          <a:p>
            <a:pPr algn="ctr"/>
            <a:r>
              <a:rPr lang="en-US" sz="6600" b="1" dirty="0" smtClean="0">
                <a:solidFill>
                  <a:srgbClr val="85D228"/>
                </a:solidFill>
                <a:latin typeface="KG Miss Kindergarten" panose="02000000000000000000" pitchFamily="2" charset="0"/>
                <a:hlinkClick r:id="rId2" action="ppaction://hlinksldjump"/>
              </a:rPr>
              <a:t>You’re a smart cookie!</a:t>
            </a:r>
            <a:endParaRPr lang="en-US" sz="6600" b="1" dirty="0">
              <a:solidFill>
                <a:srgbClr val="85D228"/>
              </a:solidFill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77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892</Words>
  <Application>Microsoft Office PowerPoint</Application>
  <PresentationFormat>Custom</PresentationFormat>
  <Paragraphs>206</Paragraphs>
  <Slides>77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72</cp:revision>
  <dcterms:created xsi:type="dcterms:W3CDTF">2017-08-28T13:54:31Z</dcterms:created>
  <dcterms:modified xsi:type="dcterms:W3CDTF">2017-09-10T21:42:48Z</dcterms:modified>
</cp:coreProperties>
</file>