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78" r:id="rId4"/>
    <p:sldId id="261" r:id="rId5"/>
    <p:sldId id="262" r:id="rId6"/>
    <p:sldId id="263" r:id="rId7"/>
    <p:sldId id="264" r:id="rId8"/>
    <p:sldId id="267" r:id="rId9"/>
    <p:sldId id="284" r:id="rId10"/>
    <p:sldId id="281" r:id="rId11"/>
    <p:sldId id="282" r:id="rId12"/>
    <p:sldId id="289" r:id="rId13"/>
    <p:sldId id="290" r:id="rId14"/>
    <p:sldId id="286" r:id="rId15"/>
    <p:sldId id="288" r:id="rId16"/>
    <p:sldId id="287" r:id="rId17"/>
    <p:sldId id="291" r:id="rId18"/>
    <p:sldId id="285" r:id="rId19"/>
    <p:sldId id="293" r:id="rId20"/>
    <p:sldId id="266" r:id="rId21"/>
    <p:sldId id="292" r:id="rId22"/>
    <p:sldId id="283" r:id="rId23"/>
    <p:sldId id="294" r:id="rId24"/>
    <p:sldId id="279" r:id="rId25"/>
    <p:sldId id="259" r:id="rId26"/>
    <p:sldId id="269" r:id="rId27"/>
    <p:sldId id="268" r:id="rId28"/>
    <p:sldId id="265" r:id="rId29"/>
    <p:sldId id="270" r:id="rId30"/>
    <p:sldId id="280" r:id="rId31"/>
    <p:sldId id="260" r:id="rId32"/>
    <p:sldId id="271" r:id="rId33"/>
    <p:sldId id="272" r:id="rId34"/>
    <p:sldId id="273" r:id="rId35"/>
    <p:sldId id="274" r:id="rId36"/>
    <p:sldId id="275" r:id="rId37"/>
    <p:sldId id="276" r:id="rId38"/>
    <p:sldId id="295" r:id="rId39"/>
    <p:sldId id="277" r:id="rId40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228"/>
    <a:srgbClr val="E61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36" y="-84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4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9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25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1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6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9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0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5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43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82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01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4A523-18A5-4926-91F3-7A94864A22F8}" type="datetimeFigureOut">
              <a:rPr lang="en-US" smtClean="0"/>
              <a:t>9/10/2017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21F18-4FEB-4AE9-88E0-1432948CD8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5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Users\Cathy.DESKTOP-HHOG9KH\Dropbox\Clip Art\Tags, banner, frames\chalkboardcolorfulframes\PNG\Rainbow Chalkboard Frame_0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3781"/>
            <a:ext cx="9179719" cy="683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543800" y="7419201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87274" y="1381542"/>
            <a:ext cx="591957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Prefixes, Suffixes, 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Root Words and</a:t>
            </a: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Greek &amp; Latin Roots</a:t>
            </a:r>
            <a:endParaRPr lang="en-US" sz="44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  <p:pic>
        <p:nvPicPr>
          <p:cNvPr id="15" name="Picture 3" descr="E:\Users\Cathy.DESKTOP-HHOG9KH\Dropbox\Clip Art\Fall\Apple Picking Kids Dark\CL691\PNG\APPLE FUN TIME-04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34290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668289" y="5399782"/>
            <a:ext cx="6757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An instructional PowerPoint by The Curriculum Corner</a:t>
            </a:r>
            <a:endParaRPr lang="en-US" sz="32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724085"/>
            <a:ext cx="7010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What is a  </a:t>
            </a:r>
            <a:r>
              <a:rPr lang="en-US" sz="96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Greek or Latin root</a:t>
            </a:r>
            <a:r>
              <a:rPr lang="en-US" sz="9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?</a:t>
            </a:r>
            <a:endParaRPr lang="en-US" sz="9600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24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69989" y="1474887"/>
            <a:ext cx="6324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</a:t>
            </a:r>
            <a:r>
              <a:rPr lang="en-US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54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Greek or Latin root</a:t>
            </a:r>
            <a:r>
              <a:rPr lang="en-US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forms the basis of a new word, but is not usually a word by itself. </a:t>
            </a:r>
            <a:endParaRPr lang="en-US" sz="54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55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The Latin root</a:t>
            </a: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000" b="1" u="sng" dirty="0" err="1" smtClean="0">
                <a:solidFill>
                  <a:srgbClr val="85D228"/>
                </a:solidFill>
                <a:latin typeface="KG I Need A Font" panose="02000000000000000000" pitchFamily="2" charset="0"/>
              </a:rPr>
              <a:t>fract</a:t>
            </a:r>
            <a:endParaRPr lang="en-US" sz="6000" b="1" u="sng" dirty="0" smtClean="0">
              <a:solidFill>
                <a:srgbClr val="85D228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m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eans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u="sng" dirty="0">
                <a:solidFill>
                  <a:srgbClr val="85D228"/>
                </a:solidFill>
                <a:latin typeface="KG I Need A Font" panose="02000000000000000000" pitchFamily="2" charset="0"/>
              </a:rPr>
              <a:t>t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o break</a:t>
            </a:r>
            <a:endParaRPr lang="en-US" sz="6600" b="1" u="sng" dirty="0">
              <a:solidFill>
                <a:srgbClr val="85D228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51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97082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Latin root: </a:t>
            </a:r>
            <a:r>
              <a:rPr lang="en-US" sz="6000" b="1" u="sng" dirty="0" err="1" smtClean="0">
                <a:solidFill>
                  <a:srgbClr val="85D228"/>
                </a:solidFill>
                <a:latin typeface="KG I Need A Font" panose="02000000000000000000" pitchFamily="2" charset="0"/>
              </a:rPr>
              <a:t>fract</a:t>
            </a:r>
            <a:endParaRPr lang="en-US" sz="6000" b="1" u="sng" dirty="0" smtClean="0">
              <a:solidFill>
                <a:srgbClr val="85D228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y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158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057400"/>
            <a:ext cx="6324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u="sng" dirty="0">
                <a:solidFill>
                  <a:srgbClr val="85D228"/>
                </a:solidFill>
                <a:latin typeface="KG I Need A Font" panose="02000000000000000000" pitchFamily="2" charset="0"/>
              </a:rPr>
              <a:t>f</a:t>
            </a:r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ract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ure</a:t>
            </a:r>
          </a:p>
          <a:p>
            <a:pPr algn="ctr"/>
            <a:r>
              <a:rPr lang="en-US" sz="8000" b="1" u="sng" dirty="0">
                <a:solidFill>
                  <a:srgbClr val="85D228"/>
                </a:solidFill>
                <a:latin typeface="KG I Need A Font" panose="02000000000000000000" pitchFamily="2" charset="0"/>
              </a:rPr>
              <a:t>f</a:t>
            </a:r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ract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ion</a:t>
            </a:r>
          </a:p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re</a:t>
            </a:r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fract</a:t>
            </a:r>
          </a:p>
        </p:txBody>
      </p:sp>
    </p:spTree>
    <p:extLst>
      <p:ext uri="{BB962C8B-B14F-4D97-AF65-F5344CB8AC3E}">
        <p14:creationId xmlns:p14="http://schemas.microsoft.com/office/powerpoint/2010/main" val="358240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The Latin root</a:t>
            </a: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000" b="1" u="sng" dirty="0" err="1" smtClean="0">
                <a:solidFill>
                  <a:srgbClr val="85D228"/>
                </a:solidFill>
                <a:latin typeface="KG I Need A Font" panose="02000000000000000000" pitchFamily="2" charset="0"/>
              </a:rPr>
              <a:t>voc</a:t>
            </a:r>
            <a:endParaRPr lang="en-US" sz="6000" b="1" u="sng" dirty="0" smtClean="0">
              <a:solidFill>
                <a:srgbClr val="85D228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m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eans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u="sng" dirty="0">
                <a:solidFill>
                  <a:srgbClr val="85D228"/>
                </a:solidFill>
                <a:latin typeface="KG I Need A Font" panose="02000000000000000000" pitchFamily="2" charset="0"/>
              </a:rPr>
              <a:t>v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oice; to call</a:t>
            </a:r>
            <a:endParaRPr lang="en-US" sz="6600" b="1" u="sng" dirty="0">
              <a:solidFill>
                <a:srgbClr val="85D228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49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97082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Latin root: </a:t>
            </a:r>
            <a:r>
              <a:rPr lang="en-US" sz="6000" b="1" u="sng" dirty="0" err="1" smtClean="0">
                <a:solidFill>
                  <a:srgbClr val="85D228"/>
                </a:solidFill>
                <a:latin typeface="KG I Need A Font" panose="02000000000000000000" pitchFamily="2" charset="0"/>
              </a:rPr>
              <a:t>voc</a:t>
            </a:r>
            <a:endParaRPr lang="en-US" sz="6000" b="1" u="sng" dirty="0" smtClean="0">
              <a:solidFill>
                <a:srgbClr val="85D228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y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74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981200"/>
            <a:ext cx="6781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ad</a:t>
            </a:r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voc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ate</a:t>
            </a:r>
          </a:p>
          <a:p>
            <a:pPr algn="ctr"/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voc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al</a:t>
            </a:r>
          </a:p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con</a:t>
            </a:r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voc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ation</a:t>
            </a:r>
            <a:endParaRPr lang="en-US" sz="8000" b="1" u="sng" dirty="0" smtClean="0">
              <a:solidFill>
                <a:srgbClr val="85D228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949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The Greek root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dyna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m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eans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power</a:t>
            </a:r>
            <a:endParaRPr lang="en-US" sz="6600" b="1" u="sng" dirty="0">
              <a:solidFill>
                <a:srgbClr val="85D228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58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973282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Greek root: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dyna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y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98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724085"/>
            <a:ext cx="6324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What is a  </a:t>
            </a:r>
            <a:r>
              <a:rPr lang="en-US" sz="96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root word</a:t>
            </a:r>
            <a:r>
              <a:rPr lang="en-US" sz="9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?</a:t>
            </a:r>
            <a:endParaRPr lang="en-US" sz="9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16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057400"/>
            <a:ext cx="6324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dyna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mite</a:t>
            </a:r>
          </a:p>
          <a:p>
            <a:pPr algn="ctr"/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dyna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mic</a:t>
            </a:r>
          </a:p>
          <a:p>
            <a:pPr algn="ctr"/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dyna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sty</a:t>
            </a:r>
            <a:endParaRPr lang="en-US" sz="80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60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The Greek root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tele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m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eans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u="sng" dirty="0">
                <a:solidFill>
                  <a:srgbClr val="85D228"/>
                </a:solidFill>
                <a:latin typeface="KG I Need A Font" panose="02000000000000000000" pitchFamily="2" charset="0"/>
              </a:rPr>
              <a:t>f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ar off</a:t>
            </a:r>
            <a:endParaRPr lang="en-US" sz="6600" b="1" u="sng" dirty="0">
              <a:solidFill>
                <a:srgbClr val="85D228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38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973282"/>
            <a:ext cx="7010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Greek root: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tele</a:t>
            </a:r>
          </a:p>
          <a:p>
            <a:pPr algn="ctr"/>
            <a:r>
              <a:rPr lang="en-US" sz="66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y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99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057400"/>
            <a:ext cx="6324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tele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vision</a:t>
            </a:r>
          </a:p>
          <a:p>
            <a:pPr algn="ctr"/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tele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phone</a:t>
            </a:r>
          </a:p>
          <a:p>
            <a:pPr algn="ctr"/>
            <a:r>
              <a:rPr lang="en-US" sz="8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tele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scopic</a:t>
            </a:r>
            <a:endParaRPr lang="en-US" sz="80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6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287012"/>
            <a:ext cx="6324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What is a  </a:t>
            </a:r>
            <a:r>
              <a:rPr lang="en-US" sz="96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prefix</a:t>
            </a:r>
            <a:r>
              <a:rPr lang="en-US" sz="9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?</a:t>
            </a:r>
            <a:endParaRPr lang="en-US" sz="9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55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371600"/>
            <a:ext cx="6705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</a:t>
            </a:r>
            <a:r>
              <a:rPr lang="en-US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54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prefix</a:t>
            </a:r>
            <a:r>
              <a:rPr lang="en-US" sz="54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54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is a letter or letters added to the beginning of a root or a root word to change its meaning.</a:t>
            </a:r>
            <a:endParaRPr lang="en-US" sz="54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74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prefix:</a:t>
            </a: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un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You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5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828800"/>
            <a:ext cx="6324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>
                <a:solidFill>
                  <a:srgbClr val="85D228"/>
                </a:solidFill>
                <a:latin typeface="KG I Need A Font" panose="02000000000000000000" pitchFamily="2" charset="0"/>
              </a:rPr>
              <a:t>u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n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fortunate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un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afraid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un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tie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un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done</a:t>
            </a:r>
            <a:endParaRPr lang="en-US" sz="6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210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prefix:</a:t>
            </a: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re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You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51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828800"/>
            <a:ext cx="6324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do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try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write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play</a:t>
            </a:r>
            <a:endParaRPr lang="en-US" sz="6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98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382554"/>
            <a:ext cx="63246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</a:t>
            </a:r>
            <a:r>
              <a:rPr lang="en-US" sz="6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6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root word</a:t>
            </a:r>
            <a:r>
              <a:rPr lang="en-US" sz="6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forms the basis of a new word and is a word by itself. </a:t>
            </a:r>
            <a:endParaRPr lang="en-US" sz="6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287012"/>
            <a:ext cx="6324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What is a  </a:t>
            </a:r>
            <a:r>
              <a:rPr lang="en-US" sz="96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suffix</a:t>
            </a:r>
            <a:r>
              <a:rPr lang="en-US" sz="9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?</a:t>
            </a:r>
            <a:endParaRPr lang="en-US" sz="9600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95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1257955"/>
            <a:ext cx="6705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</a:t>
            </a:r>
            <a:r>
              <a:rPr lang="en-US" sz="5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56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suffix</a:t>
            </a:r>
            <a:r>
              <a:rPr lang="en-US" sz="56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5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is a letter or letters added to the end of a root or root word to change its meaning.</a:t>
            </a:r>
            <a:endParaRPr lang="en-US" sz="5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8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219200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suffix: </a:t>
            </a:r>
            <a:r>
              <a:rPr lang="en-US" sz="6000" b="1" u="sng" dirty="0" err="1" smtClean="0">
                <a:solidFill>
                  <a:srgbClr val="85D228"/>
                </a:solidFill>
                <a:latin typeface="KG I Need A Font" panose="02000000000000000000" pitchFamily="2" charset="0"/>
              </a:rPr>
              <a:t>ful</a:t>
            </a:r>
            <a:endParaRPr lang="en-US" sz="6000" b="1" u="sng" dirty="0" smtClean="0">
              <a:solidFill>
                <a:srgbClr val="85D228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You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828800"/>
            <a:ext cx="6324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wonder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ful</a:t>
            </a:r>
            <a:endParaRPr lang="en-US" sz="6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beauti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ful</a:t>
            </a:r>
            <a:endParaRPr lang="en-US" sz="6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success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ful</a:t>
            </a:r>
            <a:endParaRPr lang="en-US" sz="6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cheer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ful</a:t>
            </a:r>
            <a:endParaRPr lang="en-US" sz="6600" b="1" dirty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1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219200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suffix:</a:t>
            </a: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</a:p>
          <a:p>
            <a:pPr algn="ctr"/>
            <a:r>
              <a:rPr lang="en-US" sz="6000" b="1" u="sng" dirty="0" err="1" smtClean="0">
                <a:solidFill>
                  <a:srgbClr val="85D228"/>
                </a:solidFill>
                <a:latin typeface="KG I Need A Font" panose="02000000000000000000" pitchFamily="2" charset="0"/>
              </a:rPr>
              <a:t>ly</a:t>
            </a:r>
            <a:endParaRPr lang="en-US" sz="6000" b="1" u="sng" dirty="0" smtClean="0">
              <a:solidFill>
                <a:srgbClr val="85D228"/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You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86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828800"/>
            <a:ext cx="6324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night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ly</a:t>
            </a:r>
            <a:endParaRPr lang="en-US" sz="6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strange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ly</a:t>
            </a:r>
            <a:endParaRPr lang="en-US" sz="6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absolute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ly</a:t>
            </a:r>
            <a:endParaRPr lang="en-US" sz="6600" b="1" dirty="0" smtClean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usual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ly</a:t>
            </a:r>
            <a:endParaRPr lang="en-US" sz="6600" b="1" dirty="0">
              <a:solidFill>
                <a:schemeClr val="accent4">
                  <a:lumMod val="60000"/>
                  <a:lumOff val="40000"/>
                </a:schemeClr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25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853148"/>
            <a:ext cx="693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Let’s brainstorm</a:t>
            </a:r>
          </a:p>
          <a:p>
            <a:pPr algn="ctr"/>
            <a:r>
              <a:rPr lang="en-US" sz="8000" b="1" dirty="0">
                <a:solidFill>
                  <a:schemeClr val="bg1"/>
                </a:solidFill>
                <a:latin typeface="KG I Need A Font" panose="02000000000000000000" pitchFamily="2" charset="0"/>
              </a:rPr>
              <a:t>s</a:t>
            </a:r>
            <a:r>
              <a:rPr lang="en-US" sz="8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ome words!</a:t>
            </a:r>
            <a:endParaRPr lang="en-US" sz="80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48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366897"/>
            <a:ext cx="6934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Can you think of a longer word that has a root word, a Greek or Latin root?  If so, what is the prefix and/or suffix in the word?</a:t>
            </a:r>
            <a:endParaRPr lang="en-US" sz="32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31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1437382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How many words can we think of that have the prefix:</a:t>
            </a:r>
            <a:r>
              <a:rPr lang="en-US" sz="3200" b="1" dirty="0" smtClean="0">
                <a:solidFill>
                  <a:srgbClr val="E61491"/>
                </a:solidFill>
                <a:latin typeface="KG I Need A Font" panose="02000000000000000000" pitchFamily="2" charset="0"/>
              </a:rPr>
              <a:t> </a:t>
            </a:r>
            <a:r>
              <a:rPr lang="en-US" sz="3200" b="1" dirty="0" err="1" smtClean="0">
                <a:solidFill>
                  <a:srgbClr val="85D228"/>
                </a:solidFill>
                <a:latin typeface="KG I Need A Font" panose="02000000000000000000" pitchFamily="2" charset="0"/>
              </a:rPr>
              <a:t>mis</a:t>
            </a:r>
            <a:r>
              <a:rPr lang="en-US" sz="32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?</a:t>
            </a:r>
            <a:endParaRPr lang="en-US" sz="32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79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00200" y="1361182"/>
            <a:ext cx="693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How many words can we think of that have the suffix:</a:t>
            </a:r>
            <a:r>
              <a:rPr lang="en-US" sz="3200" b="1" dirty="0" smtClean="0">
                <a:solidFill>
                  <a:srgbClr val="E61491"/>
                </a:solidFill>
                <a:latin typeface="KG I Need A Font" panose="02000000000000000000" pitchFamily="2" charset="0"/>
              </a:rPr>
              <a:t> </a:t>
            </a:r>
            <a:r>
              <a:rPr lang="en-US" sz="3200" b="1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able</a:t>
            </a:r>
            <a:r>
              <a:rPr lang="en-US" sz="32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?</a:t>
            </a:r>
            <a:endParaRPr lang="en-US" sz="32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104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root word:</a:t>
            </a: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happy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You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20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093416"/>
            <a:ext cx="6324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un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happy</a:t>
            </a:r>
          </a:p>
          <a:p>
            <a:pPr algn="ctr"/>
            <a:r>
              <a:rPr lang="en-US" sz="6600" b="1" u="sng" dirty="0">
                <a:solidFill>
                  <a:srgbClr val="85D228"/>
                </a:solidFill>
                <a:latin typeface="KG I Need A Font" panose="02000000000000000000" pitchFamily="2" charset="0"/>
              </a:rPr>
              <a:t>h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appi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ness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happi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ly</a:t>
            </a:r>
            <a:endParaRPr lang="en-US" sz="6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8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root word: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joy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You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70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093416"/>
            <a:ext cx="6324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en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joy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joy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ful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joy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ous</a:t>
            </a:r>
            <a:endParaRPr lang="en-US" sz="6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0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1347549"/>
            <a:ext cx="7010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Example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:</a:t>
            </a:r>
          </a:p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With the root word:</a:t>
            </a:r>
            <a:r>
              <a:rPr lang="en-US" sz="6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KG I Need A Font" panose="02000000000000000000" pitchFamily="2" charset="0"/>
              </a:rPr>
              <a:t> </a:t>
            </a:r>
            <a:r>
              <a:rPr lang="en-US" sz="60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like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You can make these words…</a:t>
            </a:r>
            <a:endParaRPr lang="en-US" sz="6600" b="1" u="sng" dirty="0" smtClean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143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2093416"/>
            <a:ext cx="6324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dis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like</a:t>
            </a:r>
          </a:p>
          <a:p>
            <a:pPr algn="ctr"/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like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able</a:t>
            </a:r>
          </a:p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un</a:t>
            </a:r>
            <a:r>
              <a:rPr lang="en-US" sz="6600" b="1" u="sng" dirty="0" smtClean="0">
                <a:solidFill>
                  <a:srgbClr val="85D228"/>
                </a:solidFill>
                <a:latin typeface="KG I Need A Font" panose="02000000000000000000" pitchFamily="2" charset="0"/>
              </a:rPr>
              <a:t>like</a:t>
            </a:r>
            <a:r>
              <a:rPr lang="en-US" sz="6600" b="1" dirty="0" smtClean="0">
                <a:solidFill>
                  <a:schemeClr val="bg1"/>
                </a:solidFill>
                <a:latin typeface="KG I Need A Font" panose="02000000000000000000" pitchFamily="2" charset="0"/>
              </a:rPr>
              <a:t>ly</a:t>
            </a:r>
            <a:endParaRPr lang="en-US" sz="6600" b="1" dirty="0">
              <a:solidFill>
                <a:schemeClr val="bg1"/>
              </a:solidFill>
              <a:latin typeface="KG I Need A Fon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0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409</Words>
  <Application>Microsoft Office PowerPoint</Application>
  <PresentationFormat>Custom</PresentationFormat>
  <Paragraphs>101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36</cp:revision>
  <dcterms:created xsi:type="dcterms:W3CDTF">2017-08-28T13:54:31Z</dcterms:created>
  <dcterms:modified xsi:type="dcterms:W3CDTF">2017-09-10T20:18:48Z</dcterms:modified>
</cp:coreProperties>
</file>